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290" r:id="rId6"/>
    <p:sldId id="288" r:id="rId7"/>
    <p:sldId id="2147478936" r:id="rId8"/>
    <p:sldId id="2147478935" r:id="rId9"/>
    <p:sldId id="2147478934" r:id="rId10"/>
    <p:sldId id="2147478943" r:id="rId11"/>
    <p:sldId id="2147480919" r:id="rId12"/>
    <p:sldId id="2147480927" r:id="rId13"/>
    <p:sldId id="342" r:id="rId14"/>
    <p:sldId id="2147480920" r:id="rId15"/>
    <p:sldId id="2147480921" r:id="rId16"/>
    <p:sldId id="257" r:id="rId17"/>
    <p:sldId id="2147480914" r:id="rId18"/>
    <p:sldId id="2147478937" r:id="rId19"/>
    <p:sldId id="2147480907" r:id="rId20"/>
    <p:sldId id="2147478942" r:id="rId21"/>
    <p:sldId id="2147480908" r:id="rId22"/>
    <p:sldId id="2147480923" r:id="rId23"/>
    <p:sldId id="2147480926" r:id="rId24"/>
    <p:sldId id="2147480925" r:id="rId25"/>
    <p:sldId id="2147480924" r:id="rId26"/>
    <p:sldId id="2147480928" r:id="rId27"/>
    <p:sldId id="2147480900" r:id="rId28"/>
    <p:sldId id="2147480632" r:id="rId29"/>
    <p:sldId id="2147480901" r:id="rId30"/>
    <p:sldId id="2147480902" r:id="rId31"/>
    <p:sldId id="2147480903" r:id="rId32"/>
    <p:sldId id="2147480904" r:id="rId33"/>
    <p:sldId id="272" r:id="rId34"/>
    <p:sldId id="273" r:id="rId35"/>
    <p:sldId id="261" r:id="rId36"/>
    <p:sldId id="262" r:id="rId37"/>
    <p:sldId id="263" r:id="rId38"/>
    <p:sldId id="277" r:id="rId39"/>
    <p:sldId id="2147480916" r:id="rId40"/>
    <p:sldId id="2147480915" r:id="rId41"/>
    <p:sldId id="2147479594" r:id="rId42"/>
    <p:sldId id="2147470092" r:id="rId43"/>
    <p:sldId id="2147478903" r:id="rId44"/>
    <p:sldId id="2147480673" r:id="rId45"/>
    <p:sldId id="2147480918" r:id="rId46"/>
    <p:sldId id="2147480917" r:id="rId47"/>
    <p:sldId id="291" r:id="rId48"/>
  </p:sldIdLst>
  <p:sldSz cx="12192000" cy="6858000"/>
  <p:notesSz cx="6858000" cy="9144000"/>
  <p:custDataLst>
    <p:tags r:id="rId50"/>
  </p:custDataLst>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6FDBA50-0767-4775-82EC-1C3A187BB5FE}">
          <p14:sldIdLst>
            <p14:sldId id="256"/>
            <p14:sldId id="290"/>
            <p14:sldId id="288"/>
          </p14:sldIdLst>
        </p14:section>
        <p14:section name=".NET MAUI" id="{E55E3843-598F-4A51-B570-D4E3BC85E018}">
          <p14:sldIdLst>
            <p14:sldId id="2147478936"/>
            <p14:sldId id="2147478935"/>
            <p14:sldId id="2147478934"/>
            <p14:sldId id="2147478943"/>
            <p14:sldId id="2147480919"/>
            <p14:sldId id="2147480927"/>
            <p14:sldId id="342"/>
            <p14:sldId id="2147480920"/>
            <p14:sldId id="2147480921"/>
            <p14:sldId id="257"/>
            <p14:sldId id="2147480914"/>
            <p14:sldId id="2147478937"/>
          </p14:sldIdLst>
        </p14:section>
        <p14:section name="Herramientas .NET MAUI" id="{0967C1DB-4ABE-4137-AD35-36924D119C64}">
          <p14:sldIdLst>
            <p14:sldId id="2147480907"/>
            <p14:sldId id="2147478942"/>
            <p14:sldId id="2147480908"/>
            <p14:sldId id="2147480923"/>
            <p14:sldId id="2147480926"/>
            <p14:sldId id="2147480925"/>
            <p14:sldId id="2147480924"/>
            <p14:sldId id="2147480928"/>
          </p14:sldIdLst>
        </p14:section>
        <p14:section name="GitHub Copilot" id="{26799764-EEF7-4C19-9710-2EF3E33C1A57}">
          <p14:sldIdLst>
            <p14:sldId id="2147480900"/>
            <p14:sldId id="2147480632"/>
            <p14:sldId id="2147480901"/>
            <p14:sldId id="2147480902"/>
            <p14:sldId id="2147480903"/>
            <p14:sldId id="2147480904"/>
            <p14:sldId id="272"/>
            <p14:sldId id="273"/>
            <p14:sldId id="261"/>
            <p14:sldId id="262"/>
            <p14:sldId id="263"/>
            <p14:sldId id="277"/>
            <p14:sldId id="2147480916"/>
            <p14:sldId id="2147480915"/>
          </p14:sldIdLst>
        </p14:section>
        <p14:section name="Dev Box" id="{1ACDB7D6-433E-4E05-87A3-F950E1EA14E5}">
          <p14:sldIdLst>
            <p14:sldId id="2147479594"/>
            <p14:sldId id="2147470092"/>
            <p14:sldId id="2147478903"/>
            <p14:sldId id="2147480673"/>
            <p14:sldId id="2147480918"/>
            <p14:sldId id="2147480917"/>
          </p14:sldIdLst>
        </p14:section>
        <p14:section name="Cierre" id="{2E662693-2F3B-41D6-870D-2D8A42CE0B02}">
          <p14:sldIdLst>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AAF"/>
    <a:srgbClr val="00FFD2"/>
    <a:srgbClr val="282828"/>
    <a:srgbClr val="16125C"/>
    <a:srgbClr val="04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3"/>
    <p:restoredTop sz="81945" autoAdjust="0"/>
  </p:normalViewPr>
  <p:slideViewPr>
    <p:cSldViewPr snapToGrid="0">
      <p:cViewPr varScale="1">
        <p:scale>
          <a:sx n="106" d="100"/>
          <a:sy n="106" d="100"/>
        </p:scale>
        <p:origin x="159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Score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Impact Score</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2671-4327-BC8C-F3FDF62A575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2671-4327-BC8C-F3FDF62A575C}"/>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2671-4327-BC8C-F3FDF62A575C}"/>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2671-4327-BC8C-F3FDF62A575C}"/>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2671-4327-BC8C-F3FDF62A575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Controls</c:v>
                </c:pt>
                <c:pt idx="1">
                  <c:v>XAML</c:v>
                </c:pt>
                <c:pt idx="2">
                  <c:v>Layout</c:v>
                </c:pt>
                <c:pt idx="3">
                  <c:v>CollectionView</c:v>
                </c:pt>
                <c:pt idx="4">
                  <c:v>Desktop</c:v>
                </c:pt>
              </c:strCache>
            </c:strRef>
          </c:cat>
          <c:val>
            <c:numRef>
              <c:f>Sheet1!$B$2:$B$6</c:f>
              <c:numCache>
                <c:formatCode>General</c:formatCode>
                <c:ptCount val="5"/>
                <c:pt idx="0">
                  <c:v>17.8</c:v>
                </c:pt>
                <c:pt idx="1">
                  <c:v>8.4</c:v>
                </c:pt>
                <c:pt idx="2">
                  <c:v>10.7</c:v>
                </c:pt>
                <c:pt idx="3">
                  <c:v>11.4</c:v>
                </c:pt>
                <c:pt idx="4">
                  <c:v>11.1</c:v>
                </c:pt>
              </c:numCache>
            </c:numRef>
          </c:val>
          <c:extLst>
            <c:ext xmlns:c16="http://schemas.microsoft.com/office/drawing/2014/chart" uri="{C3380CC4-5D6E-409C-BE32-E72D297353CC}">
              <c16:uniqueId val="{0000000A-2671-4327-BC8C-F3FDF62A575C}"/>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Issues </a:t>
            </a:r>
            <a:r>
              <a:rPr lang="en-US" dirty="0" err="1">
                <a:solidFill>
                  <a:schemeClr val="bg1"/>
                </a:solidFill>
              </a:rPr>
              <a:t>por</a:t>
            </a:r>
            <a:r>
              <a:rPr lang="en-US" dirty="0">
                <a:solidFill>
                  <a:schemeClr val="bg1"/>
                </a:solidFill>
              </a:rPr>
              <a:t> </a:t>
            </a:r>
            <a:r>
              <a:rPr lang="en-US" dirty="0" err="1">
                <a:solidFill>
                  <a:schemeClr val="bg1"/>
                </a:solidFill>
              </a:rPr>
              <a:t>platforma</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Android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Issues</c:v>
                </c:pt>
                <c:pt idx="1">
                  <c:v>Impact</c:v>
                </c:pt>
              </c:strCache>
            </c:strRef>
          </c:cat>
          <c:val>
            <c:numRef>
              <c:f>Sheet1!$B$2:$C$2</c:f>
              <c:numCache>
                <c:formatCode>General</c:formatCode>
                <c:ptCount val="2"/>
                <c:pt idx="0">
                  <c:v>286</c:v>
                </c:pt>
                <c:pt idx="1">
                  <c:v>687</c:v>
                </c:pt>
              </c:numCache>
            </c:numRef>
          </c:val>
          <c:extLst>
            <c:ext xmlns:c16="http://schemas.microsoft.com/office/drawing/2014/chart" uri="{C3380CC4-5D6E-409C-BE32-E72D297353CC}">
              <c16:uniqueId val="{00000000-F6BF-43E5-B1F5-869CDFDDF658}"/>
            </c:ext>
          </c:extLst>
        </c:ser>
        <c:ser>
          <c:idx val="1"/>
          <c:order val="1"/>
          <c:tx>
            <c:strRef>
              <c:f>Sheet1!$A$3</c:f>
              <c:strCache>
                <c:ptCount val="1"/>
                <c:pt idx="0">
                  <c:v>iOS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Issues</c:v>
                </c:pt>
                <c:pt idx="1">
                  <c:v>Impact</c:v>
                </c:pt>
              </c:strCache>
            </c:strRef>
          </c:cat>
          <c:val>
            <c:numRef>
              <c:f>Sheet1!$B$3:$C$3</c:f>
              <c:numCache>
                <c:formatCode>General</c:formatCode>
                <c:ptCount val="2"/>
                <c:pt idx="0">
                  <c:v>180</c:v>
                </c:pt>
                <c:pt idx="1">
                  <c:v>515</c:v>
                </c:pt>
              </c:numCache>
            </c:numRef>
          </c:val>
          <c:extLst>
            <c:ext xmlns:c16="http://schemas.microsoft.com/office/drawing/2014/chart" uri="{C3380CC4-5D6E-409C-BE32-E72D297353CC}">
              <c16:uniqueId val="{00000001-F6BF-43E5-B1F5-869CDFDDF658}"/>
            </c:ext>
          </c:extLst>
        </c:ser>
        <c:ser>
          <c:idx val="2"/>
          <c:order val="2"/>
          <c:tx>
            <c:strRef>
              <c:f>Sheet1!$A$4</c:f>
              <c:strCache>
                <c:ptCount val="1"/>
                <c:pt idx="0">
                  <c:v>macOS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Issues</c:v>
                </c:pt>
                <c:pt idx="1">
                  <c:v>Impact</c:v>
                </c:pt>
              </c:strCache>
            </c:strRef>
          </c:cat>
          <c:val>
            <c:numRef>
              <c:f>Sheet1!$B$4:$C$4</c:f>
              <c:numCache>
                <c:formatCode>General</c:formatCode>
                <c:ptCount val="2"/>
                <c:pt idx="0">
                  <c:v>39</c:v>
                </c:pt>
                <c:pt idx="1">
                  <c:v>108</c:v>
                </c:pt>
              </c:numCache>
            </c:numRef>
          </c:val>
          <c:extLst>
            <c:ext xmlns:c16="http://schemas.microsoft.com/office/drawing/2014/chart" uri="{C3380CC4-5D6E-409C-BE32-E72D297353CC}">
              <c16:uniqueId val="{00000002-F6BF-43E5-B1F5-869CDFDDF658}"/>
            </c:ext>
          </c:extLst>
        </c:ser>
        <c:ser>
          <c:idx val="3"/>
          <c:order val="3"/>
          <c:tx>
            <c:strRef>
              <c:f>Sheet1!$A$5</c:f>
              <c:strCache>
                <c:ptCount val="1"/>
                <c:pt idx="0">
                  <c:v>Windows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Issues</c:v>
                </c:pt>
                <c:pt idx="1">
                  <c:v>Impact</c:v>
                </c:pt>
              </c:strCache>
            </c:strRef>
          </c:cat>
          <c:val>
            <c:numRef>
              <c:f>Sheet1!$B$5:$C$5</c:f>
              <c:numCache>
                <c:formatCode>General</c:formatCode>
                <c:ptCount val="2"/>
                <c:pt idx="0">
                  <c:v>185</c:v>
                </c:pt>
                <c:pt idx="1">
                  <c:v>438</c:v>
                </c:pt>
              </c:numCache>
            </c:numRef>
          </c:val>
          <c:extLst>
            <c:ext xmlns:c16="http://schemas.microsoft.com/office/drawing/2014/chart" uri="{C3380CC4-5D6E-409C-BE32-E72D297353CC}">
              <c16:uniqueId val="{00000003-F6BF-43E5-B1F5-869CDFDDF658}"/>
            </c:ext>
          </c:extLst>
        </c:ser>
        <c:ser>
          <c:idx val="4"/>
          <c:order val="4"/>
          <c:tx>
            <c:strRef>
              <c:f>Sheet1!$A$6</c:f>
              <c:strCache>
                <c:ptCount val="1"/>
                <c:pt idx="0">
                  <c:v>Tizen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Issues</c:v>
                </c:pt>
                <c:pt idx="1">
                  <c:v>Impact</c:v>
                </c:pt>
              </c:strCache>
            </c:strRef>
          </c:cat>
          <c:val>
            <c:numRef>
              <c:f>Sheet1!$B$6:$C$6</c:f>
              <c:numCache>
                <c:formatCode>General</c:formatCode>
                <c:ptCount val="2"/>
                <c:pt idx="0">
                  <c:v>1</c:v>
                </c:pt>
                <c:pt idx="1">
                  <c:v>19</c:v>
                </c:pt>
              </c:numCache>
            </c:numRef>
          </c:val>
          <c:extLst>
            <c:ext xmlns:c16="http://schemas.microsoft.com/office/drawing/2014/chart" uri="{C3380CC4-5D6E-409C-BE32-E72D297353CC}">
              <c16:uniqueId val="{00000004-F6BF-43E5-B1F5-869CDFDDF658}"/>
            </c:ext>
          </c:extLst>
        </c:ser>
        <c:dLbls>
          <c:dLblPos val="outEnd"/>
          <c:showLegendKey val="0"/>
          <c:showVal val="1"/>
          <c:showCatName val="0"/>
          <c:showSerName val="0"/>
          <c:showPercent val="0"/>
          <c:showBubbleSize val="0"/>
        </c:dLbls>
        <c:gapWidth val="219"/>
        <c:overlap val="-27"/>
        <c:axId val="489244912"/>
        <c:axId val="489577184"/>
      </c:barChart>
      <c:catAx>
        <c:axId val="48924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89577184"/>
        <c:crosses val="autoZero"/>
        <c:auto val="1"/>
        <c:lblAlgn val="ctr"/>
        <c:lblOffset val="100"/>
        <c:noMultiLvlLbl val="0"/>
      </c:catAx>
      <c:valAx>
        <c:axId val="489577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89244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AA746-5C7E-451C-960C-79ECC6744B70}"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FDC4A-72F1-43F7-AF40-5909F4A2F5CE}" type="slidenum">
              <a:rPr lang="en-US" smtClean="0"/>
              <a:t>‹#›</a:t>
            </a:fld>
            <a:endParaRPr lang="en-US"/>
          </a:p>
        </p:txBody>
      </p:sp>
    </p:spTree>
    <p:extLst>
      <p:ext uri="{BB962C8B-B14F-4D97-AF65-F5344CB8AC3E}">
        <p14:creationId xmlns:p14="http://schemas.microsoft.com/office/powerpoint/2010/main" val="274505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For building </a:t>
            </a:r>
            <a:r>
              <a:rPr lang="en-US" sz="1800" b="1" dirty="0">
                <a:effectLst/>
                <a:latin typeface="Calibri" panose="020F0502020204030204" pitchFamily="34" charset="0"/>
                <a:ea typeface="Calibri" panose="020F0502020204030204" pitchFamily="34" charset="0"/>
                <a:cs typeface="Arial" panose="020B0604020202020204" pitchFamily="34" charset="0"/>
              </a:rPr>
              <a:t>client applications</a:t>
            </a:r>
            <a:r>
              <a:rPr lang="en-US" sz="1800" dirty="0">
                <a:effectLst/>
                <a:latin typeface="Calibri" panose="020F0502020204030204" pitchFamily="34" charset="0"/>
                <a:ea typeface="Calibri" panose="020F0502020204030204" pitchFamily="34" charset="0"/>
                <a:cs typeface="Arial" panose="020B0604020202020204" pitchFamily="34" charset="0"/>
              </a:rPr>
              <a:t>, developers like to have </a:t>
            </a:r>
            <a:r>
              <a:rPr lang="en-US" sz="1800" b="1" dirty="0">
                <a:effectLst/>
                <a:latin typeface="Calibri" panose="020F0502020204030204" pitchFamily="34" charset="0"/>
                <a:ea typeface="Calibri" panose="020F0502020204030204" pitchFamily="34" charset="0"/>
                <a:cs typeface="Arial" panose="020B0604020202020204" pitchFamily="34" charset="0"/>
              </a:rPr>
              <a:t>choices</a:t>
            </a:r>
            <a:r>
              <a:rPr lang="en-US" sz="1800" dirty="0">
                <a:effectLst/>
                <a:latin typeface="Calibri" panose="020F0502020204030204" pitchFamily="34" charset="0"/>
                <a:ea typeface="Calibri" panose="020F0502020204030204" pitchFamily="34" charset="0"/>
                <a:cs typeface="Arial" panose="020B0604020202020204" pitchFamily="34" charset="0"/>
              </a:rPr>
              <a:t>. Selecting the </a:t>
            </a:r>
            <a:r>
              <a:rPr lang="en-US" sz="1800" b="1" dirty="0">
                <a:effectLst/>
                <a:latin typeface="Calibri" panose="020F0502020204030204" pitchFamily="34" charset="0"/>
                <a:ea typeface="Calibri" panose="020F0502020204030204" pitchFamily="34" charset="0"/>
                <a:cs typeface="Arial" panose="020B0604020202020204" pitchFamily="34" charset="0"/>
              </a:rPr>
              <a:t>right stack </a:t>
            </a:r>
            <a:r>
              <a:rPr lang="en-US" sz="1800" dirty="0">
                <a:effectLst/>
                <a:latin typeface="Calibri" panose="020F0502020204030204" pitchFamily="34" charset="0"/>
                <a:ea typeface="Calibri" panose="020F0502020204030204" pitchFamily="34" charset="0"/>
                <a:cs typeface="Arial" panose="020B0604020202020204" pitchFamily="34" charset="0"/>
              </a:rPr>
              <a:t>often </a:t>
            </a:r>
            <a:r>
              <a:rPr lang="en-US" sz="1800" b="1" dirty="0">
                <a:effectLst/>
                <a:latin typeface="Calibri" panose="020F0502020204030204" pitchFamily="34" charset="0"/>
                <a:ea typeface="Calibri" panose="020F0502020204030204" pitchFamily="34" charset="0"/>
                <a:cs typeface="Arial" panose="020B0604020202020204" pitchFamily="34" charset="0"/>
              </a:rPr>
              <a:t>comes down to reach and depth </a:t>
            </a:r>
            <a:r>
              <a:rPr lang="en-US" sz="1800" dirty="0">
                <a:effectLst/>
                <a:latin typeface="Calibri" panose="020F0502020204030204" pitchFamily="34" charset="0"/>
                <a:ea typeface="Calibri" panose="020F0502020204030204" pitchFamily="34" charset="0"/>
                <a:cs typeface="Arial" panose="020B0604020202020204" pitchFamily="34" charset="0"/>
              </a:rPr>
              <a:t>and it’s a </a:t>
            </a:r>
            <a:r>
              <a:rPr lang="en-US" sz="1800" b="1" dirty="0">
                <a:effectLst/>
                <a:latin typeface="Calibri" panose="020F0502020204030204" pitchFamily="34" charset="0"/>
                <a:ea typeface="Calibri" panose="020F0502020204030204" pitchFamily="34" charset="0"/>
                <a:cs typeface="Arial" panose="020B0604020202020204" pitchFamily="34" charset="0"/>
              </a:rPr>
              <a:t>sliding scale</a:t>
            </a:r>
            <a:r>
              <a:rPr lang="en-US" sz="1800" dirty="0">
                <a:effectLst/>
                <a:latin typeface="Calibri" panose="020F0502020204030204" pitchFamily="34" charset="0"/>
                <a:ea typeface="Calibri" panose="020F0502020204030204" pitchFamily="34" charset="0"/>
                <a:cs typeface="Arial" panose="020B0604020202020204" pitchFamily="34" charset="0"/>
              </a:rPr>
              <a:t>. .NET </a:t>
            </a:r>
            <a:r>
              <a:rPr lang="en-US" sz="1800" b="1" dirty="0">
                <a:effectLst/>
                <a:latin typeface="Calibri" panose="020F0502020204030204" pitchFamily="34" charset="0"/>
                <a:ea typeface="Calibri" panose="020F0502020204030204" pitchFamily="34" charset="0"/>
                <a:cs typeface="Arial" panose="020B0604020202020204" pitchFamily="34" charset="0"/>
              </a:rPr>
              <a:t>supports</a:t>
            </a:r>
            <a:r>
              <a:rPr lang="en-US" sz="1800" dirty="0">
                <a:effectLst/>
                <a:latin typeface="Calibri" panose="020F0502020204030204" pitchFamily="34" charset="0"/>
                <a:ea typeface="Calibri" panose="020F0502020204030204" pitchFamily="34" charset="0"/>
                <a:cs typeface="Arial" panose="020B0604020202020204" pitchFamily="34" charset="0"/>
              </a:rPr>
              <a:t> this </a:t>
            </a:r>
            <a:r>
              <a:rPr lang="en-US" sz="1800" b="1" dirty="0">
                <a:effectLst/>
                <a:latin typeface="Calibri" panose="020F0502020204030204" pitchFamily="34" charset="0"/>
                <a:ea typeface="Calibri" panose="020F0502020204030204" pitchFamily="34" charset="0"/>
                <a:cs typeface="Arial" panose="020B0604020202020204" pitchFamily="34" charset="0"/>
              </a:rPr>
              <a:t>entire spectrum</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Today, </a:t>
            </a:r>
            <a:r>
              <a:rPr lang="en-US" sz="1800" b="1" dirty="0" err="1">
                <a:effectLst/>
                <a:latin typeface="Calibri" panose="020F0502020204030204" pitchFamily="34" charset="0"/>
                <a:ea typeface="Calibri" panose="020F0502020204030204" pitchFamily="34" charset="0"/>
                <a:cs typeface="Arial" panose="020B0604020202020204" pitchFamily="34" charset="0"/>
              </a:rPr>
              <a:t>Blazor</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allows you to build </a:t>
            </a:r>
            <a:r>
              <a:rPr lang="en-US" sz="1800" b="1" dirty="0">
                <a:effectLst/>
                <a:latin typeface="Calibri" panose="020F0502020204030204" pitchFamily="34" charset="0"/>
                <a:ea typeface="Calibri" panose="020F0502020204030204" pitchFamily="34" charset="0"/>
                <a:cs typeface="Arial" panose="020B0604020202020204" pitchFamily="34" charset="0"/>
              </a:rPr>
              <a:t>full stack web applications like PWAs </a:t>
            </a:r>
            <a:r>
              <a:rPr lang="en-US" sz="1800" dirty="0">
                <a:effectLst/>
                <a:latin typeface="Calibri" panose="020F0502020204030204" pitchFamily="34" charset="0"/>
                <a:ea typeface="Calibri" panose="020F0502020204030204" pitchFamily="34" charset="0"/>
                <a:cs typeface="Arial" panose="020B0604020202020204" pitchFamily="34" charset="0"/>
              </a:rPr>
              <a:t>with </a:t>
            </a:r>
            <a:r>
              <a:rPr lang="en-US" sz="1800" b="1" dirty="0">
                <a:effectLst/>
                <a:latin typeface="Calibri" panose="020F0502020204030204" pitchFamily="34" charset="0"/>
                <a:ea typeface="Calibri" panose="020F0502020204030204" pitchFamily="34" charset="0"/>
                <a:cs typeface="Arial" panose="020B0604020202020204" pitchFamily="34" charset="0"/>
              </a:rPr>
              <a:t>.NET</a:t>
            </a:r>
            <a:r>
              <a:rPr lang="en-US" sz="1800" dirty="0">
                <a:effectLst/>
                <a:latin typeface="Calibri" panose="020F0502020204030204" pitchFamily="34" charset="0"/>
                <a:ea typeface="Calibri" panose="020F0502020204030204" pitchFamily="34" charset="0"/>
                <a:cs typeface="Arial" panose="020B0604020202020204" pitchFamily="34" charset="0"/>
              </a:rPr>
              <a:t>, with a </a:t>
            </a:r>
            <a:r>
              <a:rPr lang="en-US" sz="1800" b="1" dirty="0">
                <a:effectLst/>
                <a:latin typeface="Calibri" panose="020F0502020204030204" pitchFamily="34" charset="0"/>
                <a:ea typeface="Calibri" panose="020F0502020204030204" pitchFamily="34" charset="0"/>
                <a:cs typeface="Arial" panose="020B0604020202020204" pitchFamily="34" charset="0"/>
              </a:rPr>
              <a:t>choice </a:t>
            </a:r>
            <a:r>
              <a:rPr lang="en-US" sz="1800" dirty="0">
                <a:effectLst/>
                <a:latin typeface="Calibri" panose="020F0502020204030204" pitchFamily="34" charset="0"/>
                <a:ea typeface="Calibri" panose="020F0502020204030204" pitchFamily="34" charset="0"/>
                <a:cs typeface="Arial" panose="020B0604020202020204" pitchFamily="34" charset="0"/>
              </a:rPr>
              <a:t>to have the </a:t>
            </a:r>
            <a:r>
              <a:rPr lang="en-US" sz="1800" b="1" dirty="0">
                <a:effectLst/>
                <a:latin typeface="Calibri" panose="020F0502020204030204" pitchFamily="34" charset="0"/>
                <a:ea typeface="Calibri" panose="020F0502020204030204" pitchFamily="34" charset="0"/>
                <a:cs typeface="Arial" panose="020B0604020202020204" pitchFamily="34" charset="0"/>
              </a:rPr>
              <a:t>code running </a:t>
            </a:r>
            <a:r>
              <a:rPr lang="en-US" sz="1800" dirty="0">
                <a:effectLst/>
                <a:latin typeface="Calibri" panose="020F0502020204030204" pitchFamily="34" charset="0"/>
                <a:ea typeface="Calibri" panose="020F0502020204030204" pitchFamily="34" charset="0"/>
                <a:cs typeface="Arial" panose="020B0604020202020204" pitchFamily="34" charset="0"/>
              </a:rPr>
              <a:t>on the </a:t>
            </a:r>
            <a:r>
              <a:rPr lang="en-US" sz="1800" b="1" dirty="0">
                <a:effectLst/>
                <a:latin typeface="Calibri" panose="020F0502020204030204" pitchFamily="34" charset="0"/>
                <a:ea typeface="Calibri" panose="020F0502020204030204" pitchFamily="34" charset="0"/>
                <a:cs typeface="Arial" panose="020B0604020202020204" pitchFamily="34" charset="0"/>
              </a:rPr>
              <a:t>client</a:t>
            </a:r>
            <a:r>
              <a:rPr lang="en-US" sz="1800" dirty="0">
                <a:effectLst/>
                <a:latin typeface="Calibri" panose="020F0502020204030204" pitchFamily="34" charset="0"/>
                <a:ea typeface="Calibri" panose="020F0502020204030204" pitchFamily="34" charset="0"/>
                <a:cs typeface="Arial" panose="020B0604020202020204" pitchFamily="34" charset="0"/>
              </a:rPr>
              <a:t> via </a:t>
            </a:r>
            <a:r>
              <a:rPr lang="en-US" sz="1800" b="1" dirty="0">
                <a:effectLst/>
                <a:latin typeface="Calibri" panose="020F0502020204030204" pitchFamily="34" charset="0"/>
                <a:ea typeface="Calibri" panose="020F0502020204030204" pitchFamily="34" charset="0"/>
                <a:cs typeface="Arial" panose="020B0604020202020204" pitchFamily="34" charset="0"/>
              </a:rPr>
              <a:t>Web Assembly </a:t>
            </a:r>
            <a:r>
              <a:rPr lang="en-US" sz="1800" dirty="0">
                <a:effectLst/>
                <a:latin typeface="Calibri" panose="020F0502020204030204" pitchFamily="34" charset="0"/>
                <a:ea typeface="Calibri" panose="020F0502020204030204" pitchFamily="34" charset="0"/>
                <a:cs typeface="Arial" panose="020B0604020202020204" pitchFamily="34" charset="0"/>
              </a:rPr>
              <a:t>or on the </a:t>
            </a:r>
            <a:r>
              <a:rPr lang="en-US" sz="1800" b="1" dirty="0">
                <a:effectLst/>
                <a:latin typeface="Calibri" panose="020F0502020204030204" pitchFamily="34" charset="0"/>
                <a:ea typeface="Calibri" panose="020F0502020204030204" pitchFamily="34" charset="0"/>
                <a:cs typeface="Arial" panose="020B0604020202020204" pitchFamily="34" charset="0"/>
              </a:rPr>
              <a:t>server</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With </a:t>
            </a:r>
            <a:r>
              <a:rPr lang="en-US" sz="1800" b="1" dirty="0">
                <a:effectLst/>
                <a:latin typeface="Calibri" panose="020F0502020204030204" pitchFamily="34" charset="0"/>
                <a:ea typeface="Calibri" panose="020F0502020204030204" pitchFamily="34" charset="0"/>
                <a:cs typeface="Arial" panose="020B0604020202020204" pitchFamily="34" charset="0"/>
              </a:rPr>
              <a:t>.NET MAUI </a:t>
            </a:r>
            <a:r>
              <a:rPr lang="en-US" sz="1800" dirty="0">
                <a:effectLst/>
                <a:latin typeface="Calibri" panose="020F0502020204030204" pitchFamily="34" charset="0"/>
                <a:ea typeface="Calibri" panose="020F0502020204030204" pitchFamily="34" charset="0"/>
                <a:cs typeface="Arial" panose="020B0604020202020204" pitchFamily="34" charset="0"/>
              </a:rPr>
              <a:t>you can build </a:t>
            </a:r>
            <a:r>
              <a:rPr lang="en-US" sz="1800" b="1" dirty="0">
                <a:effectLst/>
                <a:latin typeface="Calibri" panose="020F0502020204030204" pitchFamily="34" charset="0"/>
                <a:ea typeface="Calibri" panose="020F0502020204030204" pitchFamily="34" charset="0"/>
                <a:cs typeface="Arial" panose="020B0604020202020204" pitchFamily="34" charset="0"/>
              </a:rPr>
              <a:t>native cross platform applications</a:t>
            </a:r>
            <a:r>
              <a:rPr lang="en-US" sz="1800" dirty="0">
                <a:effectLst/>
                <a:latin typeface="Calibri" panose="020F0502020204030204" pitchFamily="34" charset="0"/>
                <a:ea typeface="Calibri" panose="020F0502020204030204" pitchFamily="34" charset="0"/>
                <a:cs typeface="Arial" panose="020B0604020202020204" pitchFamily="34" charset="0"/>
              </a:rPr>
              <a:t> across </a:t>
            </a:r>
            <a:r>
              <a:rPr lang="en-US" sz="1800" b="1" dirty="0">
                <a:effectLst/>
                <a:latin typeface="Calibri" panose="020F0502020204030204" pitchFamily="34" charset="0"/>
                <a:ea typeface="Calibri" panose="020F0502020204030204" pitchFamily="34" charset="0"/>
                <a:cs typeface="Arial" panose="020B0604020202020204" pitchFamily="34" charset="0"/>
              </a:rPr>
              <a:t>desktop</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b="1" dirty="0">
                <a:effectLst/>
                <a:latin typeface="Calibri" panose="020F0502020204030204" pitchFamily="34" charset="0"/>
                <a:ea typeface="Calibri" panose="020F0502020204030204" pitchFamily="34" charset="0"/>
                <a:cs typeface="Arial" panose="020B0604020202020204" pitchFamily="34" charset="0"/>
              </a:rPr>
              <a:t>mobile</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And </a:t>
            </a:r>
            <a:r>
              <a:rPr lang="en-US" sz="1800" b="1" dirty="0">
                <a:effectLst/>
                <a:latin typeface="Calibri" panose="020F0502020204030204" pitchFamily="34" charset="0"/>
                <a:ea typeface="Calibri" panose="020F0502020204030204" pitchFamily="34" charset="0"/>
                <a:cs typeface="Arial" panose="020B0604020202020204" pitchFamily="34" charset="0"/>
              </a:rPr>
              <a:t>now</a:t>
            </a:r>
            <a:r>
              <a:rPr lang="en-US" sz="1800" dirty="0">
                <a:effectLst/>
                <a:latin typeface="Calibri" panose="020F0502020204030204" pitchFamily="34" charset="0"/>
                <a:ea typeface="Calibri" panose="020F0502020204030204" pitchFamily="34" charset="0"/>
                <a:cs typeface="Arial" panose="020B0604020202020204" pitchFamily="34" charset="0"/>
              </a:rPr>
              <a:t>, you can </a:t>
            </a:r>
            <a:r>
              <a:rPr lang="en-US" sz="1800" b="1" dirty="0">
                <a:effectLst/>
                <a:latin typeface="Calibri" panose="020F0502020204030204" pitchFamily="34" charset="0"/>
                <a:ea typeface="Calibri" panose="020F0502020204030204" pitchFamily="34" charset="0"/>
                <a:cs typeface="Arial" panose="020B0604020202020204" pitchFamily="34" charset="0"/>
              </a:rPr>
              <a:t>also build hybrid</a:t>
            </a:r>
            <a:r>
              <a:rPr lang="en-US" sz="1800" dirty="0">
                <a:effectLst/>
                <a:latin typeface="Calibri" panose="020F0502020204030204" pitchFamily="34" charset="0"/>
                <a:ea typeface="Calibri" panose="020F0502020204030204" pitchFamily="34" charset="0"/>
                <a:cs typeface="Arial" panose="020B0604020202020204" pitchFamily="34" charset="0"/>
              </a:rPr>
              <a:t> client </a:t>
            </a:r>
            <a:r>
              <a:rPr lang="en-US" sz="1800" b="1" dirty="0">
                <a:effectLst/>
                <a:latin typeface="Calibri" panose="020F0502020204030204" pitchFamily="34" charset="0"/>
                <a:ea typeface="Calibri" panose="020F0502020204030204" pitchFamily="34" charset="0"/>
                <a:cs typeface="Arial" panose="020B0604020202020204" pitchFamily="34" charset="0"/>
              </a:rPr>
              <a:t>applications</a:t>
            </a:r>
            <a:r>
              <a:rPr lang="en-US" sz="1800" dirty="0">
                <a:effectLst/>
                <a:latin typeface="Calibri" panose="020F0502020204030204" pitchFamily="34" charset="0"/>
                <a:ea typeface="Calibri" panose="020F0502020204030204" pitchFamily="34" charset="0"/>
                <a:cs typeface="Arial" panose="020B0604020202020204" pitchFamily="34" charset="0"/>
              </a:rPr>
              <a:t> that bring </a:t>
            </a:r>
            <a:r>
              <a:rPr lang="en-US" sz="1800" b="1" dirty="0">
                <a:effectLst/>
                <a:latin typeface="Calibri" panose="020F0502020204030204" pitchFamily="34" charset="0"/>
                <a:ea typeface="Calibri" panose="020F0502020204030204" pitchFamily="34" charset="0"/>
                <a:cs typeface="Arial" panose="020B0604020202020204" pitchFamily="34" charset="0"/>
              </a:rPr>
              <a:t>web and native together </a:t>
            </a:r>
            <a:r>
              <a:rPr lang="en-US" sz="1800" dirty="0">
                <a:effectLst/>
                <a:latin typeface="Calibri" panose="020F0502020204030204" pitchFamily="34" charset="0"/>
                <a:ea typeface="Calibri" panose="020F0502020204030204" pitchFamily="34" charset="0"/>
                <a:cs typeface="Arial" panose="020B0604020202020204" pitchFamily="34" charset="0"/>
              </a:rPr>
              <a:t>by using </a:t>
            </a:r>
            <a:r>
              <a:rPr lang="en-US" sz="1800" b="1" dirty="0" err="1">
                <a:effectLst/>
                <a:latin typeface="Calibri" panose="020F0502020204030204" pitchFamily="34" charset="0"/>
                <a:ea typeface="Calibri" panose="020F0502020204030204" pitchFamily="34" charset="0"/>
                <a:cs typeface="Arial" panose="020B0604020202020204" pitchFamily="34" charset="0"/>
              </a:rPr>
              <a:t>Blazor</a:t>
            </a:r>
            <a:r>
              <a:rPr lang="en-US" sz="1800" b="1" dirty="0">
                <a:effectLst/>
                <a:latin typeface="Calibri" panose="020F0502020204030204" pitchFamily="34" charset="0"/>
                <a:ea typeface="Calibri" panose="020F0502020204030204" pitchFamily="34" charset="0"/>
                <a:cs typeface="Arial" panose="020B0604020202020204" pitchFamily="34" charset="0"/>
              </a:rPr>
              <a:t> alongside MAUI</a:t>
            </a:r>
            <a:r>
              <a:rPr lang="en-US" sz="1800" dirty="0">
                <a:effectLst/>
                <a:latin typeface="Calibri" panose="020F0502020204030204" pitchFamily="34" charset="0"/>
                <a:ea typeface="Calibri" panose="020F0502020204030204" pitchFamily="34" charset="0"/>
                <a:cs typeface="Arial" panose="020B0604020202020204" pitchFamily="34" charset="0"/>
              </a:rPr>
              <a:t>, all with </a:t>
            </a:r>
            <a:r>
              <a:rPr lang="en-US" sz="1800" b="1" dirty="0">
                <a:effectLst/>
                <a:latin typeface="Calibri" panose="020F0502020204030204" pitchFamily="34" charset="0"/>
                <a:ea typeface="Calibri" panose="020F0502020204030204" pitchFamily="34" charset="0"/>
                <a:cs typeface="Arial" panose="020B0604020202020204" pitchFamily="34" charset="0"/>
              </a:rPr>
              <a:t>.NET</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are </a:t>
            </a:r>
            <a:r>
              <a:rPr lang="en-US" sz="1800" b="1" dirty="0">
                <a:effectLst/>
                <a:latin typeface="Calibri" panose="020F0502020204030204" pitchFamily="34" charset="0"/>
                <a:ea typeface="Calibri" panose="020F0502020204030204" pitchFamily="34" charset="0"/>
                <a:cs typeface="Arial" panose="020B0604020202020204" pitchFamily="34" charset="0"/>
              </a:rPr>
              <a:t>continuing our investments </a:t>
            </a:r>
            <a:r>
              <a:rPr lang="en-US" sz="1800" dirty="0">
                <a:effectLst/>
                <a:latin typeface="Calibri" panose="020F0502020204030204" pitchFamily="34" charset="0"/>
                <a:ea typeface="Calibri" panose="020F0502020204030204" pitchFamily="34" charset="0"/>
                <a:cs typeface="Arial" panose="020B0604020202020204" pitchFamily="34" charset="0"/>
              </a:rPr>
              <a:t>in </a:t>
            </a:r>
            <a:r>
              <a:rPr lang="en-US" sz="1800" b="1" dirty="0">
                <a:effectLst/>
                <a:latin typeface="Calibri" panose="020F0502020204030204" pitchFamily="34" charset="0"/>
                <a:ea typeface="Calibri" panose="020F0502020204030204" pitchFamily="34" charset="0"/>
                <a:cs typeface="Arial" panose="020B0604020202020204" pitchFamily="34" charset="0"/>
              </a:rPr>
              <a:t>all</a:t>
            </a:r>
            <a:r>
              <a:rPr lang="en-US" sz="1800" dirty="0">
                <a:effectLst/>
                <a:latin typeface="Calibri" panose="020F0502020204030204" pitchFamily="34" charset="0"/>
                <a:ea typeface="Calibri" panose="020F0502020204030204" pitchFamily="34" charset="0"/>
                <a:cs typeface="Arial" panose="020B0604020202020204" pitchFamily="34" charset="0"/>
              </a:rPr>
              <a:t> of these </a:t>
            </a:r>
            <a:r>
              <a:rPr lang="en-US" sz="1800" b="1" dirty="0">
                <a:effectLst/>
                <a:latin typeface="Calibri" panose="020F0502020204030204" pitchFamily="34" charset="0"/>
                <a:ea typeface="Calibri" panose="020F0502020204030204" pitchFamily="34" charset="0"/>
                <a:cs typeface="Arial" panose="020B0604020202020204" pitchFamily="34" charset="0"/>
              </a:rPr>
              <a:t>key areas ….. </a:t>
            </a:r>
            <a:r>
              <a:rPr lang="en-US" sz="1800" dirty="0">
                <a:effectLst/>
                <a:latin typeface="Calibri" panose="020F0502020204030204" pitchFamily="34" charset="0"/>
                <a:ea typeface="Calibri" panose="020F0502020204030204" pitchFamily="34" charset="0"/>
                <a:cs typeface="Arial" panose="020B0604020202020204" pitchFamily="34" charset="0"/>
              </a:rPr>
              <a:t>so </a:t>
            </a:r>
            <a:r>
              <a:rPr lang="en-US" sz="1800" b="1" dirty="0">
                <a:effectLst/>
                <a:latin typeface="Calibri" panose="020F0502020204030204" pitchFamily="34" charset="0"/>
                <a:ea typeface="Calibri" panose="020F0502020204030204" pitchFamily="34" charset="0"/>
                <a:cs typeface="Arial" panose="020B0604020202020204" pitchFamily="34" charset="0"/>
              </a:rPr>
              <a:t>no matter where on the sliding scale </a:t>
            </a:r>
            <a:r>
              <a:rPr lang="en-US" sz="1800" b="0" dirty="0">
                <a:effectLst/>
                <a:latin typeface="Calibri" panose="020F0502020204030204" pitchFamily="34" charset="0"/>
                <a:ea typeface="Calibri" panose="020F0502020204030204" pitchFamily="34" charset="0"/>
                <a:cs typeface="Arial" panose="020B0604020202020204" pitchFamily="34" charset="0"/>
              </a:rPr>
              <a:t>you want to be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NET</a:t>
            </a:r>
            <a:r>
              <a:rPr lang="en-US" sz="1800" dirty="0">
                <a:effectLst/>
                <a:latin typeface="Calibri" panose="020F0502020204030204" pitchFamily="34" charset="0"/>
                <a:ea typeface="Calibri" panose="020F0502020204030204" pitchFamily="34" charset="0"/>
                <a:cs typeface="Arial" panose="020B0604020202020204" pitchFamily="34" charset="0"/>
              </a:rPr>
              <a:t> has you </a:t>
            </a:r>
            <a:r>
              <a:rPr lang="en-US" sz="1800" b="1" dirty="0">
                <a:effectLst/>
                <a:latin typeface="Calibri" panose="020F0502020204030204" pitchFamily="34" charset="0"/>
                <a:ea typeface="Calibri" panose="020F0502020204030204" pitchFamily="34" charset="0"/>
                <a:cs typeface="Arial" panose="020B0604020202020204" pitchFamily="34" charset="0"/>
              </a:rPr>
              <a:t>covered</a:t>
            </a: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7/9/2023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Arial"/>
                <a:ea typeface="Arial"/>
                <a:cs typeface="Arial"/>
                <a:sym typeface="Arial"/>
              </a:rPr>
              <a:t>Uses the context you’ve provided and </a:t>
            </a:r>
            <a:r>
              <a:rPr lang="en-US" sz="1200" b="1" dirty="0">
                <a:solidFill>
                  <a:schemeClr val="dk1"/>
                </a:solidFill>
                <a:latin typeface="Arial"/>
                <a:ea typeface="Arial"/>
                <a:cs typeface="Arial"/>
                <a:sym typeface="Arial"/>
              </a:rPr>
              <a:t>synthesizes code</a:t>
            </a:r>
            <a:r>
              <a:rPr lang="en-US" sz="1200" dirty="0">
                <a:solidFill>
                  <a:schemeClr val="dk1"/>
                </a:solidFill>
                <a:latin typeface="Arial"/>
                <a:ea typeface="Arial"/>
                <a:cs typeface="Arial"/>
                <a:sym typeface="Arial"/>
              </a:rPr>
              <a:t> to match</a:t>
            </a:r>
            <a:endParaRPr lang="en-US" sz="1200" dirty="0">
              <a:latin typeface="Arial"/>
              <a:ea typeface="Arial"/>
              <a:cs typeface="Arial"/>
              <a:sym typeface="Arial"/>
            </a:endParaRPr>
          </a:p>
          <a:p>
            <a:pPr marL="457200" lvl="0" indent="-304800" algn="l" rtl="0">
              <a:spcBef>
                <a:spcPts val="40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Convert comments to code:</a:t>
            </a:r>
            <a:r>
              <a:rPr lang="en-US" sz="1200" dirty="0">
                <a:solidFill>
                  <a:schemeClr val="dk1"/>
                </a:solidFill>
                <a:latin typeface="Arial"/>
                <a:ea typeface="Arial"/>
                <a:cs typeface="Arial"/>
                <a:sym typeface="Arial"/>
              </a:rPr>
              <a:t> describe the logic you want, and let GitHub Copilot assemble the code for you</a:t>
            </a:r>
            <a:endParaRPr lang="en-US"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Autofill for repetitive code:</a:t>
            </a:r>
            <a:r>
              <a:rPr lang="en-US" sz="1200" dirty="0">
                <a:solidFill>
                  <a:schemeClr val="dk1"/>
                </a:solidFill>
                <a:latin typeface="Arial"/>
                <a:ea typeface="Arial"/>
                <a:cs typeface="Arial"/>
                <a:sym typeface="Arial"/>
              </a:rPr>
              <a:t> quickly produces boilerplate and fills in repetitive code patterns</a:t>
            </a:r>
            <a:endParaRPr lang="en-US" sz="1200" dirty="0">
              <a:latin typeface="Arial"/>
              <a:ea typeface="Arial"/>
              <a:cs typeface="Arial"/>
              <a:sym typeface="Arial"/>
            </a:endParaRPr>
          </a:p>
          <a:p>
            <a:pPr marL="457200" lvl="0" indent="-304800" algn="l" rtl="0">
              <a:spcBef>
                <a:spcPts val="0"/>
              </a:spcBef>
              <a:spcAft>
                <a:spcPts val="0"/>
              </a:spcAft>
              <a:buClr>
                <a:schemeClr val="dk1"/>
              </a:buClr>
              <a:buSzPts val="1200"/>
              <a:buFont typeface="Helvetica Neue"/>
              <a:buChar char="●"/>
            </a:pPr>
            <a:r>
              <a:rPr lang="en-US" sz="1200" b="1" dirty="0">
                <a:solidFill>
                  <a:schemeClr val="dk1"/>
                </a:solidFill>
                <a:latin typeface="Arial"/>
                <a:ea typeface="Arial"/>
                <a:cs typeface="Arial"/>
                <a:sym typeface="Arial"/>
              </a:rPr>
              <a:t>Show alternatives:</a:t>
            </a:r>
            <a:r>
              <a:rPr lang="en-US" sz="1200" dirty="0">
                <a:solidFill>
                  <a:schemeClr val="dk1"/>
                </a:solidFill>
                <a:latin typeface="Arial"/>
                <a:ea typeface="Arial"/>
                <a:cs typeface="Arial"/>
                <a:sym typeface="Arial"/>
              </a:rPr>
              <a:t> show a list of solutions to use as provided, or edit to meet your needs</a:t>
            </a:r>
            <a:endParaRPr lang="en-US" sz="1200" dirty="0">
              <a:latin typeface="Arial"/>
              <a:ea typeface="Arial"/>
              <a:cs typeface="Arial"/>
              <a:sym typeface="Arial"/>
            </a:endParaRP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37FDC4A-72F1-43F7-AF40-5909F4A2F5CE}" type="slidenum">
              <a:rPr lang="en-US" smtClean="0"/>
              <a:t>26</a:t>
            </a:fld>
            <a:endParaRPr lang="en-US"/>
          </a:p>
        </p:txBody>
      </p:sp>
    </p:spTree>
    <p:extLst>
      <p:ext uri="{BB962C8B-B14F-4D97-AF65-F5344CB8AC3E}">
        <p14:creationId xmlns:p14="http://schemas.microsoft.com/office/powerpoint/2010/main" val="3061839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sz="1200" b="1" dirty="0">
                <a:latin typeface="Arial"/>
                <a:ea typeface="Arial"/>
                <a:cs typeface="Arial"/>
                <a:sym typeface="Arial"/>
              </a:rPr>
              <a:t>Slide is animated</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Here’s your code editor with Copilot enabled. (Click)</a:t>
            </a:r>
          </a:p>
          <a:p>
            <a:pPr marL="0" lvl="0" indent="0" algn="l" rtl="0">
              <a:lnSpc>
                <a:spcPct val="115000"/>
              </a:lnSpc>
              <a:spcBef>
                <a:spcPts val="0"/>
              </a:spcBef>
              <a:spcAft>
                <a:spcPts val="0"/>
              </a:spcAft>
              <a:buNone/>
            </a:pP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Your editor provides context to Copilot.</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uses the OpenAI Codex Model and GPT-3 behind the scenes.</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It returns suggestions to your editor where you choose what to accept or ignore.</a:t>
            </a:r>
          </a:p>
          <a:p>
            <a:pPr marL="0" lvl="0" indent="0" algn="l" rtl="0">
              <a:lnSpc>
                <a:spcPct val="115000"/>
              </a:lnSpc>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b="1" dirty="0">
                <a:latin typeface="Arial"/>
                <a:ea typeface="Arial"/>
                <a:cs typeface="Arial"/>
                <a:sym typeface="Arial"/>
              </a:rPr>
              <a:t>Talking points</a:t>
            </a: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provides context from local files. It’s not attached to a repository. The file being edited could be hosted on GitHub or in any other repo, but it’s not a requirement.</a:t>
            </a:r>
          </a:p>
          <a:p>
            <a:pPr marL="0" lvl="0" indent="0" algn="l" rtl="0">
              <a:lnSpc>
                <a:spcPct val="115000"/>
              </a:lnSpc>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shares data in an ephemeral way. It’s shared just long enough for GitHub Copilot to provide a suggestion. We do not take that code and put it back into the data model for suggestions.</a:t>
            </a:r>
          </a:p>
          <a:p>
            <a:pPr marL="0" lvl="0" indent="0" algn="l" rtl="0">
              <a:lnSpc>
                <a:spcPct val="115000"/>
              </a:lnSpc>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uses a transformative model. Think of something like Google Translate. You put in some words in English, translate it into another language. Google Translate hasn’t seen that exact sentence before necessarily and translated into that new language. Google Translate understands the semantics; the definition of the words, language patterns, whether there is a subject or direct object, and based upon that input, suggests an appropriate result. You could think about GitHub Copilot as a translation tool.</a:t>
            </a:r>
          </a:p>
          <a:p>
            <a:pPr marL="0" lvl="0" indent="0" algn="l" rtl="0">
              <a:lnSpc>
                <a:spcPct val="115000"/>
              </a:lnSpc>
              <a:spcBef>
                <a:spcPts val="0"/>
              </a:spcBef>
              <a:spcAft>
                <a:spcPts val="0"/>
              </a:spcAft>
              <a:buClr>
                <a:schemeClr val="dk1"/>
              </a:buClr>
              <a:buSzPts val="1100"/>
              <a:buFont typeface="Arial"/>
              <a:buNone/>
            </a:pPr>
            <a:endParaRPr lang="en-US" sz="12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will write novel code. But having said that, GitHub Copilot is looking for language patterns and it learns language patterns. There may be times where a particular line, or a few lines of code, appears in thousands and thousands of repositories. That starts to look like a language pattern, rather than its own unique piece of code. In those cases, GitHub Copilot will occasionally regurgitate what it thinks is a pattern as it’s seen it so many times. For that case, the GitHub Copilot team created an IP filter. GitHub Copilot includes a filter which detects code suggestions matching public code on GitHub. You can choose to enable or disable the filter. When the filter is enabled, GitHub Copilot checks code suggestions with their surrounding code of about 150 characters against public code on GitHub. If there is a match or near match, the suggestion will not be shown to you. This is done on the Service side of GitHub Copilot,</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200" b="1" dirty="0">
                <a:latin typeface="Arial"/>
                <a:ea typeface="Arial"/>
                <a:cs typeface="Arial"/>
                <a:sym typeface="Arial"/>
              </a:rPr>
              <a:t>Additional talking points if pressed</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Why 150 characters? Some of it is a judgement call. You don’t want it so short that you’re comparing a simple </a:t>
            </a:r>
            <a:r>
              <a:rPr lang="en-US" sz="1200" i="1" dirty="0">
                <a:latin typeface="Arial"/>
                <a:ea typeface="Arial"/>
                <a:cs typeface="Arial"/>
                <a:sym typeface="Arial"/>
              </a:rPr>
              <a:t>if statement</a:t>
            </a:r>
            <a:r>
              <a:rPr lang="en-US" sz="1200" dirty="0">
                <a:latin typeface="Arial"/>
                <a:ea typeface="Arial"/>
                <a:cs typeface="Arial"/>
                <a:sym typeface="Arial"/>
              </a:rPr>
              <a:t>, but you want to block anything that would be meaningful. 150 characters on average is about two lines worth of code. It’s a good length to detect if there are a couple of lines of similarity. Based on research, GitHub also found that 150 characters, based on the number of suggestions presented, and accepted, was about the same as it was without the IP being thrown, i.e. the Developer Experience did not deteriorate.</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r>
              <a:rPr lang="en-US" sz="1200" dirty="0">
                <a:latin typeface="Arial"/>
                <a:ea typeface="Arial"/>
                <a:cs typeface="Arial"/>
                <a:sym typeface="Arial"/>
              </a:rPr>
              <a:t>GitHub Copilot is there to enhance your day-to-day work. Accountants don’t do calculations in their head all day. They have calculators and tools to enable them to be more productive. Think of Copilot as the evolution of tooling and Developer Experience for us as developers.</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37FDC4A-72F1-43F7-AF40-5909F4A2F5CE}" type="slidenum">
              <a:rPr lang="en-US" smtClean="0"/>
              <a:t>28</a:t>
            </a:fld>
            <a:endParaRPr lang="en-US"/>
          </a:p>
        </p:txBody>
      </p:sp>
    </p:spTree>
    <p:extLst>
      <p:ext uri="{BB962C8B-B14F-4D97-AF65-F5344CB8AC3E}">
        <p14:creationId xmlns:p14="http://schemas.microsoft.com/office/powerpoint/2010/main" val="528492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7/9/2023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30610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47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5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834C3-BAB7-4E0E-802F-F4A1352ED5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2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7/9/2023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42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7/9/2023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17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We’re investigating whether we should bring more than just </a:t>
            </a:r>
            <a:r>
              <a:rPr lang="en-US" dirty="0" err="1"/>
              <a:t>Blazor</a:t>
            </a:r>
            <a:r>
              <a:rPr lang="en-US" dirty="0"/>
              <a:t> to hybrid apps with MAUI. </a:t>
            </a:r>
          </a:p>
          <a:p>
            <a:pPr marL="171450" indent="-171450">
              <a:buFont typeface="Arial" panose="020B0604020202020204" pitchFamily="34" charset="0"/>
              <a:buChar char="•"/>
            </a:pPr>
            <a:r>
              <a:rPr lang="en-US" dirty="0"/>
              <a:t>The </a:t>
            </a:r>
            <a:r>
              <a:rPr lang="en-US" dirty="0" err="1"/>
              <a:t>HybridWebView</a:t>
            </a:r>
            <a:r>
              <a:rPr lang="en-US" dirty="0"/>
              <a:t> experiment is about bringing any web-based UI into MAUI apps. </a:t>
            </a:r>
          </a:p>
          <a:p>
            <a:pPr marL="171450" indent="-171450">
              <a:buFont typeface="Arial" panose="020B0604020202020204" pitchFamily="34" charset="0"/>
              <a:buChar char="•"/>
            </a:pPr>
            <a:r>
              <a:rPr lang="en-US" dirty="0"/>
              <a:t>We’ve spoken to a lot of customers that have investments in Angular or React or other web frontend technologies and they want to be able to reuse them in MAUI. </a:t>
            </a:r>
          </a:p>
          <a:p>
            <a:pPr marL="171450" indent="-171450">
              <a:buFont typeface="Arial" panose="020B0604020202020204" pitchFamily="34" charset="0"/>
              <a:buChar char="•"/>
            </a:pPr>
            <a:r>
              <a:rPr lang="en-US" dirty="0"/>
              <a:t>In this example, the </a:t>
            </a:r>
            <a:r>
              <a:rPr lang="en-US" dirty="0" err="1"/>
              <a:t>HybridWebview</a:t>
            </a:r>
            <a:r>
              <a:rPr lang="en-US" dirty="0"/>
              <a:t> is hosting a React JS “</a:t>
            </a:r>
            <a:r>
              <a:rPr lang="en-US" dirty="0" err="1"/>
              <a:t>Todo</a:t>
            </a:r>
            <a:r>
              <a:rPr lang="en-US" dirty="0"/>
              <a:t>” app and C# is providing the data to it. It’s also interacting with native MAUI controls -- the Title at the top. </a:t>
            </a:r>
          </a:p>
          <a:p>
            <a:pPr marL="171450" indent="-171450">
              <a:buFont typeface="Arial" panose="020B0604020202020204" pitchFamily="34" charset="0"/>
              <a:buChar char="•"/>
            </a:pPr>
            <a:r>
              <a:rPr lang="en-US" dirty="0"/>
              <a:t>You can use the </a:t>
            </a:r>
            <a:r>
              <a:rPr lang="en-US" dirty="0" err="1"/>
              <a:t>HybridWebView</a:t>
            </a:r>
            <a:r>
              <a:rPr lang="en-US" dirty="0"/>
              <a:t> in Windows, Mac, iOS and Android, just like MAUI! </a:t>
            </a:r>
          </a:p>
          <a:p>
            <a:pPr marL="171450" indent="-171450">
              <a:buFont typeface="Arial" panose="020B0604020202020204" pitchFamily="34" charset="0"/>
              <a:buChar char="•"/>
            </a:pPr>
            <a:r>
              <a:rPr lang="en-US" dirty="0"/>
              <a:t>Like any hybrid app, there’s no web server, no http, no internet needed</a:t>
            </a:r>
          </a:p>
          <a:p>
            <a:pPr marL="171450" indent="-171450">
              <a:buFont typeface="Arial" panose="020B0604020202020204" pitchFamily="34" charset="0"/>
              <a:buChar char="•"/>
            </a:pPr>
            <a:r>
              <a:rPr lang="en-US" dirty="0"/>
              <a:t>We’re looking for feedback – one of our senior engineers on the MAUI team, Eilon Lipton, is the mastermind behind this!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6089F17-2094-4735-B1AE-12368640ECDD}" type="slidenum">
              <a:rPr lang="en-US" smtClean="0"/>
              <a:t>13</a:t>
            </a:fld>
            <a:endParaRPr lang="en-US"/>
          </a:p>
        </p:txBody>
      </p:sp>
    </p:spTree>
    <p:extLst>
      <p:ext uri="{BB962C8B-B14F-4D97-AF65-F5344CB8AC3E}">
        <p14:creationId xmlns:p14="http://schemas.microsoft.com/office/powerpoint/2010/main" val="13524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pen Sans"/>
                <a:ea typeface="Open Sans"/>
                <a:cs typeface="Open Sans"/>
              </a:rPr>
              <a:t>.NET MAUI is governed by the Microsoft Modern Lifecycle. Here’s how it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A major version of .NET MAUI will ship with .NET going forward (.NET 7, .NET 8,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.NET MAUI is an optional workload with external dependencies such as Xcode &amp; Android SDK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Because of this, a major version of .NET MAUI will receive support and patches for 6 months after a successor 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Open Sans"/>
                <a:ea typeface="Open Sans"/>
                <a:cs typeface="Open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Xamarin will reach end of support in May 2024, at which point we will stop patching.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a:ea typeface="Open Sans"/>
                <a:cs typeface="Open Sans"/>
              </a:rPr>
              <a:t>The takeaway is you are always supported on the latest mobile and desktop technologies. You will find that this is the best support in the industry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13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https://github.com/dotnet/maui/discussions/14459</a:t>
            </a:r>
          </a:p>
        </p:txBody>
      </p:sp>
      <p:sp>
        <p:nvSpPr>
          <p:cNvPr id="4" name="Slide Number Placeholder 3"/>
          <p:cNvSpPr>
            <a:spLocks noGrp="1"/>
          </p:cNvSpPr>
          <p:nvPr>
            <p:ph type="sldNum" sz="quarter" idx="5"/>
          </p:nvPr>
        </p:nvSpPr>
        <p:spPr/>
        <p:txBody>
          <a:bodyPr/>
          <a:lstStyle/>
          <a:p>
            <a:fld id="{737FDC4A-72F1-43F7-AF40-5909F4A2F5CE}" type="slidenum">
              <a:rPr lang="en-US" smtClean="0"/>
              <a:t>17</a:t>
            </a:fld>
            <a:endParaRPr lang="en-US"/>
          </a:p>
        </p:txBody>
      </p:sp>
    </p:spTree>
    <p:extLst>
      <p:ext uri="{BB962C8B-B14F-4D97-AF65-F5344CB8AC3E}">
        <p14:creationId xmlns:p14="http://schemas.microsoft.com/office/powerpoint/2010/main" val="236594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7FDC4A-72F1-43F7-AF40-5909F4A2F5CE}" type="slidenum">
              <a:rPr lang="en-US" smtClean="0"/>
              <a:t>22</a:t>
            </a:fld>
            <a:endParaRPr lang="en-US"/>
          </a:p>
        </p:txBody>
      </p:sp>
    </p:spTree>
    <p:extLst>
      <p:ext uri="{BB962C8B-B14F-4D97-AF65-F5344CB8AC3E}">
        <p14:creationId xmlns:p14="http://schemas.microsoft.com/office/powerpoint/2010/main" val="242701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31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7/9/2023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5.png"/><Relationship Id="rId14" Type="http://schemas.openxmlformats.org/officeDocument/2006/relationships/image" Target="../media/image1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5.svg"/><Relationship Id="rId3" Type="http://schemas.openxmlformats.org/officeDocument/2006/relationships/image" Target="../media/image6.emf"/><Relationship Id="rId7" Type="http://schemas.openxmlformats.org/officeDocument/2006/relationships/image" Target="../media/image10.sv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with medium confidence">
            <a:extLst>
              <a:ext uri="{FF2B5EF4-FFF2-40B4-BE49-F238E27FC236}">
                <a16:creationId xmlns:a16="http://schemas.microsoft.com/office/drawing/2014/main" id="{F36E5588-773C-EB50-71C7-53404FE53FD9}"/>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36" name="Title 1">
            <a:extLst>
              <a:ext uri="{FF2B5EF4-FFF2-40B4-BE49-F238E27FC236}">
                <a16:creationId xmlns:a16="http://schemas.microsoft.com/office/drawing/2014/main" id="{B3FA5E60-B4E7-CC44-8DFF-2D2016477C78}"/>
              </a:ext>
            </a:extLst>
          </p:cNvPr>
          <p:cNvSpPr txBox="1">
            <a:spLocks/>
          </p:cNvSpPr>
          <p:nvPr userDrawn="1"/>
        </p:nvSpPr>
        <p:spPr>
          <a:xfrm>
            <a:off x="9721020" y="860779"/>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pic>
        <p:nvPicPr>
          <p:cNvPr id="5" name="Graphic 4">
            <a:extLst>
              <a:ext uri="{FF2B5EF4-FFF2-40B4-BE49-F238E27FC236}">
                <a16:creationId xmlns:a16="http://schemas.microsoft.com/office/drawing/2014/main" id="{300AF21F-A073-43EA-B8B3-6F51D7683B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3654" y="857331"/>
            <a:ext cx="1750359" cy="299207"/>
          </a:xfrm>
          <a:prstGeom prst="rect">
            <a:avLst/>
          </a:prstGeom>
        </p:spPr>
      </p:pic>
      <p:pic>
        <p:nvPicPr>
          <p:cNvPr id="12" name="Picture 11" descr="A blue and white numbers on a black background&#10;&#10;Description automatically generated with medium confidence">
            <a:extLst>
              <a:ext uri="{FF2B5EF4-FFF2-40B4-BE49-F238E27FC236}">
                <a16:creationId xmlns:a16="http://schemas.microsoft.com/office/drawing/2014/main" id="{4B1D0259-CBF2-EBA3-B883-3CD04E50BD22}"/>
              </a:ext>
            </a:extLst>
          </p:cNvPr>
          <p:cNvPicPr>
            <a:picLocks noChangeAspect="1"/>
          </p:cNvPicPr>
          <p:nvPr userDrawn="1"/>
        </p:nvPicPr>
        <p:blipFill>
          <a:blip r:embed="rId5"/>
          <a:stretch>
            <a:fillRect/>
          </a:stretch>
        </p:blipFill>
        <p:spPr>
          <a:xfrm>
            <a:off x="1033654" y="2492997"/>
            <a:ext cx="3633349" cy="1872005"/>
          </a:xfrm>
          <a:prstGeom prst="rect">
            <a:avLst/>
          </a:prstGeom>
        </p:spPr>
      </p:pic>
    </p:spTree>
    <p:extLst>
      <p:ext uri="{BB962C8B-B14F-4D97-AF65-F5344CB8AC3E}">
        <p14:creationId xmlns:p14="http://schemas.microsoft.com/office/powerpoint/2010/main" val="395838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A screenshot of a cell phone&#10;&#10;Description automatically generated with medium confidence">
            <a:extLst>
              <a:ext uri="{FF2B5EF4-FFF2-40B4-BE49-F238E27FC236}">
                <a16:creationId xmlns:a16="http://schemas.microsoft.com/office/drawing/2014/main" id="{D88636D4-C29C-5D64-7B90-1787F57ECD4F}"/>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Date Placeholder 1">
            <a:extLst>
              <a:ext uri="{FF2B5EF4-FFF2-40B4-BE49-F238E27FC236}">
                <a16:creationId xmlns:a16="http://schemas.microsoft.com/office/drawing/2014/main" id="{E88BC334-87B7-D741-9160-48946753CCE7}"/>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3" name="Footer Placeholder 2">
            <a:extLst>
              <a:ext uri="{FF2B5EF4-FFF2-40B4-BE49-F238E27FC236}">
                <a16:creationId xmlns:a16="http://schemas.microsoft.com/office/drawing/2014/main" id="{3FBBE0AA-8755-3641-84D4-8B11B36D92B4}"/>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CEE281EA-46DE-F546-AF30-0250468168A2}"/>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7" name="Picture 6">
            <a:extLst>
              <a:ext uri="{FF2B5EF4-FFF2-40B4-BE49-F238E27FC236}">
                <a16:creationId xmlns:a16="http://schemas.microsoft.com/office/drawing/2014/main" id="{0420646B-57D0-4116-FF9C-FD4B1DB9F541}"/>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8" name="Title 1">
            <a:extLst>
              <a:ext uri="{FF2B5EF4-FFF2-40B4-BE49-F238E27FC236}">
                <a16:creationId xmlns:a16="http://schemas.microsoft.com/office/drawing/2014/main" id="{0BEB452F-8860-9D3C-2E51-EFDB6F962A0F}"/>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3978377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A screenshot of a cell phone&#10;&#10;Description automatically generated with medium confidence">
            <a:extLst>
              <a:ext uri="{FF2B5EF4-FFF2-40B4-BE49-F238E27FC236}">
                <a16:creationId xmlns:a16="http://schemas.microsoft.com/office/drawing/2014/main" id="{DBC16E4D-F287-8079-CB27-3A0B9C691DBD}"/>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8895FCF4-BE37-7C4C-85DB-1FD6A4DBD4D9}"/>
              </a:ext>
            </a:extLst>
          </p:cNvPr>
          <p:cNvSpPr>
            <a:spLocks noGrp="1"/>
          </p:cNvSpPr>
          <p:nvPr>
            <p:ph type="title"/>
          </p:nvPr>
        </p:nvSpPr>
        <p:spPr>
          <a:xfrm>
            <a:off x="839788" y="1101292"/>
            <a:ext cx="3932237" cy="1600200"/>
          </a:xfrm>
        </p:spPr>
        <p:txBody>
          <a:bodyPr anchor="ctr"/>
          <a:lstStyle>
            <a:lvl1pPr>
              <a:defRPr sz="3200">
                <a:solidFill>
                  <a:schemeClr val="bg1"/>
                </a:solidFill>
                <a:latin typeface="Outfit" pitchFamily="2" charset="0"/>
              </a:defRPr>
            </a:lvl1pPr>
          </a:lstStyle>
          <a:p>
            <a:r>
              <a:rPr lang="en-GB" dirty="0"/>
              <a:t>Click to edit Master title style</a:t>
            </a:r>
            <a:endParaRPr lang="en-ES" dirty="0"/>
          </a:p>
        </p:txBody>
      </p:sp>
      <p:sp>
        <p:nvSpPr>
          <p:cNvPr id="3" name="Content Placeholder 2">
            <a:extLst>
              <a:ext uri="{FF2B5EF4-FFF2-40B4-BE49-F238E27FC236}">
                <a16:creationId xmlns:a16="http://schemas.microsoft.com/office/drawing/2014/main" id="{5A6D0160-39D5-B34A-A04F-4014AAF62751}"/>
              </a:ext>
            </a:extLst>
          </p:cNvPr>
          <p:cNvSpPr>
            <a:spLocks noGrp="1"/>
          </p:cNvSpPr>
          <p:nvPr>
            <p:ph idx="1"/>
          </p:nvPr>
        </p:nvSpPr>
        <p:spPr>
          <a:xfrm>
            <a:off x="5183188" y="1101292"/>
            <a:ext cx="6172200" cy="4759758"/>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E7F7DE75-BF9A-564A-83B2-B5C5B1A98D78}"/>
              </a:ext>
            </a:extLst>
          </p:cNvPr>
          <p:cNvSpPr>
            <a:spLocks noGrp="1"/>
          </p:cNvSpPr>
          <p:nvPr>
            <p:ph type="body" sz="half" idx="2"/>
          </p:nvPr>
        </p:nvSpPr>
        <p:spPr>
          <a:xfrm>
            <a:off x="839788" y="2743200"/>
            <a:ext cx="3932237" cy="31257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441A7A-AE02-DD4C-9322-31BECF0F5A9F}"/>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6" name="Footer Placeholder 5">
            <a:extLst>
              <a:ext uri="{FF2B5EF4-FFF2-40B4-BE49-F238E27FC236}">
                <a16:creationId xmlns:a16="http://schemas.microsoft.com/office/drawing/2014/main" id="{4CB7C1CB-6792-D844-9D6E-A922B9689529}"/>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F09FC38-66D1-A84C-8AF2-250B200CE62B}"/>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10" name="Picture 9">
            <a:extLst>
              <a:ext uri="{FF2B5EF4-FFF2-40B4-BE49-F238E27FC236}">
                <a16:creationId xmlns:a16="http://schemas.microsoft.com/office/drawing/2014/main" id="{78AB0AAE-1285-ED64-12CB-9539DE9134B8}"/>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1" name="Title 1">
            <a:extLst>
              <a:ext uri="{FF2B5EF4-FFF2-40B4-BE49-F238E27FC236}">
                <a16:creationId xmlns:a16="http://schemas.microsoft.com/office/drawing/2014/main" id="{69B09D13-DE2D-5D90-9FAA-99CC4C445143}"/>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3458852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A screenshot of a cell phone&#10;&#10;Description automatically generated with medium confidence">
            <a:extLst>
              <a:ext uri="{FF2B5EF4-FFF2-40B4-BE49-F238E27FC236}">
                <a16:creationId xmlns:a16="http://schemas.microsoft.com/office/drawing/2014/main" id="{5EC91AC7-6AA6-DECB-F4BF-CDC3C60D63D7}"/>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2CCD9D3F-1644-004B-8375-B5FBF276EBAE}"/>
              </a:ext>
            </a:extLst>
          </p:cNvPr>
          <p:cNvSpPr>
            <a:spLocks noGrp="1"/>
          </p:cNvSpPr>
          <p:nvPr>
            <p:ph type="title"/>
          </p:nvPr>
        </p:nvSpPr>
        <p:spPr>
          <a:xfrm>
            <a:off x="836612" y="1307726"/>
            <a:ext cx="3932237" cy="1600200"/>
          </a:xfrm>
        </p:spPr>
        <p:txBody>
          <a:bodyPr anchor="ctr"/>
          <a:lstStyle>
            <a:lvl1pPr>
              <a:defRPr sz="3200">
                <a:solidFill>
                  <a:schemeClr val="bg1"/>
                </a:solidFill>
                <a:latin typeface="Outfit" pitchFamily="2" charset="0"/>
              </a:defRPr>
            </a:lvl1pPr>
          </a:lstStyle>
          <a:p>
            <a:r>
              <a:rPr lang="en-GB" dirty="0"/>
              <a:t>Click to edit Master title style</a:t>
            </a:r>
            <a:endParaRPr lang="en-ES" dirty="0"/>
          </a:p>
        </p:txBody>
      </p:sp>
      <p:sp>
        <p:nvSpPr>
          <p:cNvPr id="3" name="Picture Placeholder 2">
            <a:extLst>
              <a:ext uri="{FF2B5EF4-FFF2-40B4-BE49-F238E27FC236}">
                <a16:creationId xmlns:a16="http://schemas.microsoft.com/office/drawing/2014/main" id="{9A76ABDF-F567-6345-A8D8-0C5522A6710B}"/>
              </a:ext>
            </a:extLst>
          </p:cNvPr>
          <p:cNvSpPr>
            <a:spLocks noGrp="1"/>
          </p:cNvSpPr>
          <p:nvPr>
            <p:ph type="pic" idx="1"/>
          </p:nvPr>
        </p:nvSpPr>
        <p:spPr>
          <a:xfrm>
            <a:off x="5183188" y="1284475"/>
            <a:ext cx="6172200" cy="457657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0C1FB353-47D7-F64F-97E6-82AE3F105414}"/>
              </a:ext>
            </a:extLst>
          </p:cNvPr>
          <p:cNvSpPr>
            <a:spLocks noGrp="1"/>
          </p:cNvSpPr>
          <p:nvPr>
            <p:ph type="body" sz="half" idx="2"/>
          </p:nvPr>
        </p:nvSpPr>
        <p:spPr>
          <a:xfrm>
            <a:off x="839788" y="3155576"/>
            <a:ext cx="3932237" cy="2713412"/>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D55532-A305-9E4A-B54A-0BDDEAFC406C}"/>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6" name="Footer Placeholder 5">
            <a:extLst>
              <a:ext uri="{FF2B5EF4-FFF2-40B4-BE49-F238E27FC236}">
                <a16:creationId xmlns:a16="http://schemas.microsoft.com/office/drawing/2014/main" id="{F1958A92-B87D-A147-B6C7-31600A472E7F}"/>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EA89DB90-B2F3-034C-90CF-D31F54C94305}"/>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10" name="Picture 9">
            <a:extLst>
              <a:ext uri="{FF2B5EF4-FFF2-40B4-BE49-F238E27FC236}">
                <a16:creationId xmlns:a16="http://schemas.microsoft.com/office/drawing/2014/main" id="{2355E989-C73F-DBBE-74BB-4A245182B30E}"/>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1" name="Title 1">
            <a:extLst>
              <a:ext uri="{FF2B5EF4-FFF2-40B4-BE49-F238E27FC236}">
                <a16:creationId xmlns:a16="http://schemas.microsoft.com/office/drawing/2014/main" id="{5C0E02C7-4B89-D986-A0E5-B7637BEDE7BE}"/>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398098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A screenshot of a cell phone&#10;&#10;Description automatically generated with medium confidence">
            <a:extLst>
              <a:ext uri="{FF2B5EF4-FFF2-40B4-BE49-F238E27FC236}">
                <a16:creationId xmlns:a16="http://schemas.microsoft.com/office/drawing/2014/main" id="{92B2870F-1AD9-91BC-E69D-EA15E41E3854}"/>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31943032-AAA5-EE4B-8C4E-A0E21CAD2854}"/>
              </a:ext>
            </a:extLst>
          </p:cNvPr>
          <p:cNvSpPr>
            <a:spLocks noGrp="1"/>
          </p:cNvSpPr>
          <p:nvPr>
            <p:ph type="title"/>
          </p:nvPr>
        </p:nvSpPr>
        <p:spPr>
          <a:xfrm>
            <a:off x="838200" y="1079816"/>
            <a:ext cx="10515600" cy="610872"/>
          </a:xfrm>
        </p:spPr>
        <p:txBody>
          <a:bodyPr>
            <a:noAutofit/>
          </a:bodyPr>
          <a:lstStyle>
            <a:lvl1pPr>
              <a:defRPr sz="4000">
                <a:solidFill>
                  <a:schemeClr val="bg1"/>
                </a:solidFill>
                <a:latin typeface="Outfit" pitchFamily="2" charset="0"/>
              </a:defRPr>
            </a:lvl1pPr>
          </a:lstStyle>
          <a:p>
            <a:r>
              <a:rPr lang="en-GB" dirty="0"/>
              <a:t>Click to edit Master title style</a:t>
            </a:r>
            <a:endParaRPr lang="en-ES" dirty="0"/>
          </a:p>
        </p:txBody>
      </p:sp>
      <p:sp>
        <p:nvSpPr>
          <p:cNvPr id="3" name="Vertical Text Placeholder 2">
            <a:extLst>
              <a:ext uri="{FF2B5EF4-FFF2-40B4-BE49-F238E27FC236}">
                <a16:creationId xmlns:a16="http://schemas.microsoft.com/office/drawing/2014/main" id="{13864AC1-8E44-8B4A-A8BF-AA57F50C033B}"/>
              </a:ext>
            </a:extLst>
          </p:cNvPr>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AE3DCDCA-40C3-9041-A066-8E6BAE7D4EEC}"/>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5" name="Footer Placeholder 4">
            <a:extLst>
              <a:ext uri="{FF2B5EF4-FFF2-40B4-BE49-F238E27FC236}">
                <a16:creationId xmlns:a16="http://schemas.microsoft.com/office/drawing/2014/main" id="{ECB58B6F-E934-8D4E-9A28-4070EF8D7CD4}"/>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10DD3540-C804-534C-8DD7-9C25E95D8F52}"/>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9" name="Picture 8">
            <a:extLst>
              <a:ext uri="{FF2B5EF4-FFF2-40B4-BE49-F238E27FC236}">
                <a16:creationId xmlns:a16="http://schemas.microsoft.com/office/drawing/2014/main" id="{59FA3555-130A-4221-79A8-10E6D483A009}"/>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0" name="Title 1">
            <a:extLst>
              <a:ext uri="{FF2B5EF4-FFF2-40B4-BE49-F238E27FC236}">
                <a16:creationId xmlns:a16="http://schemas.microsoft.com/office/drawing/2014/main" id="{FE90CBD8-2248-287F-88CB-520C365F44D8}"/>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1347173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resentator">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with medium confidence">
            <a:extLst>
              <a:ext uri="{FF2B5EF4-FFF2-40B4-BE49-F238E27FC236}">
                <a16:creationId xmlns:a16="http://schemas.microsoft.com/office/drawing/2014/main" id="{36EE1C5B-F362-E26B-1038-6C42F01FBB93}"/>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552497" y="4890924"/>
            <a:ext cx="3533656" cy="357814"/>
          </a:xfrm>
        </p:spPr>
        <p:txBody>
          <a:bodyPr>
            <a:normAutofit/>
          </a:bodyPr>
          <a:lstStyle>
            <a:lvl1pPr marL="0" indent="0" algn="ctr">
              <a:buNone/>
              <a:defRPr sz="2000" b="0">
                <a:solidFill>
                  <a:schemeClr val="bg1"/>
                </a:solidFill>
                <a:latin typeface="Outfit" pitchFamily="2" charset="0"/>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846666" y="1571384"/>
            <a:ext cx="2945319" cy="2943838"/>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552497" y="5482335"/>
            <a:ext cx="3533656" cy="383182"/>
          </a:xfrm>
        </p:spPr>
        <p:txBody>
          <a:bodyPr wrap="square">
            <a:spAutoFit/>
          </a:bodyPr>
          <a:lstStyle>
            <a:lvl1pPr marL="0" indent="0" algn="ctr">
              <a:buNone/>
              <a:defRPr sz="2000" b="0">
                <a:solidFill>
                  <a:schemeClr val="bg1"/>
                </a:solidFill>
                <a:latin typeface="Outfit" pitchFamily="2" charset="0"/>
              </a:defRPr>
            </a:lvl1pPr>
          </a:lstStyle>
          <a:p>
            <a:pPr lvl="0"/>
            <a:r>
              <a:rPr lang="en-US" err="1"/>
              <a:t>name@mail.com</a:t>
            </a:r>
            <a:endParaRPr lang="es-ES"/>
          </a:p>
        </p:txBody>
      </p:sp>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4525769" y="3012192"/>
            <a:ext cx="6770823" cy="3153508"/>
          </a:xfrm>
        </p:spPr>
        <p:txBody>
          <a:bodyPr>
            <a:normAutofit/>
          </a:bodyPr>
          <a:lstStyle>
            <a:lvl1pPr marL="0" indent="0">
              <a:buNone/>
              <a:defRPr sz="1800" b="0" i="0">
                <a:solidFill>
                  <a:schemeClr val="bg1"/>
                </a:solidFill>
                <a:latin typeface="Outfit" pitchFamily="2" charset="0"/>
                <a:cs typeface="Calibri" panose="020F0502020204030204" pitchFamily="34" charset="0"/>
              </a:defRPr>
            </a:lvl1pPr>
            <a:lvl2pPr marL="457177" indent="0">
              <a:buNone/>
              <a:defRPr sz="1600" b="0" i="0">
                <a:latin typeface="Calibri" panose="020F0502020204030204" pitchFamily="34" charset="0"/>
                <a:cs typeface="Calibri" panose="020F0502020204030204" pitchFamily="34" charset="0"/>
              </a:defRPr>
            </a:lvl2pPr>
            <a:lvl3pPr marL="914355" indent="0">
              <a:buNone/>
              <a:defRPr sz="1600" b="0" i="0">
                <a:latin typeface="Calibri" panose="020F0502020204030204" pitchFamily="34" charset="0"/>
                <a:cs typeface="Calibri" panose="020F0502020204030204" pitchFamily="34" charset="0"/>
              </a:defRPr>
            </a:lvl3pPr>
            <a:lvl4pPr marL="1371532" indent="0">
              <a:buNone/>
              <a:defRPr sz="1600" b="0" i="0">
                <a:latin typeface="Calibri" panose="020F0502020204030204" pitchFamily="34" charset="0"/>
                <a:cs typeface="Calibri" panose="020F0502020204030204" pitchFamily="34" charset="0"/>
              </a:defRPr>
            </a:lvl4pPr>
            <a:lvl5pPr marL="1828709" indent="0">
              <a:buNone/>
              <a:defRPr sz="1600" b="0" i="0">
                <a:latin typeface="Calibri" panose="020F0502020204030204" pitchFamily="34" charset="0"/>
                <a:cs typeface="Calibri" panose="020F0502020204030204" pitchFamily="34" charset="0"/>
              </a:defRPr>
            </a:lvl5pPr>
          </a:lstStyle>
          <a:p>
            <a:pPr lvl="0"/>
            <a:r>
              <a:rPr lang="es-ES" err="1"/>
              <a:t>Brief</a:t>
            </a:r>
            <a:r>
              <a:rPr lang="es-ES"/>
              <a:t> </a:t>
            </a:r>
            <a:r>
              <a:rPr lang="es-ES" err="1"/>
              <a:t>description</a:t>
            </a:r>
            <a:r>
              <a:rPr lang="es-ES"/>
              <a:t> </a:t>
            </a:r>
            <a:r>
              <a:rPr lang="es-ES" err="1"/>
              <a:t>about</a:t>
            </a:r>
            <a:r>
              <a:rPr lang="es-ES"/>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4525769" y="1571384"/>
            <a:ext cx="6770823" cy="678808"/>
          </a:xfrm>
        </p:spPr>
        <p:txBody>
          <a:bodyPr>
            <a:noAutofit/>
          </a:bodyPr>
          <a:lstStyle>
            <a:lvl1pPr marL="0" indent="0">
              <a:buNone/>
              <a:defRPr sz="3600" b="1" i="0">
                <a:solidFill>
                  <a:schemeClr val="bg1"/>
                </a:solidFill>
                <a:latin typeface="Outfit" pitchFamily="2"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4531631" y="2280627"/>
            <a:ext cx="6770823" cy="403319"/>
          </a:xfrm>
        </p:spPr>
        <p:txBody>
          <a:bodyPr>
            <a:noAutofit/>
          </a:bodyPr>
          <a:lstStyle>
            <a:lvl1pPr marL="0" indent="0">
              <a:buNone/>
              <a:defRPr sz="2200" b="0" i="0">
                <a:solidFill>
                  <a:schemeClr val="bg1"/>
                </a:solidFill>
                <a:latin typeface="Outfit" pitchFamily="2"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err="1"/>
              <a:t>My</a:t>
            </a:r>
            <a:r>
              <a:rPr lang="es-ES"/>
              <a:t> </a:t>
            </a:r>
            <a:r>
              <a:rPr lang="es-ES" err="1"/>
              <a:t>job</a:t>
            </a:r>
            <a:endParaRPr lang="es-ES"/>
          </a:p>
        </p:txBody>
      </p:sp>
      <p:pic>
        <p:nvPicPr>
          <p:cNvPr id="5" name="Picture 4">
            <a:extLst>
              <a:ext uri="{FF2B5EF4-FFF2-40B4-BE49-F238E27FC236}">
                <a16:creationId xmlns:a16="http://schemas.microsoft.com/office/drawing/2014/main" id="{6469711E-B9D0-7DE6-917C-32B6F200EE4B}"/>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9" name="Title 1">
            <a:extLst>
              <a:ext uri="{FF2B5EF4-FFF2-40B4-BE49-F238E27FC236}">
                <a16:creationId xmlns:a16="http://schemas.microsoft.com/office/drawing/2014/main" id="{D3333345-022B-E1EB-AB87-5D49FB3A09B3}"/>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2728362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ment">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5B1DD3D9-5C36-41F9-B292-9C47E52A0A00}"/>
              </a:ext>
            </a:extLst>
          </p:cNvPr>
          <p:cNvPicPr>
            <a:picLocks noChangeAspect="1"/>
          </p:cNvPicPr>
          <p:nvPr userDrawn="1"/>
        </p:nvPicPr>
        <p:blipFill rotWithShape="1">
          <a:blip r:embed="rId2"/>
          <a:srcRect t="11970" b="60044"/>
          <a:stretch/>
        </p:blipFill>
        <p:spPr>
          <a:xfrm>
            <a:off x="0" y="1"/>
            <a:ext cx="12192000" cy="6858000"/>
          </a:xfrm>
          <a:prstGeom prst="rect">
            <a:avLst/>
          </a:prstGeom>
        </p:spPr>
      </p:pic>
      <p:sp>
        <p:nvSpPr>
          <p:cNvPr id="34" name="TextBox 33">
            <a:extLst>
              <a:ext uri="{FF2B5EF4-FFF2-40B4-BE49-F238E27FC236}">
                <a16:creationId xmlns:a16="http://schemas.microsoft.com/office/drawing/2014/main" id="{49095560-6D7D-F746-9193-ECDCBAABF4DF}"/>
              </a:ext>
            </a:extLst>
          </p:cNvPr>
          <p:cNvSpPr txBox="1"/>
          <p:nvPr userDrawn="1"/>
        </p:nvSpPr>
        <p:spPr>
          <a:xfrm>
            <a:off x="834353" y="2828835"/>
            <a:ext cx="6242463" cy="1200329"/>
          </a:xfrm>
          <a:prstGeom prst="rect">
            <a:avLst/>
          </a:prstGeom>
          <a:noFill/>
        </p:spPr>
        <p:txBody>
          <a:bodyPr wrap="square" rtlCol="0">
            <a:spAutoFit/>
          </a:bodyPr>
          <a:lstStyle/>
          <a:p>
            <a:pPr algn="l"/>
            <a:r>
              <a:rPr lang="en-ES" sz="7200" b="1" i="0" dirty="0">
                <a:solidFill>
                  <a:schemeClr val="bg2"/>
                </a:solidFill>
                <a:latin typeface="Outfit" pitchFamily="2" charset="0"/>
              </a:rPr>
              <a:t>Thank you!</a:t>
            </a:r>
          </a:p>
        </p:txBody>
      </p:sp>
      <p:sp>
        <p:nvSpPr>
          <p:cNvPr id="36" name="Rectangle 35">
            <a:extLst>
              <a:ext uri="{FF2B5EF4-FFF2-40B4-BE49-F238E27FC236}">
                <a16:creationId xmlns:a16="http://schemas.microsoft.com/office/drawing/2014/main" id="{E4750C43-A30D-E345-8514-7FF4988E321D}"/>
              </a:ext>
            </a:extLst>
          </p:cNvPr>
          <p:cNvSpPr/>
          <p:nvPr userDrawn="1"/>
        </p:nvSpPr>
        <p:spPr>
          <a:xfrm>
            <a:off x="10295535" y="3904830"/>
            <a:ext cx="1062112" cy="45719"/>
          </a:xfrm>
          <a:prstGeom prst="rect">
            <a:avLst/>
          </a:prstGeom>
          <a:solidFill>
            <a:srgbClr val="524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rgbClr val="524CFF"/>
              </a:solidFill>
            </a:endParaRPr>
          </a:p>
        </p:txBody>
      </p:sp>
      <p:pic>
        <p:nvPicPr>
          <p:cNvPr id="15" name="Picture 14" descr="A picture containing text, clipart&#10;&#10;Description automatically generated">
            <a:extLst>
              <a:ext uri="{FF2B5EF4-FFF2-40B4-BE49-F238E27FC236}">
                <a16:creationId xmlns:a16="http://schemas.microsoft.com/office/drawing/2014/main" id="{D8838321-BD23-DD90-B167-74923C536EFF}"/>
              </a:ext>
            </a:extLst>
          </p:cNvPr>
          <p:cNvPicPr>
            <a:picLocks noChangeAspect="1"/>
          </p:cNvPicPr>
          <p:nvPr userDrawn="1"/>
        </p:nvPicPr>
        <p:blipFill>
          <a:blip r:embed="rId3"/>
          <a:stretch>
            <a:fillRect/>
          </a:stretch>
        </p:blipFill>
        <p:spPr>
          <a:xfrm>
            <a:off x="9489989" y="1376166"/>
            <a:ext cx="1941965" cy="549037"/>
          </a:xfrm>
          <a:prstGeom prst="rect">
            <a:avLst/>
          </a:prstGeom>
        </p:spPr>
      </p:pic>
      <p:grpSp>
        <p:nvGrpSpPr>
          <p:cNvPr id="25" name="Group 24">
            <a:extLst>
              <a:ext uri="{FF2B5EF4-FFF2-40B4-BE49-F238E27FC236}">
                <a16:creationId xmlns:a16="http://schemas.microsoft.com/office/drawing/2014/main" id="{7DF86B18-349A-2433-3946-D2ED9113E2E9}"/>
              </a:ext>
            </a:extLst>
          </p:cNvPr>
          <p:cNvGrpSpPr/>
          <p:nvPr userDrawn="1"/>
        </p:nvGrpSpPr>
        <p:grpSpPr>
          <a:xfrm>
            <a:off x="10295535" y="1813357"/>
            <a:ext cx="1274252" cy="1274252"/>
            <a:chOff x="3854103" y="4320354"/>
            <a:chExt cx="1224318" cy="1224318"/>
          </a:xfrm>
        </p:grpSpPr>
        <p:pic>
          <p:nvPicPr>
            <p:cNvPr id="26" name="Picture 25" descr="Text&#10;&#10;Description automatically generated">
              <a:extLst>
                <a:ext uri="{FF2B5EF4-FFF2-40B4-BE49-F238E27FC236}">
                  <a16:creationId xmlns:a16="http://schemas.microsoft.com/office/drawing/2014/main" id="{1C079FAB-8931-29CC-79BC-594AA418C109}"/>
                </a:ext>
              </a:extLst>
            </p:cNvPr>
            <p:cNvPicPr>
              <a:picLocks noChangeAspect="1"/>
            </p:cNvPicPr>
            <p:nvPr userDrawn="1"/>
          </p:nvPicPr>
          <p:blipFill>
            <a:blip r:embed="rId4"/>
            <a:stretch>
              <a:fillRect/>
            </a:stretch>
          </p:blipFill>
          <p:spPr>
            <a:xfrm>
              <a:off x="3854103" y="4320354"/>
              <a:ext cx="1224318" cy="1224318"/>
            </a:xfrm>
            <a:prstGeom prst="rect">
              <a:avLst/>
            </a:prstGeom>
          </p:spPr>
        </p:pic>
        <p:pic>
          <p:nvPicPr>
            <p:cNvPr id="27" name="Graphic 26">
              <a:extLst>
                <a:ext uri="{FF2B5EF4-FFF2-40B4-BE49-F238E27FC236}">
                  <a16:creationId xmlns:a16="http://schemas.microsoft.com/office/drawing/2014/main" id="{2E0CE6D9-CE9A-B066-05C1-DB6A7155327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92385" b="77956"/>
            <a:stretch/>
          </p:blipFill>
          <p:spPr>
            <a:xfrm>
              <a:off x="4076133" y="4779774"/>
              <a:ext cx="64067" cy="71333"/>
            </a:xfrm>
            <a:prstGeom prst="rect">
              <a:avLst/>
            </a:prstGeom>
          </p:spPr>
        </p:pic>
      </p:grpSp>
      <p:pic>
        <p:nvPicPr>
          <p:cNvPr id="2" name="Graphic 1">
            <a:extLst>
              <a:ext uri="{FF2B5EF4-FFF2-40B4-BE49-F238E27FC236}">
                <a16:creationId xmlns:a16="http://schemas.microsoft.com/office/drawing/2014/main" id="{9328F521-1647-50F8-C83A-7AD8FF5D4F4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4353" y="5541422"/>
            <a:ext cx="3078080" cy="526168"/>
          </a:xfrm>
          <a:prstGeom prst="rect">
            <a:avLst/>
          </a:prstGeom>
        </p:spPr>
      </p:pic>
      <p:pic>
        <p:nvPicPr>
          <p:cNvPr id="5" name="Picture 4">
            <a:extLst>
              <a:ext uri="{FF2B5EF4-FFF2-40B4-BE49-F238E27FC236}">
                <a16:creationId xmlns:a16="http://schemas.microsoft.com/office/drawing/2014/main" id="{BA129E8D-AD08-A428-35D2-595C304789CC}"/>
              </a:ext>
            </a:extLst>
          </p:cNvPr>
          <p:cNvPicPr>
            <a:picLocks noChangeAspect="1"/>
          </p:cNvPicPr>
          <p:nvPr userDrawn="1"/>
        </p:nvPicPr>
        <p:blipFill>
          <a:blip r:embed="rId9"/>
          <a:stretch>
            <a:fillRect/>
          </a:stretch>
        </p:blipFill>
        <p:spPr>
          <a:xfrm>
            <a:off x="834353" y="917763"/>
            <a:ext cx="2285706" cy="305687"/>
          </a:xfrm>
          <a:prstGeom prst="rect">
            <a:avLst/>
          </a:prstGeom>
        </p:spPr>
      </p:pic>
      <p:pic>
        <p:nvPicPr>
          <p:cNvPr id="7" name="Picture 6" descr="A picture containing screenshot, graphics, font, text&#10;&#10;Description automatically generated">
            <a:extLst>
              <a:ext uri="{FF2B5EF4-FFF2-40B4-BE49-F238E27FC236}">
                <a16:creationId xmlns:a16="http://schemas.microsoft.com/office/drawing/2014/main" id="{5DC17A4D-834F-CC7B-FD0B-08AE16CB8F41}"/>
              </a:ext>
            </a:extLst>
          </p:cNvPr>
          <p:cNvPicPr>
            <a:picLocks noChangeAspect="1"/>
          </p:cNvPicPr>
          <p:nvPr userDrawn="1"/>
        </p:nvPicPr>
        <p:blipFill>
          <a:blip r:embed="rId10"/>
          <a:stretch>
            <a:fillRect/>
          </a:stretch>
        </p:blipFill>
        <p:spPr>
          <a:xfrm>
            <a:off x="10222615" y="4034592"/>
            <a:ext cx="1148867" cy="1154611"/>
          </a:xfrm>
          <a:prstGeom prst="rect">
            <a:avLst/>
          </a:prstGeom>
        </p:spPr>
      </p:pic>
      <p:pic>
        <p:nvPicPr>
          <p:cNvPr id="4" name="Graphic 3">
            <a:extLst>
              <a:ext uri="{FF2B5EF4-FFF2-40B4-BE49-F238E27FC236}">
                <a16:creationId xmlns:a16="http://schemas.microsoft.com/office/drawing/2014/main" id="{F8F8FBDB-ADA6-6999-281B-A8BF17C871D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627822" y="5120603"/>
            <a:ext cx="1941966" cy="596254"/>
          </a:xfrm>
          <a:prstGeom prst="rect">
            <a:avLst/>
          </a:prstGeom>
        </p:spPr>
      </p:pic>
      <p:pic>
        <p:nvPicPr>
          <p:cNvPr id="6" name="Graphic 5">
            <a:extLst>
              <a:ext uri="{FF2B5EF4-FFF2-40B4-BE49-F238E27FC236}">
                <a16:creationId xmlns:a16="http://schemas.microsoft.com/office/drawing/2014/main" id="{9E498B7A-7B02-3FFC-A461-A3B72753D55E}"/>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018587" y="3221127"/>
            <a:ext cx="1339060" cy="197993"/>
          </a:xfrm>
          <a:prstGeom prst="rect">
            <a:avLst/>
          </a:prstGeom>
        </p:spPr>
      </p:pic>
    </p:spTree>
    <p:extLst>
      <p:ext uri="{BB962C8B-B14F-4D97-AF65-F5344CB8AC3E}">
        <p14:creationId xmlns:p14="http://schemas.microsoft.com/office/powerpoint/2010/main" val="112868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C4F159C-C060-1330-46B2-0307EA0908E8}"/>
              </a:ext>
            </a:extLst>
          </p:cNvPr>
          <p:cNvGrpSpPr/>
          <p:nvPr userDrawn="1"/>
        </p:nvGrpSpPr>
        <p:grpSpPr>
          <a:xfrm>
            <a:off x="0" y="0"/>
            <a:ext cx="12192000" cy="6858001"/>
            <a:chOff x="0" y="0"/>
            <a:chExt cx="12192000" cy="6858001"/>
          </a:xfrm>
        </p:grpSpPr>
        <p:sp>
          <p:nvSpPr>
            <p:cNvPr id="4" name="Rounded Rectangle 3" descr="Dark Pattern: Grid">
              <a:extLst>
                <a:ext uri="{FF2B5EF4-FFF2-40B4-BE49-F238E27FC236}">
                  <a16:creationId xmlns:a16="http://schemas.microsoft.com/office/drawing/2014/main" id="{AB4551A7-FFC3-4B3B-8203-A7A1EC09C251}"/>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2540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5" name="Rectangle: Rounded Corners 4" descr="Dark - small container">
              <a:extLst>
                <a:ext uri="{FF2B5EF4-FFF2-40B4-BE49-F238E27FC236}">
                  <a16:creationId xmlns:a16="http://schemas.microsoft.com/office/drawing/2014/main" id="{F8B4BF05-2D78-7EB4-4144-C9706FAC811C}"/>
                </a:ext>
              </a:extLst>
            </p:cNvPr>
            <p:cNvSpPr>
              <a:spLocks/>
            </p:cNvSpPr>
            <p:nvPr/>
          </p:nvSpPr>
          <p:spPr bwMode="auto">
            <a:xfrm>
              <a:off x="0" y="0"/>
              <a:ext cx="12192000" cy="6858000"/>
            </a:xfrm>
            <a:prstGeom prst="roundRect">
              <a:avLst>
                <a:gd name="adj" fmla="val 0"/>
              </a:avLst>
            </a:prstGeom>
            <a:gradFill flip="none" rotWithShape="1">
              <a:gsLst>
                <a:gs pos="45000">
                  <a:srgbClr val="091F2C"/>
                </a:gs>
                <a:gs pos="96000">
                  <a:srgbClr val="091F2C">
                    <a:alpha val="45025"/>
                  </a:srgbClr>
                </a:gs>
              </a:gsLst>
              <a:path path="circle">
                <a:fillToRect l="50000" t="50000" r="50000" b="50000"/>
              </a:path>
              <a:tileRect/>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1926476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1" descr="A screenshot of a cell phone&#10;&#10;Description automatically generated with medium confidence">
            <a:extLst>
              <a:ext uri="{FF2B5EF4-FFF2-40B4-BE49-F238E27FC236}">
                <a16:creationId xmlns:a16="http://schemas.microsoft.com/office/drawing/2014/main" id="{89F70CCF-E509-4804-FECF-94CA8A710AA7}"/>
              </a:ext>
            </a:extLst>
          </p:cNvPr>
          <p:cNvPicPr>
            <a:picLocks noChangeAspect="1"/>
          </p:cNvPicPr>
          <p:nvPr userDrawn="1"/>
        </p:nvPicPr>
        <p:blipFill rotWithShape="1">
          <a:blip r:embed="rId2"/>
          <a:srcRect t="1" b="72013"/>
          <a:stretch/>
        </p:blipFill>
        <p:spPr>
          <a:xfrm>
            <a:off x="0" y="1"/>
            <a:ext cx="12192000" cy="6858000"/>
          </a:xfrm>
          <a:prstGeom prst="rect">
            <a:avLst/>
          </a:prstGeom>
        </p:spPr>
      </p:pic>
      <p:pic>
        <p:nvPicPr>
          <p:cNvPr id="4" name="Picture 3">
            <a:extLst>
              <a:ext uri="{FF2B5EF4-FFF2-40B4-BE49-F238E27FC236}">
                <a16:creationId xmlns:a16="http://schemas.microsoft.com/office/drawing/2014/main" id="{27C4E88B-1D33-CBC7-2019-60590325675A}"/>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5" name="Title 1">
            <a:extLst>
              <a:ext uri="{FF2B5EF4-FFF2-40B4-BE49-F238E27FC236}">
                <a16:creationId xmlns:a16="http://schemas.microsoft.com/office/drawing/2014/main" id="{A9992BBD-047D-9106-32BE-F54706DED21D}"/>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746961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A screenshot of a cell phone&#10;&#10;Description automatically generated with medium confidence">
            <a:extLst>
              <a:ext uri="{FF2B5EF4-FFF2-40B4-BE49-F238E27FC236}">
                <a16:creationId xmlns:a16="http://schemas.microsoft.com/office/drawing/2014/main" id="{3C21CBC7-30BD-0E31-0D45-A97A4D69FC90}"/>
              </a:ext>
            </a:extLst>
          </p:cNvPr>
          <p:cNvPicPr>
            <a:picLocks noChangeAspect="1"/>
          </p:cNvPicPr>
          <p:nvPr userDrawn="1"/>
        </p:nvPicPr>
        <p:blipFill rotWithShape="1">
          <a:blip r:embed="rId2"/>
          <a:srcRect t="7588" r="27110" b="72013"/>
          <a:stretch/>
        </p:blipFill>
        <p:spPr>
          <a:xfrm>
            <a:off x="-1" y="-1"/>
            <a:ext cx="12192001" cy="6858001"/>
          </a:xfrm>
          <a:prstGeom prst="rect">
            <a:avLst/>
          </a:prstGeom>
        </p:spPr>
      </p:pic>
      <p:sp>
        <p:nvSpPr>
          <p:cNvPr id="32" name="Title 1">
            <a:extLst>
              <a:ext uri="{FF2B5EF4-FFF2-40B4-BE49-F238E27FC236}">
                <a16:creationId xmlns:a16="http://schemas.microsoft.com/office/drawing/2014/main" id="{448F5C32-84B3-B542-924D-800A33B7F440}"/>
              </a:ext>
            </a:extLst>
          </p:cNvPr>
          <p:cNvSpPr txBox="1">
            <a:spLocks/>
          </p:cNvSpPr>
          <p:nvPr userDrawn="1"/>
        </p:nvSpPr>
        <p:spPr>
          <a:xfrm>
            <a:off x="7631777" y="1863162"/>
            <a:ext cx="2480385" cy="19063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l"/>
            <a:r>
              <a:rPr lang="en-US" sz="1600" b="0" i="0" spc="300" dirty="0">
                <a:solidFill>
                  <a:schemeClr val="bg2"/>
                </a:solidFill>
                <a:latin typeface="Outfit Light" pitchFamily="2" charset="0"/>
              </a:rPr>
              <a:t>COLLABORATORS</a:t>
            </a:r>
            <a:endParaRPr lang="es-ES" sz="3200" b="0" i="0" spc="300" dirty="0">
              <a:solidFill>
                <a:srgbClr val="00FFD2"/>
              </a:solidFill>
              <a:latin typeface="Outfit Light" pitchFamily="2" charset="0"/>
            </a:endParaRPr>
          </a:p>
        </p:txBody>
      </p:sp>
      <p:sp>
        <p:nvSpPr>
          <p:cNvPr id="34" name="Title 1">
            <a:extLst>
              <a:ext uri="{FF2B5EF4-FFF2-40B4-BE49-F238E27FC236}">
                <a16:creationId xmlns:a16="http://schemas.microsoft.com/office/drawing/2014/main" id="{D5F91208-2E81-EB42-AC92-AF7C0E28FB97}"/>
              </a:ext>
            </a:extLst>
          </p:cNvPr>
          <p:cNvSpPr txBox="1">
            <a:spLocks/>
          </p:cNvSpPr>
          <p:nvPr userDrawn="1"/>
        </p:nvSpPr>
        <p:spPr>
          <a:xfrm>
            <a:off x="1022784" y="1863162"/>
            <a:ext cx="1983182"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ctr"/>
            <a:r>
              <a:rPr lang="en-US" sz="1600" b="0" i="0" spc="300" dirty="0">
                <a:solidFill>
                  <a:schemeClr val="bg2"/>
                </a:solidFill>
                <a:latin typeface="Outfit Light" pitchFamily="2" charset="0"/>
              </a:rPr>
              <a:t>ORGANIZATION</a:t>
            </a:r>
            <a:endParaRPr lang="es-ES" sz="3200" b="0" i="0" spc="300" dirty="0">
              <a:solidFill>
                <a:srgbClr val="00FFD2"/>
              </a:solidFill>
              <a:latin typeface="Outfit Light" pitchFamily="2" charset="0"/>
            </a:endParaRPr>
          </a:p>
        </p:txBody>
      </p:sp>
      <p:pic>
        <p:nvPicPr>
          <p:cNvPr id="2" name="Picture 1">
            <a:extLst>
              <a:ext uri="{FF2B5EF4-FFF2-40B4-BE49-F238E27FC236}">
                <a16:creationId xmlns:a16="http://schemas.microsoft.com/office/drawing/2014/main" id="{6F9B27DE-3A34-0648-8615-FF39BF3231B3}"/>
              </a:ext>
            </a:extLst>
          </p:cNvPr>
          <p:cNvPicPr>
            <a:picLocks noChangeAspect="1"/>
          </p:cNvPicPr>
          <p:nvPr userDrawn="1"/>
        </p:nvPicPr>
        <p:blipFill>
          <a:blip r:embed="rId3"/>
          <a:stretch>
            <a:fillRect/>
          </a:stretch>
        </p:blipFill>
        <p:spPr>
          <a:xfrm>
            <a:off x="1051905" y="2844700"/>
            <a:ext cx="1872860" cy="683043"/>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FF3A5EBE-3F68-38E0-4FAE-F6814AA88C7C}"/>
              </a:ext>
            </a:extLst>
          </p:cNvPr>
          <p:cNvPicPr>
            <a:picLocks noChangeAspect="1"/>
          </p:cNvPicPr>
          <p:nvPr userDrawn="1"/>
        </p:nvPicPr>
        <p:blipFill>
          <a:blip r:embed="rId4"/>
          <a:stretch>
            <a:fillRect/>
          </a:stretch>
        </p:blipFill>
        <p:spPr>
          <a:xfrm>
            <a:off x="4313764" y="2815532"/>
            <a:ext cx="1942455" cy="549176"/>
          </a:xfrm>
          <a:prstGeom prst="rect">
            <a:avLst/>
          </a:prstGeom>
        </p:spPr>
      </p:pic>
      <p:grpSp>
        <p:nvGrpSpPr>
          <p:cNvPr id="42" name="Group 41">
            <a:extLst>
              <a:ext uri="{FF2B5EF4-FFF2-40B4-BE49-F238E27FC236}">
                <a16:creationId xmlns:a16="http://schemas.microsoft.com/office/drawing/2014/main" id="{881D064D-67E5-5C31-D7E5-0732C25C651A}"/>
              </a:ext>
            </a:extLst>
          </p:cNvPr>
          <p:cNvGrpSpPr/>
          <p:nvPr userDrawn="1"/>
        </p:nvGrpSpPr>
        <p:grpSpPr>
          <a:xfrm>
            <a:off x="4208950" y="3429000"/>
            <a:ext cx="1224318" cy="1224318"/>
            <a:chOff x="3854103" y="4320354"/>
            <a:chExt cx="1224318" cy="1224318"/>
          </a:xfrm>
        </p:grpSpPr>
        <p:pic>
          <p:nvPicPr>
            <p:cNvPr id="18" name="Picture 17" descr="Text&#10;&#10;Description automatically generated">
              <a:extLst>
                <a:ext uri="{FF2B5EF4-FFF2-40B4-BE49-F238E27FC236}">
                  <a16:creationId xmlns:a16="http://schemas.microsoft.com/office/drawing/2014/main" id="{42800293-D7B1-16DB-3C32-E8BD4A2D446E}"/>
                </a:ext>
              </a:extLst>
            </p:cNvPr>
            <p:cNvPicPr>
              <a:picLocks noChangeAspect="1"/>
            </p:cNvPicPr>
            <p:nvPr userDrawn="1"/>
          </p:nvPicPr>
          <p:blipFill>
            <a:blip r:embed="rId5"/>
            <a:stretch>
              <a:fillRect/>
            </a:stretch>
          </p:blipFill>
          <p:spPr>
            <a:xfrm>
              <a:off x="3854103" y="4320354"/>
              <a:ext cx="1224318" cy="1224318"/>
            </a:xfrm>
            <a:prstGeom prst="rect">
              <a:avLst/>
            </a:prstGeom>
          </p:spPr>
        </p:pic>
        <p:pic>
          <p:nvPicPr>
            <p:cNvPr id="41" name="Graphic 40">
              <a:extLst>
                <a:ext uri="{FF2B5EF4-FFF2-40B4-BE49-F238E27FC236}">
                  <a16:creationId xmlns:a16="http://schemas.microsoft.com/office/drawing/2014/main" id="{66128ACE-A3F2-04B1-59F5-B78E271B65B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92385" b="77956"/>
            <a:stretch/>
          </p:blipFill>
          <p:spPr>
            <a:xfrm>
              <a:off x="4076133" y="4779774"/>
              <a:ext cx="64067" cy="71333"/>
            </a:xfrm>
            <a:prstGeom prst="rect">
              <a:avLst/>
            </a:prstGeom>
          </p:spPr>
        </p:pic>
      </p:grpSp>
      <p:cxnSp>
        <p:nvCxnSpPr>
          <p:cNvPr id="44" name="Straight Connector 43">
            <a:extLst>
              <a:ext uri="{FF2B5EF4-FFF2-40B4-BE49-F238E27FC236}">
                <a16:creationId xmlns:a16="http://schemas.microsoft.com/office/drawing/2014/main" id="{73A13B84-F38D-DACE-B3F7-26046777CC71}"/>
              </a:ext>
            </a:extLst>
          </p:cNvPr>
          <p:cNvCxnSpPr>
            <a:cxnSpLocks/>
          </p:cNvCxnSpPr>
          <p:nvPr userDrawn="1"/>
        </p:nvCxnSpPr>
        <p:spPr>
          <a:xfrm>
            <a:off x="1051905" y="2281945"/>
            <a:ext cx="1872860" cy="0"/>
          </a:xfrm>
          <a:prstGeom prst="line">
            <a:avLst/>
          </a:prstGeom>
          <a:ln w="15875">
            <a:solidFill>
              <a:srgbClr val="00FFD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E6D2EB-4B8E-FDAD-C265-FDE6748D4839}"/>
              </a:ext>
            </a:extLst>
          </p:cNvPr>
          <p:cNvCxnSpPr>
            <a:cxnSpLocks/>
          </p:cNvCxnSpPr>
          <p:nvPr userDrawn="1"/>
        </p:nvCxnSpPr>
        <p:spPr>
          <a:xfrm>
            <a:off x="7633611" y="2281945"/>
            <a:ext cx="1872860" cy="0"/>
          </a:xfrm>
          <a:prstGeom prst="line">
            <a:avLst/>
          </a:prstGeom>
          <a:ln w="15875">
            <a:solidFill>
              <a:srgbClr val="00FFD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DCE6616-1DE5-20A3-8E7D-B8FF3BFD5642}"/>
              </a:ext>
            </a:extLst>
          </p:cNvPr>
          <p:cNvPicPr>
            <a:picLocks noChangeAspect="1"/>
          </p:cNvPicPr>
          <p:nvPr userDrawn="1"/>
        </p:nvPicPr>
        <p:blipFill>
          <a:blip r:embed="rId8"/>
          <a:stretch>
            <a:fillRect/>
          </a:stretch>
        </p:blipFill>
        <p:spPr>
          <a:xfrm>
            <a:off x="552497" y="505941"/>
            <a:ext cx="2285706" cy="305687"/>
          </a:xfrm>
          <a:prstGeom prst="rect">
            <a:avLst/>
          </a:prstGeom>
        </p:spPr>
      </p:pic>
      <p:sp>
        <p:nvSpPr>
          <p:cNvPr id="7" name="Title 1">
            <a:extLst>
              <a:ext uri="{FF2B5EF4-FFF2-40B4-BE49-F238E27FC236}">
                <a16:creationId xmlns:a16="http://schemas.microsoft.com/office/drawing/2014/main" id="{1673580A-66AF-6761-7DB1-F50273620077}"/>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
        <p:nvSpPr>
          <p:cNvPr id="9" name="Title 1">
            <a:extLst>
              <a:ext uri="{FF2B5EF4-FFF2-40B4-BE49-F238E27FC236}">
                <a16:creationId xmlns:a16="http://schemas.microsoft.com/office/drawing/2014/main" id="{A2A62350-D6CE-28DE-456D-DC935CD3FEA5}"/>
              </a:ext>
            </a:extLst>
          </p:cNvPr>
          <p:cNvSpPr txBox="1">
            <a:spLocks/>
          </p:cNvSpPr>
          <p:nvPr userDrawn="1"/>
        </p:nvSpPr>
        <p:spPr>
          <a:xfrm>
            <a:off x="4381524" y="1863162"/>
            <a:ext cx="2193012" cy="19063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l"/>
            <a:r>
              <a:rPr lang="en-US" sz="1600" b="0" i="0" spc="300" dirty="0">
                <a:solidFill>
                  <a:schemeClr val="bg2"/>
                </a:solidFill>
                <a:latin typeface="Outfit Light" pitchFamily="2" charset="0"/>
              </a:rPr>
              <a:t>GOLD SPONSORS</a:t>
            </a:r>
            <a:endParaRPr lang="es-ES" sz="3200" b="0" i="0" spc="300" dirty="0">
              <a:solidFill>
                <a:srgbClr val="00FFD2"/>
              </a:solidFill>
              <a:latin typeface="Outfit Light" pitchFamily="2" charset="0"/>
            </a:endParaRPr>
          </a:p>
        </p:txBody>
      </p:sp>
      <p:cxnSp>
        <p:nvCxnSpPr>
          <p:cNvPr id="10" name="Straight Connector 9">
            <a:extLst>
              <a:ext uri="{FF2B5EF4-FFF2-40B4-BE49-F238E27FC236}">
                <a16:creationId xmlns:a16="http://schemas.microsoft.com/office/drawing/2014/main" id="{BC6D7486-0A28-92B5-7FEB-250F06067D3C}"/>
              </a:ext>
            </a:extLst>
          </p:cNvPr>
          <p:cNvCxnSpPr>
            <a:cxnSpLocks/>
          </p:cNvCxnSpPr>
          <p:nvPr userDrawn="1"/>
        </p:nvCxnSpPr>
        <p:spPr>
          <a:xfrm>
            <a:off x="4383359" y="2281945"/>
            <a:ext cx="1872860" cy="0"/>
          </a:xfrm>
          <a:prstGeom prst="line">
            <a:avLst/>
          </a:prstGeom>
          <a:ln w="15875">
            <a:solidFill>
              <a:srgbClr val="00FFD2"/>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creenshot, graphics, font, text&#10;&#10;Description automatically generated">
            <a:extLst>
              <a:ext uri="{FF2B5EF4-FFF2-40B4-BE49-F238E27FC236}">
                <a16:creationId xmlns:a16="http://schemas.microsoft.com/office/drawing/2014/main" id="{E3049626-4819-FA6A-0455-889A7DEE62D7}"/>
              </a:ext>
            </a:extLst>
          </p:cNvPr>
          <p:cNvPicPr>
            <a:picLocks noChangeAspect="1"/>
          </p:cNvPicPr>
          <p:nvPr userDrawn="1"/>
        </p:nvPicPr>
        <p:blipFill>
          <a:blip r:embed="rId9"/>
          <a:stretch>
            <a:fillRect/>
          </a:stretch>
        </p:blipFill>
        <p:spPr>
          <a:xfrm>
            <a:off x="7631777" y="2474899"/>
            <a:ext cx="1224319" cy="1230441"/>
          </a:xfrm>
          <a:prstGeom prst="rect">
            <a:avLst/>
          </a:prstGeom>
        </p:spPr>
      </p:pic>
      <p:pic>
        <p:nvPicPr>
          <p:cNvPr id="3" name="Graphic 2">
            <a:extLst>
              <a:ext uri="{FF2B5EF4-FFF2-40B4-BE49-F238E27FC236}">
                <a16:creationId xmlns:a16="http://schemas.microsoft.com/office/drawing/2014/main" id="{99E3FA6B-BA99-2BC5-7CC7-9CFA05FA12F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547098" y="3610848"/>
            <a:ext cx="1557081" cy="478080"/>
          </a:xfrm>
          <a:prstGeom prst="rect">
            <a:avLst/>
          </a:prstGeom>
        </p:spPr>
      </p:pic>
      <p:pic>
        <p:nvPicPr>
          <p:cNvPr id="12" name="Graphic 11">
            <a:extLst>
              <a:ext uri="{FF2B5EF4-FFF2-40B4-BE49-F238E27FC236}">
                <a16:creationId xmlns:a16="http://schemas.microsoft.com/office/drawing/2014/main" id="{22EEBB71-1DD6-79D3-42CC-EB0689A72D5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4436843" y="4717610"/>
            <a:ext cx="1631950" cy="241300"/>
          </a:xfrm>
          <a:prstGeom prst="rect">
            <a:avLst/>
          </a:prstGeom>
        </p:spPr>
      </p:pic>
    </p:spTree>
    <p:extLst>
      <p:ext uri="{BB962C8B-B14F-4D97-AF65-F5344CB8AC3E}">
        <p14:creationId xmlns:p14="http://schemas.microsoft.com/office/powerpoint/2010/main" val="196177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A screenshot of a cell phone&#10;&#10;Description automatically generated with medium confidence">
            <a:extLst>
              <a:ext uri="{FF2B5EF4-FFF2-40B4-BE49-F238E27FC236}">
                <a16:creationId xmlns:a16="http://schemas.microsoft.com/office/drawing/2014/main" id="{70E904E6-2AE8-8136-3A52-7FB5C9B4E131}"/>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4874D4F6-C442-8841-8E54-A9732A61636C}"/>
              </a:ext>
            </a:extLst>
          </p:cNvPr>
          <p:cNvSpPr>
            <a:spLocks noGrp="1"/>
          </p:cNvSpPr>
          <p:nvPr>
            <p:ph type="ctrTitle"/>
          </p:nvPr>
        </p:nvSpPr>
        <p:spPr>
          <a:xfrm>
            <a:off x="1524000" y="1122363"/>
            <a:ext cx="9144000" cy="2387600"/>
          </a:xfrm>
        </p:spPr>
        <p:txBody>
          <a:bodyPr anchor="ctr">
            <a:normAutofit/>
          </a:bodyPr>
          <a:lstStyle>
            <a:lvl1pPr algn="ctr">
              <a:defRPr sz="5400">
                <a:solidFill>
                  <a:schemeClr val="bg1"/>
                </a:solidFill>
                <a:latin typeface="Outfit" pitchFamily="2" charset="0"/>
              </a:defRPr>
            </a:lvl1pPr>
          </a:lstStyle>
          <a:p>
            <a:r>
              <a:rPr lang="en-GB" dirty="0"/>
              <a:t>Click to edit Master title style</a:t>
            </a:r>
            <a:endParaRPr lang="en-ES" dirty="0"/>
          </a:p>
        </p:txBody>
      </p:sp>
      <p:sp>
        <p:nvSpPr>
          <p:cNvPr id="3" name="Subtitle 2">
            <a:extLst>
              <a:ext uri="{FF2B5EF4-FFF2-40B4-BE49-F238E27FC236}">
                <a16:creationId xmlns:a16="http://schemas.microsoft.com/office/drawing/2014/main" id="{B9639F25-D826-0643-81CE-04BCB9781432}"/>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Outfi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ES" dirty="0"/>
          </a:p>
        </p:txBody>
      </p:sp>
      <p:sp>
        <p:nvSpPr>
          <p:cNvPr id="4" name="Date Placeholder 3">
            <a:extLst>
              <a:ext uri="{FF2B5EF4-FFF2-40B4-BE49-F238E27FC236}">
                <a16:creationId xmlns:a16="http://schemas.microsoft.com/office/drawing/2014/main" id="{B28322F9-711E-D34C-9E22-057369A8137D}"/>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5" name="Footer Placeholder 4">
            <a:extLst>
              <a:ext uri="{FF2B5EF4-FFF2-40B4-BE49-F238E27FC236}">
                <a16:creationId xmlns:a16="http://schemas.microsoft.com/office/drawing/2014/main" id="{7699C0F0-BDC7-E64C-8C35-5607EF43C29B}"/>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72BFBB62-5325-6B45-AC72-7FC32F5DAC24}"/>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8" name="Picture 7">
            <a:extLst>
              <a:ext uri="{FF2B5EF4-FFF2-40B4-BE49-F238E27FC236}">
                <a16:creationId xmlns:a16="http://schemas.microsoft.com/office/drawing/2014/main" id="{0A17E0BF-A5AE-B7BB-C7A0-6F4DA17CFB31}"/>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9" name="Title 1">
            <a:extLst>
              <a:ext uri="{FF2B5EF4-FFF2-40B4-BE49-F238E27FC236}">
                <a16:creationId xmlns:a16="http://schemas.microsoft.com/office/drawing/2014/main" id="{A3E470C2-18BA-FEB1-8F00-91E00B98086D}"/>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4118678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A screenshot of a cell phone&#10;&#10;Description automatically generated with medium confidence">
            <a:extLst>
              <a:ext uri="{FF2B5EF4-FFF2-40B4-BE49-F238E27FC236}">
                <a16:creationId xmlns:a16="http://schemas.microsoft.com/office/drawing/2014/main" id="{188E360B-33E0-5280-2852-DAFE726EFD20}"/>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A7EAD7C9-5E2F-A743-B8FA-342D632020F1}"/>
              </a:ext>
            </a:extLst>
          </p:cNvPr>
          <p:cNvSpPr>
            <a:spLocks noGrp="1"/>
          </p:cNvSpPr>
          <p:nvPr>
            <p:ph type="title"/>
          </p:nvPr>
        </p:nvSpPr>
        <p:spPr>
          <a:xfrm>
            <a:off x="838200" y="1079816"/>
            <a:ext cx="10515600" cy="610872"/>
          </a:xfrm>
        </p:spPr>
        <p:txBody>
          <a:bodyPr>
            <a:noAutofit/>
          </a:bodyPr>
          <a:lstStyle>
            <a:lvl1pPr>
              <a:defRPr sz="4000">
                <a:solidFill>
                  <a:schemeClr val="bg1"/>
                </a:solidFill>
                <a:latin typeface="Outfit" pitchFamily="2" charset="0"/>
              </a:defRPr>
            </a:lvl1pPr>
          </a:lstStyle>
          <a:p>
            <a:r>
              <a:rPr lang="en-GB" dirty="0"/>
              <a:t>Click to edit Master title style</a:t>
            </a:r>
            <a:endParaRPr lang="en-ES" dirty="0"/>
          </a:p>
        </p:txBody>
      </p:sp>
      <p:sp>
        <p:nvSpPr>
          <p:cNvPr id="3" name="Content Placeholder 2">
            <a:extLst>
              <a:ext uri="{FF2B5EF4-FFF2-40B4-BE49-F238E27FC236}">
                <a16:creationId xmlns:a16="http://schemas.microsoft.com/office/drawing/2014/main" id="{DF0AD163-4622-D544-85DC-01974DE4960C}"/>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E76D9DA6-6C40-DB4E-A2F3-35D71009EA1F}"/>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5" name="Footer Placeholder 4">
            <a:extLst>
              <a:ext uri="{FF2B5EF4-FFF2-40B4-BE49-F238E27FC236}">
                <a16:creationId xmlns:a16="http://schemas.microsoft.com/office/drawing/2014/main" id="{C7719A78-6218-CB46-88B9-5FA5E69717A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6A9E42F5-0946-D748-A7BA-DDB8DC4B1B5E}"/>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9" name="Picture 8">
            <a:extLst>
              <a:ext uri="{FF2B5EF4-FFF2-40B4-BE49-F238E27FC236}">
                <a16:creationId xmlns:a16="http://schemas.microsoft.com/office/drawing/2014/main" id="{B0965E37-FD26-0C53-1273-2C6298B3EDA3}"/>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0" name="Title 1">
            <a:extLst>
              <a:ext uri="{FF2B5EF4-FFF2-40B4-BE49-F238E27FC236}">
                <a16:creationId xmlns:a16="http://schemas.microsoft.com/office/drawing/2014/main" id="{037DDA53-2AB5-5B81-E905-13DDDDED1690}"/>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48184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screenshot of a cell phone&#10;&#10;Description automatically generated with medium confidence">
            <a:extLst>
              <a:ext uri="{FF2B5EF4-FFF2-40B4-BE49-F238E27FC236}">
                <a16:creationId xmlns:a16="http://schemas.microsoft.com/office/drawing/2014/main" id="{14D19581-4993-B8FA-EBE1-7A5BF94DDD64}"/>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059C8C65-5D37-754B-89FF-046C66E82548}"/>
              </a:ext>
            </a:extLst>
          </p:cNvPr>
          <p:cNvSpPr>
            <a:spLocks noGrp="1"/>
          </p:cNvSpPr>
          <p:nvPr>
            <p:ph type="title"/>
          </p:nvPr>
        </p:nvSpPr>
        <p:spPr>
          <a:xfrm>
            <a:off x="831850" y="1709738"/>
            <a:ext cx="10515600" cy="2852737"/>
          </a:xfrm>
        </p:spPr>
        <p:txBody>
          <a:bodyPr anchor="ctr">
            <a:normAutofit/>
          </a:bodyPr>
          <a:lstStyle>
            <a:lvl1pPr>
              <a:defRPr sz="5400">
                <a:solidFill>
                  <a:schemeClr val="bg1"/>
                </a:solidFill>
                <a:latin typeface="Outfit" pitchFamily="2" charset="0"/>
              </a:defRPr>
            </a:lvl1pPr>
          </a:lstStyle>
          <a:p>
            <a:r>
              <a:rPr lang="en-GB" dirty="0"/>
              <a:t>Click to edit Master title style</a:t>
            </a:r>
            <a:endParaRPr lang="en-ES" dirty="0"/>
          </a:p>
        </p:txBody>
      </p:sp>
      <p:sp>
        <p:nvSpPr>
          <p:cNvPr id="3" name="Text Placeholder 2">
            <a:extLst>
              <a:ext uri="{FF2B5EF4-FFF2-40B4-BE49-F238E27FC236}">
                <a16:creationId xmlns:a16="http://schemas.microsoft.com/office/drawing/2014/main" id="{C6F597AA-7789-EE44-A74F-A1CF782C0C27}"/>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BC0BF1-A7AE-4241-BE34-66C07914FE7D}"/>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5" name="Footer Placeholder 4">
            <a:extLst>
              <a:ext uri="{FF2B5EF4-FFF2-40B4-BE49-F238E27FC236}">
                <a16:creationId xmlns:a16="http://schemas.microsoft.com/office/drawing/2014/main" id="{80E123CA-099D-934B-8CE2-E107F5AC0F29}"/>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0C94E66D-D5A1-924A-B100-513329BAA6E4}"/>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9" name="Picture 8">
            <a:extLst>
              <a:ext uri="{FF2B5EF4-FFF2-40B4-BE49-F238E27FC236}">
                <a16:creationId xmlns:a16="http://schemas.microsoft.com/office/drawing/2014/main" id="{27F6AE08-4B94-99A8-3AA8-B9A48EACCA91}"/>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0" name="Title 1">
            <a:extLst>
              <a:ext uri="{FF2B5EF4-FFF2-40B4-BE49-F238E27FC236}">
                <a16:creationId xmlns:a16="http://schemas.microsoft.com/office/drawing/2014/main" id="{B3133D61-4C3E-E54B-3C61-79BA020A18AA}"/>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217864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screenshot of a cell phone&#10;&#10;Description automatically generated with medium confidence">
            <a:extLst>
              <a:ext uri="{FF2B5EF4-FFF2-40B4-BE49-F238E27FC236}">
                <a16:creationId xmlns:a16="http://schemas.microsoft.com/office/drawing/2014/main" id="{CE5CB868-5763-CDDC-7827-0A457816DBB0}"/>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B64D23A1-C728-C540-8573-11A80B6A8E76}"/>
              </a:ext>
            </a:extLst>
          </p:cNvPr>
          <p:cNvSpPr>
            <a:spLocks noGrp="1"/>
          </p:cNvSpPr>
          <p:nvPr>
            <p:ph type="title"/>
          </p:nvPr>
        </p:nvSpPr>
        <p:spPr>
          <a:xfrm>
            <a:off x="838200" y="1117922"/>
            <a:ext cx="10515600" cy="572766"/>
          </a:xfrm>
        </p:spPr>
        <p:txBody>
          <a:bodyPr/>
          <a:lstStyle>
            <a:lvl1pPr>
              <a:defRPr>
                <a:solidFill>
                  <a:schemeClr val="bg1"/>
                </a:solidFill>
              </a:defRPr>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134AA351-9400-EE41-9ECE-4E2A7AAB502B}"/>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945D972C-9B71-224F-BD28-D2CF074B5067}"/>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D0DFC90E-BE92-9D49-AFFC-7AB842ED9AA5}"/>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6" name="Footer Placeholder 5">
            <a:extLst>
              <a:ext uri="{FF2B5EF4-FFF2-40B4-BE49-F238E27FC236}">
                <a16:creationId xmlns:a16="http://schemas.microsoft.com/office/drawing/2014/main" id="{CAA1DEA1-7719-6540-AFE4-4FA51513625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F624897-E931-C649-82DD-4A441AACC58D}"/>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10" name="Picture 9">
            <a:extLst>
              <a:ext uri="{FF2B5EF4-FFF2-40B4-BE49-F238E27FC236}">
                <a16:creationId xmlns:a16="http://schemas.microsoft.com/office/drawing/2014/main" id="{EA5D641E-A802-B44C-B17A-72F1B8F0D505}"/>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11" name="Title 1">
            <a:extLst>
              <a:ext uri="{FF2B5EF4-FFF2-40B4-BE49-F238E27FC236}">
                <a16:creationId xmlns:a16="http://schemas.microsoft.com/office/drawing/2014/main" id="{3AB9AF3E-0AB6-E0E1-8278-79249396121A}"/>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180506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A screenshot of a cell phone&#10;&#10;Description automatically generated with medium confidence">
            <a:extLst>
              <a:ext uri="{FF2B5EF4-FFF2-40B4-BE49-F238E27FC236}">
                <a16:creationId xmlns:a16="http://schemas.microsoft.com/office/drawing/2014/main" id="{1420D3E1-0D48-68FA-5B1E-48A5050D7DCE}"/>
              </a:ext>
            </a:extLst>
          </p:cNvPr>
          <p:cNvPicPr>
            <a:picLocks noChangeAspect="1"/>
          </p:cNvPicPr>
          <p:nvPr userDrawn="1"/>
        </p:nvPicPr>
        <p:blipFill rotWithShape="1">
          <a:blip r:embed="rId2"/>
          <a:srcRect t="1" b="72013"/>
          <a:stretch/>
        </p:blipFill>
        <p:spPr>
          <a:xfrm>
            <a:off x="0" y="1"/>
            <a:ext cx="12192000" cy="6858000"/>
          </a:xfrm>
          <a:prstGeom prst="rect">
            <a:avLst/>
          </a:prstGeom>
        </p:spPr>
      </p:pic>
      <p:pic>
        <p:nvPicPr>
          <p:cNvPr id="20" name="Picture 19">
            <a:extLst>
              <a:ext uri="{FF2B5EF4-FFF2-40B4-BE49-F238E27FC236}">
                <a16:creationId xmlns:a16="http://schemas.microsoft.com/office/drawing/2014/main" id="{17643748-60E1-175D-E0ED-303A541F546D}"/>
              </a:ext>
            </a:extLst>
          </p:cNvPr>
          <p:cNvPicPr>
            <a:picLocks noChangeAspect="1"/>
          </p:cNvPicPr>
          <p:nvPr userDrawn="1"/>
        </p:nvPicPr>
        <p:blipFill>
          <a:blip r:embed="rId3"/>
          <a:stretch>
            <a:fillRect/>
          </a:stretch>
        </p:blipFill>
        <p:spPr>
          <a:xfrm>
            <a:off x="552497" y="544413"/>
            <a:ext cx="3014354" cy="254353"/>
          </a:xfrm>
          <a:prstGeom prst="rect">
            <a:avLst/>
          </a:prstGeom>
        </p:spPr>
      </p:pic>
      <p:sp>
        <p:nvSpPr>
          <p:cNvPr id="2" name="Title 1">
            <a:extLst>
              <a:ext uri="{FF2B5EF4-FFF2-40B4-BE49-F238E27FC236}">
                <a16:creationId xmlns:a16="http://schemas.microsoft.com/office/drawing/2014/main" id="{DF3565BE-13E7-FF4D-B67A-7D5A6DEAC755}"/>
              </a:ext>
            </a:extLst>
          </p:cNvPr>
          <p:cNvSpPr>
            <a:spLocks noGrp="1"/>
          </p:cNvSpPr>
          <p:nvPr>
            <p:ph type="title"/>
          </p:nvPr>
        </p:nvSpPr>
        <p:spPr>
          <a:xfrm>
            <a:off x="839788" y="1124744"/>
            <a:ext cx="10515600" cy="565944"/>
          </a:xfrm>
        </p:spPr>
        <p:txBody>
          <a:bodyPr>
            <a:noAutofit/>
          </a:bodyPr>
          <a:lstStyle>
            <a:lvl1pPr>
              <a:defRPr sz="4000">
                <a:solidFill>
                  <a:schemeClr val="bg1"/>
                </a:solidFill>
                <a:latin typeface="Outfit" pitchFamily="2" charset="0"/>
              </a:defRPr>
            </a:lvl1pPr>
          </a:lstStyle>
          <a:p>
            <a:r>
              <a:rPr lang="en-GB" dirty="0"/>
              <a:t>Click to edit Master title style</a:t>
            </a:r>
            <a:endParaRPr lang="en-ES" dirty="0"/>
          </a:p>
        </p:txBody>
      </p:sp>
      <p:sp>
        <p:nvSpPr>
          <p:cNvPr id="3" name="Text Placeholder 2">
            <a:extLst>
              <a:ext uri="{FF2B5EF4-FFF2-40B4-BE49-F238E27FC236}">
                <a16:creationId xmlns:a16="http://schemas.microsoft.com/office/drawing/2014/main" id="{CE6FB331-C2A6-CF40-AE14-1600456F9F2E}"/>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E10771-2428-2F43-98EF-5967872F6D46}"/>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FAAEB4DA-91A9-FD48-A667-18CEAD193ED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1C3B20-41C0-BD48-BC8B-414AA15DE7B0}"/>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0BE759A5-1E6D-0C48-B7B9-2FD618B144BD}"/>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8" name="Footer Placeholder 7">
            <a:extLst>
              <a:ext uri="{FF2B5EF4-FFF2-40B4-BE49-F238E27FC236}">
                <a16:creationId xmlns:a16="http://schemas.microsoft.com/office/drawing/2014/main" id="{63CD9098-704C-6F4E-B177-7FB185A1EF7B}"/>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E6CC46EF-D79F-F946-95F9-18499AC84EC3}"/>
              </a:ext>
            </a:extLst>
          </p:cNvPr>
          <p:cNvSpPr>
            <a:spLocks noGrp="1"/>
          </p:cNvSpPr>
          <p:nvPr>
            <p:ph type="sldNum" sz="quarter" idx="12"/>
          </p:nvPr>
        </p:nvSpPr>
        <p:spPr/>
        <p:txBody>
          <a:bodyPr/>
          <a:lstStyle/>
          <a:p>
            <a:fld id="{28FAA80C-E127-3D44-99EA-C3D5379413B0}" type="slidenum">
              <a:rPr lang="en-ES" smtClean="0"/>
              <a:t>‹#›</a:t>
            </a:fld>
            <a:endParaRPr lang="en-ES"/>
          </a:p>
        </p:txBody>
      </p:sp>
      <p:sp>
        <p:nvSpPr>
          <p:cNvPr id="10" name="Title 1">
            <a:extLst>
              <a:ext uri="{FF2B5EF4-FFF2-40B4-BE49-F238E27FC236}">
                <a16:creationId xmlns:a16="http://schemas.microsoft.com/office/drawing/2014/main" id="{CA0C34B8-D5DE-46FF-B1EC-21565C9E37CB}"/>
              </a:ext>
            </a:extLst>
          </p:cNvPr>
          <p:cNvSpPr txBox="1">
            <a:spLocks/>
          </p:cNvSpPr>
          <p:nvPr userDrawn="1"/>
        </p:nvSpPr>
        <p:spPr>
          <a:xfrm>
            <a:off x="9721019" y="50594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dirty="0">
                <a:solidFill>
                  <a:schemeClr val="bg2"/>
                </a:solidFill>
                <a:latin typeface="Outfit" pitchFamily="2" charset="0"/>
              </a:rPr>
              <a:t>#STechDay</a:t>
            </a:r>
            <a:r>
              <a:rPr lang="en-US" sz="1400" b="0" dirty="0">
                <a:solidFill>
                  <a:srgbClr val="00FFD2"/>
                </a:solidFill>
                <a:latin typeface="Outfit" pitchFamily="2" charset="0"/>
              </a:rPr>
              <a:t>2023</a:t>
            </a:r>
            <a:endParaRPr lang="es-ES" sz="2800" b="0" dirty="0">
              <a:solidFill>
                <a:srgbClr val="00FFD2"/>
              </a:solidFill>
              <a:latin typeface="Outfit" pitchFamily="2" charset="0"/>
            </a:endParaRPr>
          </a:p>
        </p:txBody>
      </p:sp>
    </p:spTree>
    <p:extLst>
      <p:ext uri="{BB962C8B-B14F-4D97-AF65-F5344CB8AC3E}">
        <p14:creationId xmlns:p14="http://schemas.microsoft.com/office/powerpoint/2010/main" val="3185860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A screenshot of a cell phone&#10;&#10;Description automatically generated with medium confidence">
            <a:extLst>
              <a:ext uri="{FF2B5EF4-FFF2-40B4-BE49-F238E27FC236}">
                <a16:creationId xmlns:a16="http://schemas.microsoft.com/office/drawing/2014/main" id="{25B6B78B-77E3-F0CE-BE1F-D99892ED5CBE}"/>
              </a:ext>
            </a:extLst>
          </p:cNvPr>
          <p:cNvPicPr>
            <a:picLocks noChangeAspect="1"/>
          </p:cNvPicPr>
          <p:nvPr userDrawn="1"/>
        </p:nvPicPr>
        <p:blipFill rotWithShape="1">
          <a:blip r:embed="rId2"/>
          <a:srcRect t="1" b="72013"/>
          <a:stretch/>
        </p:blipFill>
        <p:spPr>
          <a:xfrm>
            <a:off x="0" y="1"/>
            <a:ext cx="12192000" cy="6858000"/>
          </a:xfrm>
          <a:prstGeom prst="rect">
            <a:avLst/>
          </a:prstGeom>
        </p:spPr>
      </p:pic>
      <p:sp>
        <p:nvSpPr>
          <p:cNvPr id="2" name="Title 1">
            <a:extLst>
              <a:ext uri="{FF2B5EF4-FFF2-40B4-BE49-F238E27FC236}">
                <a16:creationId xmlns:a16="http://schemas.microsoft.com/office/drawing/2014/main" id="{F5D4A067-47AE-524D-8A33-799F0163D71F}"/>
              </a:ext>
            </a:extLst>
          </p:cNvPr>
          <p:cNvSpPr>
            <a:spLocks noGrp="1"/>
          </p:cNvSpPr>
          <p:nvPr>
            <p:ph type="title"/>
          </p:nvPr>
        </p:nvSpPr>
        <p:spPr>
          <a:xfrm>
            <a:off x="838200" y="1124744"/>
            <a:ext cx="10515600" cy="565944"/>
          </a:xfrm>
        </p:spPr>
        <p:txBody>
          <a:bodyPr>
            <a:noAutofit/>
          </a:bodyPr>
          <a:lstStyle>
            <a:lvl1pPr>
              <a:defRPr sz="4000">
                <a:solidFill>
                  <a:schemeClr val="bg1"/>
                </a:solidFill>
                <a:latin typeface="Outfit" pitchFamily="2" charset="0"/>
              </a:defRPr>
            </a:lvl1pPr>
          </a:lstStyle>
          <a:p>
            <a:r>
              <a:rPr lang="en-GB" dirty="0"/>
              <a:t>Click to edit Master title style</a:t>
            </a:r>
            <a:endParaRPr lang="en-ES" dirty="0"/>
          </a:p>
        </p:txBody>
      </p:sp>
      <p:sp>
        <p:nvSpPr>
          <p:cNvPr id="3" name="Date Placeholder 2">
            <a:extLst>
              <a:ext uri="{FF2B5EF4-FFF2-40B4-BE49-F238E27FC236}">
                <a16:creationId xmlns:a16="http://schemas.microsoft.com/office/drawing/2014/main" id="{6FC11B7E-93A5-BD41-ACF2-254B964FFFA5}"/>
              </a:ext>
            </a:extLst>
          </p:cNvPr>
          <p:cNvSpPr>
            <a:spLocks noGrp="1"/>
          </p:cNvSpPr>
          <p:nvPr>
            <p:ph type="dt" sz="half" idx="10"/>
          </p:nvPr>
        </p:nvSpPr>
        <p:spPr/>
        <p:txBody>
          <a:bodyPr/>
          <a:lstStyle/>
          <a:p>
            <a:fld id="{629E11CD-28CB-8B45-801C-E17B4C5BB2AB}" type="datetimeFigureOut">
              <a:rPr lang="en-ES" smtClean="0"/>
              <a:t>07/09/2023</a:t>
            </a:fld>
            <a:endParaRPr lang="en-ES"/>
          </a:p>
        </p:txBody>
      </p:sp>
      <p:sp>
        <p:nvSpPr>
          <p:cNvPr id="4" name="Footer Placeholder 3">
            <a:extLst>
              <a:ext uri="{FF2B5EF4-FFF2-40B4-BE49-F238E27FC236}">
                <a16:creationId xmlns:a16="http://schemas.microsoft.com/office/drawing/2014/main" id="{8389B6A0-20A3-6149-A11F-2663EB2EDD76}"/>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20B69860-542E-FA4A-8B6F-447BEAA0D863}"/>
              </a:ext>
            </a:extLst>
          </p:cNvPr>
          <p:cNvSpPr>
            <a:spLocks noGrp="1"/>
          </p:cNvSpPr>
          <p:nvPr>
            <p:ph type="sldNum" sz="quarter" idx="12"/>
          </p:nvPr>
        </p:nvSpPr>
        <p:spPr/>
        <p:txBody>
          <a:bodyPr/>
          <a:lstStyle/>
          <a:p>
            <a:fld id="{28FAA80C-E127-3D44-99EA-C3D5379413B0}" type="slidenum">
              <a:rPr lang="en-ES" smtClean="0"/>
              <a:t>‹#›</a:t>
            </a:fld>
            <a:endParaRPr lang="en-ES"/>
          </a:p>
        </p:txBody>
      </p:sp>
      <p:pic>
        <p:nvPicPr>
          <p:cNvPr id="8" name="Picture 7">
            <a:extLst>
              <a:ext uri="{FF2B5EF4-FFF2-40B4-BE49-F238E27FC236}">
                <a16:creationId xmlns:a16="http://schemas.microsoft.com/office/drawing/2014/main" id="{35759CA8-EEB1-7A71-6DFE-D84889318506}"/>
              </a:ext>
            </a:extLst>
          </p:cNvPr>
          <p:cNvPicPr>
            <a:picLocks noChangeAspect="1"/>
          </p:cNvPicPr>
          <p:nvPr userDrawn="1"/>
        </p:nvPicPr>
        <p:blipFill>
          <a:blip r:embed="rId3"/>
          <a:stretch>
            <a:fillRect/>
          </a:stretch>
        </p:blipFill>
        <p:spPr>
          <a:xfrm>
            <a:off x="552497" y="505941"/>
            <a:ext cx="2285706" cy="305687"/>
          </a:xfrm>
          <a:prstGeom prst="rect">
            <a:avLst/>
          </a:prstGeom>
        </p:spPr>
      </p:pic>
      <p:sp>
        <p:nvSpPr>
          <p:cNvPr id="9" name="Title 1">
            <a:extLst>
              <a:ext uri="{FF2B5EF4-FFF2-40B4-BE49-F238E27FC236}">
                <a16:creationId xmlns:a16="http://schemas.microsoft.com/office/drawing/2014/main" id="{DBE24184-CEA9-A201-6413-034EF1D653E4}"/>
              </a:ext>
            </a:extLst>
          </p:cNvPr>
          <p:cNvSpPr txBox="1">
            <a:spLocks/>
          </p:cNvSpPr>
          <p:nvPr userDrawn="1"/>
        </p:nvSpPr>
        <p:spPr>
          <a:xfrm>
            <a:off x="9721020" y="543291"/>
            <a:ext cx="1557333" cy="230985"/>
          </a:xfrm>
          <a:prstGeom prst="rect">
            <a:avLst/>
          </a:prstGeom>
        </p:spPr>
        <p:txBody>
          <a:bodyPr lIns="0" rIns="0" anchor="t">
            <a:noAutofit/>
          </a:bodyPr>
          <a:lstStyle>
            <a:lvl1pPr algn="l" defTabSz="914400" rtl="0" eaLnBrk="1" latinLnBrk="0" hangingPunct="1">
              <a:lnSpc>
                <a:spcPct val="80000"/>
              </a:lnSpc>
              <a:spcBef>
                <a:spcPct val="0"/>
              </a:spcBef>
              <a:buNone/>
              <a:defRPr sz="5400" b="1" i="0" kern="1200">
                <a:solidFill>
                  <a:schemeClr val="tx1"/>
                </a:solidFill>
                <a:latin typeface="Montserrat" pitchFamily="2" charset="77"/>
                <a:ea typeface="+mj-ea"/>
                <a:cs typeface="+mj-cs"/>
              </a:defRPr>
            </a:lvl1pPr>
          </a:lstStyle>
          <a:p>
            <a:pPr algn="r"/>
            <a:r>
              <a:rPr lang="en-US" sz="1400" b="0" spc="300" dirty="0">
                <a:solidFill>
                  <a:srgbClr val="3ABAAF"/>
                </a:solidFill>
                <a:latin typeface="Outfit" pitchFamily="2" charset="0"/>
              </a:rPr>
              <a:t>#dotNET2023</a:t>
            </a:r>
            <a:endParaRPr lang="es-ES" sz="2800" b="0" spc="300" dirty="0">
              <a:solidFill>
                <a:srgbClr val="3ABAAF"/>
              </a:solidFill>
              <a:latin typeface="Outfit" pitchFamily="2" charset="0"/>
            </a:endParaRPr>
          </a:p>
        </p:txBody>
      </p:sp>
    </p:spTree>
    <p:extLst>
      <p:ext uri="{BB962C8B-B14F-4D97-AF65-F5344CB8AC3E}">
        <p14:creationId xmlns:p14="http://schemas.microsoft.com/office/powerpoint/2010/main" val="218332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149FA-BAD2-014B-977D-20B91754B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7873FA14-968C-764E-856F-9CF15B34B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7D4B54B1-54BA-D446-9FFD-1465F977D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E11CD-28CB-8B45-801C-E17B4C5BB2AB}" type="datetimeFigureOut">
              <a:rPr lang="en-ES" smtClean="0"/>
              <a:t>07/09/2023</a:t>
            </a:fld>
            <a:endParaRPr lang="en-ES"/>
          </a:p>
        </p:txBody>
      </p:sp>
      <p:sp>
        <p:nvSpPr>
          <p:cNvPr id="5" name="Footer Placeholder 4">
            <a:extLst>
              <a:ext uri="{FF2B5EF4-FFF2-40B4-BE49-F238E27FC236}">
                <a16:creationId xmlns:a16="http://schemas.microsoft.com/office/drawing/2014/main" id="{987AC4CA-9947-F74C-856F-B8C4BC8E4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ACDE9997-DB60-0847-90AB-FABAA563A8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AA80C-E127-3D44-99EA-C3D5379413B0}" type="slidenum">
              <a:rPr lang="en-ES" smtClean="0"/>
              <a:t>‹#›</a:t>
            </a:fld>
            <a:endParaRPr lang="en-ES"/>
          </a:p>
        </p:txBody>
      </p:sp>
    </p:spTree>
    <p:extLst>
      <p:ext uri="{BB962C8B-B14F-4D97-AF65-F5344CB8AC3E}">
        <p14:creationId xmlns:p14="http://schemas.microsoft.com/office/powerpoint/2010/main" val="3419132782"/>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0" r:id="rId3"/>
    <p:sldLayoutId id="214748366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60" r:id="rId14"/>
    <p:sldLayoutId id="2147483671" r:id="rId15"/>
    <p:sldLayoutId id="21474836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net/runtime/issues/79377" TargetMode="External"/><Relationship Id="rId2" Type="http://schemas.openxmlformats.org/officeDocument/2006/relationships/hyperlink" Target="https://github.com/dotnet/sdk/issues/30008" TargetMode="Externa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ilon/HybridWebView"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mailto:maui-upgrades@microsof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marketplace.visualstudio.com/items?itemName=unoplatform.vscode"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4.jpeg"/><Relationship Id="rId5" Type="http://schemas.openxmlformats.org/officeDocument/2006/relationships/image" Target="../media/image43.gif"/><Relationship Id="rId4" Type="http://schemas.openxmlformats.org/officeDocument/2006/relationships/hyperlink" Target="https://marketplace.visualstudio.com/items?itemName=nromanov.dotnet-meteo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mailto:jsuarez@microsoft.com" TargetMode="External"/><Relationship Id="rId1" Type="http://schemas.openxmlformats.org/officeDocument/2006/relationships/slideLayout" Target="../slideLayouts/slideLayout14.xml"/><Relationship Id="rId4" Type="http://schemas.openxmlformats.org/officeDocument/2006/relationships/image" Target="../media/image20.jfif"/></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github.com/azureAD/microsoft-authentication-cli/"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github-chat-signup" TargetMode="External"/><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F27B41-D1B9-F740-8D2F-AE373E68E238}"/>
              </a:ext>
            </a:extLst>
          </p:cNvPr>
          <p:cNvSpPr txBox="1"/>
          <p:nvPr/>
        </p:nvSpPr>
        <p:spPr>
          <a:xfrm>
            <a:off x="890220" y="4955237"/>
            <a:ext cx="6253843" cy="1754326"/>
          </a:xfrm>
          <a:prstGeom prst="rect">
            <a:avLst/>
          </a:prstGeom>
          <a:noFill/>
        </p:spPr>
        <p:txBody>
          <a:bodyPr wrap="square" rtlCol="0">
            <a:spAutoFit/>
          </a:bodyPr>
          <a:lstStyle/>
          <a:p>
            <a:r>
              <a:rPr lang="en-US" sz="3600" dirty="0" err="1">
                <a:solidFill>
                  <a:schemeClr val="bg1"/>
                </a:solidFill>
                <a:latin typeface="Outfit" pitchFamily="2" charset="0"/>
              </a:rPr>
              <a:t>Incrementar</a:t>
            </a:r>
            <a:r>
              <a:rPr lang="en-US" sz="3600" dirty="0">
                <a:solidFill>
                  <a:schemeClr val="bg1"/>
                </a:solidFill>
                <a:latin typeface="Outfit" pitchFamily="2" charset="0"/>
              </a:rPr>
              <a:t> </a:t>
            </a:r>
            <a:r>
              <a:rPr lang="en-US" sz="3600" dirty="0" err="1">
                <a:solidFill>
                  <a:schemeClr val="bg1"/>
                </a:solidFill>
                <a:latin typeface="Outfit" pitchFamily="2" charset="0"/>
              </a:rPr>
              <a:t>productividad</a:t>
            </a:r>
            <a:r>
              <a:rPr lang="en-US" sz="3600" dirty="0">
                <a:solidFill>
                  <a:schemeClr val="bg1"/>
                </a:solidFill>
                <a:latin typeface="Outfit" pitchFamily="2" charset="0"/>
              </a:rPr>
              <a:t> con </a:t>
            </a:r>
            <a:r>
              <a:rPr lang="en-US" sz="3600" dirty="0" err="1">
                <a:solidFill>
                  <a:schemeClr val="bg1"/>
                </a:solidFill>
                <a:latin typeface="Outfit" pitchFamily="2" charset="0"/>
              </a:rPr>
              <a:t>herramientas</a:t>
            </a:r>
            <a:r>
              <a:rPr lang="en-US" sz="3600" dirty="0">
                <a:solidFill>
                  <a:schemeClr val="bg1"/>
                </a:solidFill>
                <a:latin typeface="Outfit" pitchFamily="2" charset="0"/>
              </a:rPr>
              <a:t> al </a:t>
            </a:r>
            <a:r>
              <a:rPr lang="en-US" sz="3600" dirty="0" err="1">
                <a:solidFill>
                  <a:schemeClr val="bg1"/>
                </a:solidFill>
                <a:latin typeface="Outfit" pitchFamily="2" charset="0"/>
              </a:rPr>
              <a:t>trabajar</a:t>
            </a:r>
            <a:r>
              <a:rPr lang="en-US" sz="3600" dirty="0">
                <a:solidFill>
                  <a:schemeClr val="bg1"/>
                </a:solidFill>
                <a:latin typeface="Outfit" pitchFamily="2" charset="0"/>
              </a:rPr>
              <a:t> con .NET MAUI</a:t>
            </a:r>
            <a:endParaRPr lang="en-ES" sz="3600" dirty="0">
              <a:solidFill>
                <a:schemeClr val="bg1"/>
              </a:solidFill>
              <a:latin typeface="Outfit" pitchFamily="2" charset="0"/>
            </a:endParaRPr>
          </a:p>
        </p:txBody>
      </p:sp>
    </p:spTree>
    <p:extLst>
      <p:ext uri="{BB962C8B-B14F-4D97-AF65-F5344CB8AC3E}">
        <p14:creationId xmlns:p14="http://schemas.microsoft.com/office/powerpoint/2010/main" val="109303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9142-EA2E-4F21-72A8-5317FAAEAAF1}"/>
              </a:ext>
            </a:extLst>
          </p:cNvPr>
          <p:cNvSpPr>
            <a:spLocks noGrp="1"/>
          </p:cNvSpPr>
          <p:nvPr>
            <p:ph type="title"/>
          </p:nvPr>
        </p:nvSpPr>
        <p:spPr/>
        <p:txBody>
          <a:bodyPr/>
          <a:lstStyle/>
          <a:p>
            <a:r>
              <a:rPr lang="en-US" dirty="0" err="1"/>
              <a:t>Novedades</a:t>
            </a:r>
            <a:r>
              <a:rPr lang="en-US" dirty="0"/>
              <a:t> </a:t>
            </a:r>
            <a:r>
              <a:rPr lang="en-US" dirty="0" err="1"/>
              <a:t>en</a:t>
            </a:r>
            <a:r>
              <a:rPr lang="en-US" dirty="0"/>
              <a:t> .NET 8</a:t>
            </a:r>
          </a:p>
        </p:txBody>
      </p:sp>
      <p:sp>
        <p:nvSpPr>
          <p:cNvPr id="3" name="Content Placeholder 2">
            <a:extLst>
              <a:ext uri="{FF2B5EF4-FFF2-40B4-BE49-F238E27FC236}">
                <a16:creationId xmlns:a16="http://schemas.microsoft.com/office/drawing/2014/main" id="{32819DDA-0963-D28C-BF28-0FF2447F8240}"/>
              </a:ext>
            </a:extLst>
          </p:cNvPr>
          <p:cNvSpPr>
            <a:spLocks noGrp="1"/>
          </p:cNvSpPr>
          <p:nvPr>
            <p:ph sz="quarter" idx="4294967295"/>
          </p:nvPr>
        </p:nvSpPr>
        <p:spPr>
          <a:xfrm>
            <a:off x="590078" y="1819794"/>
            <a:ext cx="4782246" cy="4351395"/>
          </a:xfrm>
        </p:spPr>
        <p:txBody>
          <a:bodyPr vert="horz" lIns="91427" tIns="45713" rIns="91427" bIns="45713" rtlCol="0" anchor="t">
            <a:normAutofit/>
          </a:bodyPr>
          <a:lstStyle/>
          <a:p>
            <a:r>
              <a:rPr lang="en-US" sz="2400" dirty="0" err="1">
                <a:solidFill>
                  <a:schemeClr val="bg1"/>
                </a:solidFill>
                <a:latin typeface="Segoe UI"/>
                <a:cs typeface="Segoe UI"/>
              </a:rPr>
              <a:t>Paquetes</a:t>
            </a:r>
            <a:r>
              <a:rPr lang="en-US" sz="2400" dirty="0">
                <a:solidFill>
                  <a:schemeClr val="bg1"/>
                </a:solidFill>
                <a:latin typeface="Segoe UI"/>
                <a:cs typeface="Segoe UI"/>
              </a:rPr>
              <a:t> NuGet</a:t>
            </a:r>
          </a:p>
          <a:p>
            <a:r>
              <a:rPr lang="en-US" sz="2400" dirty="0" err="1">
                <a:solidFill>
                  <a:schemeClr val="bg1"/>
                </a:solidFill>
                <a:latin typeface="Segoe UI"/>
                <a:cs typeface="Segoe UI"/>
              </a:rPr>
              <a:t>Mejoras</a:t>
            </a:r>
            <a:r>
              <a:rPr lang="en-US" sz="2400" dirty="0">
                <a:solidFill>
                  <a:schemeClr val="bg1"/>
                </a:solidFill>
                <a:latin typeface="Segoe UI"/>
                <a:cs typeface="Segoe UI"/>
              </a:rPr>
              <a:t> </a:t>
            </a:r>
            <a:r>
              <a:rPr lang="en-US" sz="2400" dirty="0" err="1">
                <a:solidFill>
                  <a:schemeClr val="bg1"/>
                </a:solidFill>
                <a:latin typeface="Segoe UI"/>
                <a:cs typeface="Segoe UI"/>
              </a:rPr>
              <a:t>en</a:t>
            </a:r>
            <a:r>
              <a:rPr lang="en-US" sz="2400" dirty="0">
                <a:solidFill>
                  <a:schemeClr val="bg1"/>
                </a:solidFill>
                <a:latin typeface="Segoe UI"/>
                <a:cs typeface="Segoe UI"/>
              </a:rPr>
              <a:t> Workload (</a:t>
            </a:r>
            <a:r>
              <a:rPr lang="en-US" sz="2400" dirty="0">
                <a:solidFill>
                  <a:schemeClr val="bg1"/>
                </a:solidFill>
                <a:latin typeface="Segoe UI"/>
                <a:cs typeface="Segoe UI"/>
                <a:hlinkClick r:id="rId2">
                  <a:extLst>
                    <a:ext uri="{A12FA001-AC4F-418D-AE19-62706E023703}">
                      <ahyp:hlinkClr xmlns:ahyp="http://schemas.microsoft.com/office/drawing/2018/hyperlinkcolor" val="tx"/>
                    </a:ext>
                  </a:extLst>
                </a:hlinkClick>
              </a:rPr>
              <a:t>#30008</a:t>
            </a:r>
            <a:r>
              <a:rPr lang="en-US" sz="2400" dirty="0">
                <a:solidFill>
                  <a:schemeClr val="bg1"/>
                </a:solidFill>
                <a:latin typeface="Segoe UI"/>
                <a:cs typeface="Segoe UI"/>
              </a:rPr>
              <a:t>)</a:t>
            </a:r>
          </a:p>
          <a:p>
            <a:r>
              <a:rPr lang="en-US" sz="2400" dirty="0">
                <a:solidFill>
                  <a:schemeClr val="bg1"/>
                </a:solidFill>
                <a:latin typeface="Segoe UI"/>
                <a:cs typeface="Segoe UI"/>
              </a:rPr>
              <a:t>UI Testing para apps .NET MAUI</a:t>
            </a:r>
          </a:p>
          <a:p>
            <a:r>
              <a:rPr lang="en-US" sz="2400" dirty="0">
                <a:solidFill>
                  <a:schemeClr val="bg1"/>
                </a:solidFill>
                <a:latin typeface="Segoe UI"/>
                <a:cs typeface="Segoe UI"/>
              </a:rPr>
              <a:t>Native AOT</a:t>
            </a:r>
          </a:p>
          <a:p>
            <a:r>
              <a:rPr lang="en-US" sz="2400" dirty="0" err="1">
                <a:solidFill>
                  <a:schemeClr val="bg1"/>
                </a:solidFill>
                <a:latin typeface="Segoe UI"/>
                <a:cs typeface="Segoe UI"/>
              </a:rPr>
              <a:t>Librerías</a:t>
            </a:r>
            <a:r>
              <a:rPr lang="en-US" sz="2400" dirty="0">
                <a:solidFill>
                  <a:schemeClr val="bg1"/>
                </a:solidFill>
                <a:latin typeface="Segoe UI"/>
                <a:cs typeface="Segoe UI"/>
              </a:rPr>
              <a:t> </a:t>
            </a:r>
            <a:r>
              <a:rPr lang="en-US" sz="2400" dirty="0" err="1">
                <a:solidFill>
                  <a:schemeClr val="bg1"/>
                </a:solidFill>
                <a:latin typeface="Segoe UI"/>
                <a:cs typeface="Segoe UI"/>
              </a:rPr>
              <a:t>nativas</a:t>
            </a:r>
            <a:r>
              <a:rPr lang="en-US" sz="2400" dirty="0">
                <a:solidFill>
                  <a:schemeClr val="bg1"/>
                </a:solidFill>
                <a:latin typeface="Segoe UI"/>
                <a:cs typeface="Segoe UI"/>
              </a:rPr>
              <a:t> (</a:t>
            </a:r>
            <a:r>
              <a:rPr lang="en-US" sz="2400" dirty="0">
                <a:solidFill>
                  <a:schemeClr val="bg1"/>
                </a:solidFill>
                <a:latin typeface="Segoe UI"/>
                <a:cs typeface="Segoe UI"/>
                <a:hlinkClick r:id="rId3">
                  <a:extLst>
                    <a:ext uri="{A12FA001-AC4F-418D-AE19-62706E023703}">
                      <ahyp:hlinkClr xmlns:ahyp="http://schemas.microsoft.com/office/drawing/2018/hyperlinkcolor" val="tx"/>
                    </a:ext>
                  </a:extLst>
                </a:hlinkClick>
              </a:rPr>
              <a:t>#79377</a:t>
            </a:r>
            <a:r>
              <a:rPr lang="en-US" sz="2400" dirty="0">
                <a:solidFill>
                  <a:schemeClr val="bg1"/>
                </a:solidFill>
                <a:latin typeface="Segoe UI"/>
                <a:cs typeface="Segoe UI"/>
              </a:rPr>
              <a:t>)</a:t>
            </a:r>
          </a:p>
          <a:p>
            <a:r>
              <a:rPr lang="en-US" sz="2400" dirty="0" err="1">
                <a:solidFill>
                  <a:schemeClr val="bg1"/>
                </a:solidFill>
                <a:latin typeface="Segoe UI"/>
                <a:cs typeface="Segoe UI"/>
              </a:rPr>
              <a:t>Escritorio</a:t>
            </a:r>
            <a:endParaRPr lang="en-US" sz="2400" dirty="0">
              <a:solidFill>
                <a:schemeClr val="bg1"/>
              </a:solidFill>
              <a:latin typeface="Segoe UI"/>
              <a:cs typeface="Segoe UI"/>
            </a:endParaRPr>
          </a:p>
          <a:p>
            <a:pPr lvl="1"/>
            <a:r>
              <a:rPr lang="en-US" sz="2000" dirty="0">
                <a:solidFill>
                  <a:schemeClr val="bg1"/>
                </a:solidFill>
                <a:latin typeface="Segoe UI"/>
                <a:cs typeface="Segoe UI"/>
              </a:rPr>
              <a:t>Keyboard listeners y accelerators</a:t>
            </a:r>
          </a:p>
          <a:p>
            <a:pPr lvl="1"/>
            <a:r>
              <a:rPr lang="en-US" sz="2000" dirty="0">
                <a:solidFill>
                  <a:schemeClr val="bg1"/>
                </a:solidFill>
                <a:latin typeface="Segoe UI"/>
                <a:cs typeface="Segoe UI"/>
              </a:rPr>
              <a:t>Deep linking (</a:t>
            </a:r>
            <a:r>
              <a:rPr lang="en-US" sz="2000" dirty="0" err="1">
                <a:solidFill>
                  <a:schemeClr val="bg1"/>
                </a:solidFill>
                <a:latin typeface="Segoe UI"/>
                <a:cs typeface="Segoe UI"/>
              </a:rPr>
              <a:t>Blazor</a:t>
            </a:r>
            <a:r>
              <a:rPr lang="en-US" sz="2000" dirty="0">
                <a:solidFill>
                  <a:schemeClr val="bg1"/>
                </a:solidFill>
                <a:latin typeface="Segoe UI"/>
                <a:cs typeface="Segoe UI"/>
              </a:rPr>
              <a:t> hybrid)</a:t>
            </a:r>
          </a:p>
        </p:txBody>
      </p:sp>
      <p:sp>
        <p:nvSpPr>
          <p:cNvPr id="7" name="TextBox 6">
            <a:extLst>
              <a:ext uri="{FF2B5EF4-FFF2-40B4-BE49-F238E27FC236}">
                <a16:creationId xmlns:a16="http://schemas.microsoft.com/office/drawing/2014/main" id="{CFD2E874-59B3-4C98-C278-D19963E47042}"/>
              </a:ext>
            </a:extLst>
          </p:cNvPr>
          <p:cNvSpPr txBox="1"/>
          <p:nvPr/>
        </p:nvSpPr>
        <p:spPr>
          <a:xfrm>
            <a:off x="9885612" y="6377715"/>
            <a:ext cx="2162009" cy="369332"/>
          </a:xfrm>
          <a:prstGeom prst="rect">
            <a:avLst/>
          </a:prstGeom>
          <a:noFill/>
        </p:spPr>
        <p:txBody>
          <a:bodyPr wrap="square">
            <a:spAutoFit/>
          </a:bodyPr>
          <a:lstStyle/>
          <a:p>
            <a:r>
              <a:rPr lang="en-US" dirty="0">
                <a:solidFill>
                  <a:schemeClr val="bg1"/>
                </a:solidFill>
              </a:rPr>
              <a:t>https://themesof.net</a:t>
            </a:r>
          </a:p>
        </p:txBody>
      </p:sp>
      <p:pic>
        <p:nvPicPr>
          <p:cNvPr id="8" name="Picture 7" descr="A screenshot of a computer&#10;&#10;Description automatically generated">
            <a:extLst>
              <a:ext uri="{FF2B5EF4-FFF2-40B4-BE49-F238E27FC236}">
                <a16:creationId xmlns:a16="http://schemas.microsoft.com/office/drawing/2014/main" id="{6C6EF0B3-DF4D-5DC8-09F7-016E4819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324" y="578742"/>
            <a:ext cx="7064816" cy="6168305"/>
          </a:xfrm>
          <a:prstGeom prst="rect">
            <a:avLst/>
          </a:prstGeom>
        </p:spPr>
      </p:pic>
    </p:spTree>
    <p:extLst>
      <p:ext uri="{BB962C8B-B14F-4D97-AF65-F5344CB8AC3E}">
        <p14:creationId xmlns:p14="http://schemas.microsoft.com/office/powerpoint/2010/main" val="45518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8C62915-0F16-F6A0-E9B9-8DC4C2E27ABA}"/>
              </a:ext>
            </a:extLst>
          </p:cNvPr>
          <p:cNvSpPr txBox="1">
            <a:spLocks/>
          </p:cNvSpPr>
          <p:nvPr/>
        </p:nvSpPr>
        <p:spPr>
          <a:xfrm>
            <a:off x="838200" y="1819275"/>
            <a:ext cx="9675634" cy="4352925"/>
          </a:xfrm>
          <a:prstGeom prst="rect">
            <a:avLst/>
          </a:prstGeom>
        </p:spPr>
        <p:txBody>
          <a:bodyPr vert="horz" lIns="91440" tIns="45720" rIns="91440" bIns="45720" rtlCol="0" anchor="t">
            <a:normAutofit/>
          </a:bodyPr>
          <a:lstStyle>
            <a:defPPr>
              <a:defRPr lang="en-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err="1">
                <a:solidFill>
                  <a:schemeClr val="bg1"/>
                </a:solidFill>
                <a:latin typeface="Segoe UI" panose="020B0502040204020203" pitchFamily="34" charset="0"/>
                <a:cs typeface="Segoe UI" panose="020B0502040204020203" pitchFamily="34" charset="0"/>
              </a:rPr>
              <a:t>Opciones</a:t>
            </a:r>
            <a:r>
              <a:rPr lang="en-US" sz="1800" dirty="0">
                <a:solidFill>
                  <a:schemeClr val="bg1"/>
                </a:solidFill>
                <a:latin typeface="Segoe UI" panose="020B0502040204020203" pitchFamily="34" charset="0"/>
                <a:cs typeface="Segoe UI" panose="020B0502040204020203" pitchFamily="34" charset="0"/>
              </a:rPr>
              <a:t>:</a:t>
            </a:r>
          </a:p>
          <a:p>
            <a:pPr algn="l"/>
            <a:endParaRPr lang="en-US" sz="1800" dirty="0">
              <a:solidFill>
                <a:schemeClr val="bg1"/>
              </a:solidFill>
              <a:latin typeface="Segoe UI" panose="020B0502040204020203" pitchFamily="34" charset="0"/>
              <a:cs typeface="Segoe UI" panose="020B0502040204020203" pitchFamily="34" charset="0"/>
            </a:endParaRPr>
          </a:p>
          <a:p>
            <a:pPr algn="l"/>
            <a:r>
              <a:rPr lang="en-US" sz="1800" dirty="0" err="1">
                <a:solidFill>
                  <a:schemeClr val="bg1"/>
                </a:solidFill>
                <a:latin typeface="Segoe UI" panose="020B0502040204020203" pitchFamily="34" charset="0"/>
                <a:cs typeface="Segoe UI" panose="020B0502040204020203" pitchFamily="34" charset="0"/>
              </a:rPr>
              <a:t>Opcion</a:t>
            </a:r>
            <a:r>
              <a:rPr lang="en-US" sz="1800" dirty="0">
                <a:solidFill>
                  <a:schemeClr val="bg1"/>
                </a:solidFill>
                <a:latin typeface="Segoe UI" panose="020B0502040204020203" pitchFamily="34" charset="0"/>
                <a:cs typeface="Segoe UI" panose="020B0502040204020203" pitchFamily="34" charset="0"/>
              </a:rPr>
              <a:t> 1: Usar workloads con </a:t>
            </a:r>
            <a:r>
              <a:rPr lang="en-US" sz="1800" dirty="0" err="1">
                <a:solidFill>
                  <a:schemeClr val="bg1"/>
                </a:solidFill>
                <a:latin typeface="Segoe UI" panose="020B0502040204020203" pitchFamily="34" charset="0"/>
                <a:cs typeface="Segoe UI" panose="020B0502040204020203" pitchFamily="34" charset="0"/>
              </a:rPr>
              <a:t>UseMaui</a:t>
            </a:r>
            <a:r>
              <a:rPr lang="en-US" sz="1800" dirty="0">
                <a:solidFill>
                  <a:schemeClr val="bg1"/>
                </a:solidFill>
                <a:latin typeface="Segoe UI" panose="020B0502040204020203" pitchFamily="34" charset="0"/>
                <a:cs typeface="Segoe UI" panose="020B0502040204020203" pitchFamily="34" charset="0"/>
              </a:rPr>
              <a:t> y las </a:t>
            </a:r>
            <a:r>
              <a:rPr lang="en-US" sz="1800" dirty="0" err="1">
                <a:solidFill>
                  <a:schemeClr val="bg1"/>
                </a:solidFill>
                <a:latin typeface="Segoe UI" panose="020B0502040204020203" pitchFamily="34" charset="0"/>
                <a:cs typeface="Segoe UI" panose="020B0502040204020203" pitchFamily="34" charset="0"/>
              </a:rPr>
              <a:t>actualizaciones</a:t>
            </a:r>
            <a:r>
              <a:rPr lang="en-US" sz="1800" dirty="0">
                <a:solidFill>
                  <a:schemeClr val="bg1"/>
                </a:solidFill>
                <a:latin typeface="Segoe UI" panose="020B0502040204020203" pitchFamily="34" charset="0"/>
                <a:cs typeface="Segoe UI" panose="020B0502040204020203" pitchFamily="34" charset="0"/>
              </a:rPr>
              <a:t> se </a:t>
            </a:r>
            <a:r>
              <a:rPr lang="en-US" sz="1800" dirty="0" err="1">
                <a:solidFill>
                  <a:schemeClr val="bg1"/>
                </a:solidFill>
                <a:latin typeface="Segoe UI" panose="020B0502040204020203" pitchFamily="34" charset="0"/>
                <a:cs typeface="Segoe UI" panose="020B0502040204020203" pitchFamily="34" charset="0"/>
              </a:rPr>
              <a:t>hacen</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vía</a:t>
            </a:r>
            <a:r>
              <a:rPr lang="en-US" sz="1800" dirty="0">
                <a:solidFill>
                  <a:schemeClr val="bg1"/>
                </a:solidFill>
                <a:latin typeface="Segoe UI" panose="020B0502040204020203" pitchFamily="34" charset="0"/>
                <a:cs typeface="Segoe UI" panose="020B0502040204020203" pitchFamily="34" charset="0"/>
              </a:rPr>
              <a:t> VS updater / CLI</a:t>
            </a:r>
          </a:p>
          <a:p>
            <a:pPr algn="l"/>
            <a:r>
              <a:rPr lang="en-US" sz="1800" dirty="0">
                <a:solidFill>
                  <a:schemeClr val="bg1"/>
                </a:solidFill>
                <a:latin typeface="Segoe UI" panose="020B0502040204020203" pitchFamily="34" charset="0"/>
                <a:cs typeface="Segoe UI" panose="020B0502040204020203" pitchFamily="34" charset="0"/>
              </a:rPr>
              <a:t>    - </a:t>
            </a:r>
            <a:r>
              <a:rPr lang="en-US" sz="1800" dirty="0" err="1">
                <a:solidFill>
                  <a:schemeClr val="bg1"/>
                </a:solidFill>
                <a:latin typeface="Segoe UI" panose="020B0502040204020203" pitchFamily="34" charset="0"/>
                <a:cs typeface="Segoe UI" panose="020B0502040204020203" pitchFamily="34" charset="0"/>
              </a:rPr>
              <a:t>Soportado</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en</a:t>
            </a:r>
            <a:r>
              <a:rPr lang="en-US" sz="1800" dirty="0">
                <a:solidFill>
                  <a:schemeClr val="bg1"/>
                </a:solidFill>
                <a:latin typeface="Segoe UI" panose="020B0502040204020203" pitchFamily="34" charset="0"/>
                <a:cs typeface="Segoe UI" panose="020B0502040204020203" pitchFamily="34" charset="0"/>
              </a:rPr>
              <a:t> .NET 6/7/8 a día de hoy</a:t>
            </a:r>
          </a:p>
          <a:p>
            <a:pPr algn="l"/>
            <a:r>
              <a:rPr lang="en-US" sz="1800" dirty="0" err="1">
                <a:solidFill>
                  <a:schemeClr val="bg1"/>
                </a:solidFill>
                <a:latin typeface="Segoe UI" panose="020B0502040204020203" pitchFamily="34" charset="0"/>
                <a:cs typeface="Segoe UI" panose="020B0502040204020203" pitchFamily="34" charset="0"/>
              </a:rPr>
              <a:t>Opción</a:t>
            </a:r>
            <a:r>
              <a:rPr lang="en-US" sz="1800" dirty="0">
                <a:solidFill>
                  <a:schemeClr val="bg1"/>
                </a:solidFill>
                <a:latin typeface="Segoe UI" panose="020B0502040204020203" pitchFamily="34" charset="0"/>
                <a:cs typeface="Segoe UI" panose="020B0502040204020203" pitchFamily="34" charset="0"/>
              </a:rPr>
              <a:t> 2: Usar workloads con </a:t>
            </a:r>
            <a:r>
              <a:rPr lang="en-US" sz="1800" dirty="0" err="1">
                <a:solidFill>
                  <a:schemeClr val="bg1"/>
                </a:solidFill>
                <a:latin typeface="Segoe UI" panose="020B0502040204020203" pitchFamily="34" charset="0"/>
                <a:cs typeface="Segoe UI" panose="020B0502040204020203" pitchFamily="34" charset="0"/>
              </a:rPr>
              <a:t>UseMaui</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pero</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permitiendo</a:t>
            </a:r>
            <a:r>
              <a:rPr lang="en-US" sz="1800" dirty="0">
                <a:solidFill>
                  <a:schemeClr val="bg1"/>
                </a:solidFill>
                <a:latin typeface="Segoe UI" panose="020B0502040204020203" pitchFamily="34" charset="0"/>
                <a:cs typeface="Segoe UI" panose="020B0502040204020203" pitchFamily="34" charset="0"/>
              </a:rPr>
              <a:t> actualizer </a:t>
            </a:r>
            <a:r>
              <a:rPr lang="en-US" sz="1800" dirty="0" err="1">
                <a:solidFill>
                  <a:schemeClr val="bg1"/>
                </a:solidFill>
                <a:latin typeface="Segoe UI" panose="020B0502040204020203" pitchFamily="34" charset="0"/>
                <a:cs typeface="Segoe UI" panose="020B0502040204020203" pitchFamily="34" charset="0"/>
              </a:rPr>
              <a:t>usando</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paquetes</a:t>
            </a:r>
            <a:r>
              <a:rPr lang="en-US" sz="1800" dirty="0">
                <a:solidFill>
                  <a:schemeClr val="bg1"/>
                </a:solidFill>
                <a:latin typeface="Segoe UI" panose="020B0502040204020203" pitchFamily="34" charset="0"/>
                <a:cs typeface="Segoe UI" panose="020B0502040204020203" pitchFamily="34" charset="0"/>
              </a:rPr>
              <a:t> NuGet.</a:t>
            </a:r>
          </a:p>
          <a:p>
            <a:pPr algn="l"/>
            <a:r>
              <a:rPr lang="en-US" sz="1800" dirty="0">
                <a:solidFill>
                  <a:schemeClr val="bg1"/>
                </a:solidFill>
                <a:latin typeface="Segoe UI" panose="020B0502040204020203" pitchFamily="34" charset="0"/>
                <a:cs typeface="Segoe UI" panose="020B0502040204020203" pitchFamily="34" charset="0"/>
              </a:rPr>
              <a:t>    - </a:t>
            </a:r>
            <a:r>
              <a:rPr lang="en-US" sz="1800" dirty="0" err="1">
                <a:solidFill>
                  <a:schemeClr val="bg1"/>
                </a:solidFill>
                <a:latin typeface="Segoe UI" panose="020B0502040204020203" pitchFamily="34" charset="0"/>
                <a:cs typeface="Segoe UI" panose="020B0502040204020203" pitchFamily="34" charset="0"/>
              </a:rPr>
              <a:t>Soportado</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en</a:t>
            </a:r>
            <a:r>
              <a:rPr lang="en-US" sz="1800" dirty="0">
                <a:solidFill>
                  <a:schemeClr val="bg1"/>
                </a:solidFill>
                <a:latin typeface="Segoe UI" panose="020B0502040204020203" pitchFamily="34" charset="0"/>
                <a:cs typeface="Segoe UI" panose="020B0502040204020203" pitchFamily="34" charset="0"/>
              </a:rPr>
              <a:t> .NET 8 a día de hoy</a:t>
            </a:r>
          </a:p>
          <a:p>
            <a:pPr algn="l"/>
            <a:r>
              <a:rPr lang="en-US" sz="1800" dirty="0" err="1">
                <a:solidFill>
                  <a:schemeClr val="bg1"/>
                </a:solidFill>
                <a:latin typeface="Segoe UI" panose="020B0502040204020203" pitchFamily="34" charset="0"/>
                <a:cs typeface="Segoe UI" panose="020B0502040204020203" pitchFamily="34" charset="0"/>
              </a:rPr>
              <a:t>Opción</a:t>
            </a:r>
            <a:r>
              <a:rPr lang="en-US" sz="1800" dirty="0">
                <a:solidFill>
                  <a:schemeClr val="bg1"/>
                </a:solidFill>
                <a:latin typeface="Segoe UI" panose="020B0502040204020203" pitchFamily="34" charset="0"/>
                <a:cs typeface="Segoe UI" panose="020B0502040204020203" pitchFamily="34" charset="0"/>
              </a:rPr>
              <a:t> 3: Nuevo project SDK  y solo </a:t>
            </a:r>
            <a:r>
              <a:rPr lang="en-US" sz="1800" dirty="0" err="1">
                <a:solidFill>
                  <a:schemeClr val="bg1"/>
                </a:solidFill>
                <a:latin typeface="Segoe UI" panose="020B0502040204020203" pitchFamily="34" charset="0"/>
                <a:cs typeface="Segoe UI" panose="020B0502040204020203" pitchFamily="34" charset="0"/>
              </a:rPr>
              <a:t>usa</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paquetes</a:t>
            </a:r>
            <a:r>
              <a:rPr lang="en-US" sz="1800" dirty="0">
                <a:solidFill>
                  <a:schemeClr val="bg1"/>
                </a:solidFill>
                <a:latin typeface="Segoe UI" panose="020B0502040204020203" pitchFamily="34" charset="0"/>
                <a:cs typeface="Segoe UI" panose="020B0502040204020203" pitchFamily="34" charset="0"/>
              </a:rPr>
              <a:t> NuGet.</a:t>
            </a:r>
          </a:p>
          <a:p>
            <a:pPr algn="l"/>
            <a:r>
              <a:rPr lang="en-US" sz="1800" dirty="0">
                <a:solidFill>
                  <a:schemeClr val="bg1"/>
                </a:solidFill>
                <a:latin typeface="Segoe UI" panose="020B0502040204020203" pitchFamily="34" charset="0"/>
                <a:cs typeface="Segoe UI" panose="020B0502040204020203" pitchFamily="34" charset="0"/>
              </a:rPr>
              <a:t>    - .NET 8 </a:t>
            </a:r>
            <a:r>
              <a:rPr lang="en-US" sz="1800" dirty="0" err="1">
                <a:solidFill>
                  <a:schemeClr val="bg1"/>
                </a:solidFill>
                <a:latin typeface="Segoe UI" panose="020B0502040204020203" pitchFamily="34" charset="0"/>
                <a:cs typeface="Segoe UI" panose="020B0502040204020203" pitchFamily="34" charset="0"/>
              </a:rPr>
              <a:t>soportado</a:t>
            </a:r>
            <a:endParaRPr lang="en-US" sz="180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53F6E61-B3C6-11EC-AC99-7F0540E2AB26}"/>
              </a:ext>
            </a:extLst>
          </p:cNvPr>
          <p:cNvSpPr txBox="1"/>
          <p:nvPr/>
        </p:nvSpPr>
        <p:spPr>
          <a:xfrm>
            <a:off x="3569338" y="6300787"/>
            <a:ext cx="6234866" cy="369332"/>
          </a:xfrm>
          <a:prstGeom prst="rect">
            <a:avLst/>
          </a:prstGeom>
          <a:noFill/>
        </p:spPr>
        <p:txBody>
          <a:bodyPr wrap="square">
            <a:spAutoFit/>
          </a:bodyPr>
          <a:lstStyle/>
          <a:p>
            <a:r>
              <a:rPr lang="en-US" dirty="0">
                <a:solidFill>
                  <a:schemeClr val="bg1"/>
                </a:solidFill>
              </a:rPr>
              <a:t>https://github.com/dotnet/maui/pull/14640</a:t>
            </a:r>
          </a:p>
        </p:txBody>
      </p:sp>
      <p:sp>
        <p:nvSpPr>
          <p:cNvPr id="10" name="Title 1">
            <a:extLst>
              <a:ext uri="{FF2B5EF4-FFF2-40B4-BE49-F238E27FC236}">
                <a16:creationId xmlns:a16="http://schemas.microsoft.com/office/drawing/2014/main" id="{A32557E3-26C3-FC28-368E-FC662B1E8151}"/>
              </a:ext>
            </a:extLst>
          </p:cNvPr>
          <p:cNvSpPr>
            <a:spLocks noGrp="1"/>
          </p:cNvSpPr>
          <p:nvPr>
            <p:ph type="title"/>
          </p:nvPr>
        </p:nvSpPr>
        <p:spPr>
          <a:xfrm>
            <a:off x="838200" y="1124744"/>
            <a:ext cx="10515600" cy="565944"/>
          </a:xfrm>
        </p:spPr>
        <p:txBody>
          <a:bodyPr/>
          <a:lstStyle/>
          <a:p>
            <a:r>
              <a:rPr lang="en-US" dirty="0" err="1"/>
              <a:t>Paquetes</a:t>
            </a:r>
            <a:r>
              <a:rPr lang="en-US" dirty="0"/>
              <a:t> NuGet</a:t>
            </a:r>
          </a:p>
        </p:txBody>
      </p:sp>
    </p:spTree>
    <p:extLst>
      <p:ext uri="{BB962C8B-B14F-4D97-AF65-F5344CB8AC3E}">
        <p14:creationId xmlns:p14="http://schemas.microsoft.com/office/powerpoint/2010/main" val="2609722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480056"/>
            <a:ext cx="8011026" cy="1754326"/>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Usando</a:t>
            </a:r>
            <a:r>
              <a:rPr lang="en-US" sz="5400" dirty="0">
                <a:solidFill>
                  <a:schemeClr val="bg1"/>
                </a:solidFill>
                <a:latin typeface="Outfit" pitchFamily="2" charset="0"/>
              </a:rPr>
              <a:t> .NET MAUI </a:t>
            </a:r>
            <a:r>
              <a:rPr lang="en-US" sz="5400" dirty="0" err="1">
                <a:solidFill>
                  <a:schemeClr val="bg1"/>
                </a:solidFill>
                <a:latin typeface="Outfit" pitchFamily="2" charset="0"/>
              </a:rPr>
              <a:t>mediante</a:t>
            </a:r>
            <a:r>
              <a:rPr lang="en-US" sz="5400" dirty="0">
                <a:solidFill>
                  <a:schemeClr val="bg1"/>
                </a:solidFill>
                <a:latin typeface="Outfit" pitchFamily="2" charset="0"/>
              </a:rPr>
              <a:t> </a:t>
            </a:r>
            <a:r>
              <a:rPr lang="en-US" sz="5400" dirty="0" err="1">
                <a:solidFill>
                  <a:schemeClr val="bg1"/>
                </a:solidFill>
                <a:latin typeface="Outfit" pitchFamily="2" charset="0"/>
              </a:rPr>
              <a:t>paquetes</a:t>
            </a:r>
            <a:r>
              <a:rPr lang="en-US" sz="5400" dirty="0">
                <a:solidFill>
                  <a:schemeClr val="bg1"/>
                </a:solidFill>
                <a:latin typeface="Outfit" pitchFamily="2" charset="0"/>
              </a:rPr>
              <a:t> NuGet</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257776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EA7D-72F7-25CB-F0E5-1A41510C66D9}"/>
              </a:ext>
            </a:extLst>
          </p:cNvPr>
          <p:cNvSpPr>
            <a:spLocks noGrp="1"/>
          </p:cNvSpPr>
          <p:nvPr>
            <p:ph type="title"/>
          </p:nvPr>
        </p:nvSpPr>
        <p:spPr>
          <a:xfrm>
            <a:off x="6478849" y="1260018"/>
            <a:ext cx="5153526" cy="565944"/>
          </a:xfrm>
        </p:spPr>
        <p:txBody>
          <a:bodyPr/>
          <a:lstStyle/>
          <a:p>
            <a:r>
              <a:rPr lang="en-US" sz="2800" dirty="0"/>
              <a:t>.NET MAUI </a:t>
            </a:r>
            <a:r>
              <a:rPr lang="en-US" sz="2800" dirty="0" err="1"/>
              <a:t>HybridWebView</a:t>
            </a:r>
            <a:r>
              <a:rPr lang="en-US" sz="2800" dirty="0"/>
              <a:t> Experiment</a:t>
            </a:r>
          </a:p>
        </p:txBody>
      </p:sp>
      <p:sp>
        <p:nvSpPr>
          <p:cNvPr id="4" name="Content Placeholder 3">
            <a:extLst>
              <a:ext uri="{FF2B5EF4-FFF2-40B4-BE49-F238E27FC236}">
                <a16:creationId xmlns:a16="http://schemas.microsoft.com/office/drawing/2014/main" id="{612B3E3A-678A-0BCE-6118-3EA53C680681}"/>
              </a:ext>
            </a:extLst>
          </p:cNvPr>
          <p:cNvSpPr>
            <a:spLocks noGrp="1"/>
          </p:cNvSpPr>
          <p:nvPr>
            <p:ph sz="half" idx="4294967295"/>
          </p:nvPr>
        </p:nvSpPr>
        <p:spPr>
          <a:xfrm>
            <a:off x="6478849" y="2195763"/>
            <a:ext cx="5713151" cy="3438504"/>
          </a:xfrm>
        </p:spPr>
        <p:txBody>
          <a:bodyPr>
            <a:normAutofit/>
          </a:bodyPr>
          <a:lstStyle/>
          <a:p>
            <a:r>
              <a:rPr lang="es-ES" sz="1800" dirty="0">
                <a:solidFill>
                  <a:schemeClr val="bg1"/>
                </a:solidFill>
              </a:rPr>
              <a:t>Control multiplataforma basado en </a:t>
            </a:r>
            <a:r>
              <a:rPr lang="es-ES" sz="1800" dirty="0" err="1">
                <a:solidFill>
                  <a:schemeClr val="bg1"/>
                </a:solidFill>
              </a:rPr>
              <a:t>WebView</a:t>
            </a:r>
            <a:r>
              <a:rPr lang="es-ES" sz="1800" dirty="0">
                <a:solidFill>
                  <a:schemeClr val="bg1"/>
                </a:solidFill>
              </a:rPr>
              <a:t> de .NET MAUI</a:t>
            </a:r>
          </a:p>
          <a:p>
            <a:r>
              <a:rPr lang="es-ES" sz="1800" dirty="0">
                <a:solidFill>
                  <a:schemeClr val="bg1"/>
                </a:solidFill>
              </a:rPr>
              <a:t>Aloja recursos web estáticos (HTML, JS, CSS, etc.)</a:t>
            </a:r>
          </a:p>
          <a:p>
            <a:r>
              <a:rPr lang="es-ES" sz="1800" dirty="0">
                <a:solidFill>
                  <a:schemeClr val="bg1"/>
                </a:solidFill>
              </a:rPr>
              <a:t>Comunicación entre JavaScript y .NET</a:t>
            </a:r>
          </a:p>
          <a:p>
            <a:r>
              <a:rPr lang="es-ES" sz="1800" dirty="0">
                <a:solidFill>
                  <a:schemeClr val="bg1"/>
                </a:solidFill>
              </a:rPr>
              <a:t>Reutilice sus inversiones en Angular, </a:t>
            </a:r>
            <a:r>
              <a:rPr lang="es-ES" sz="1800" dirty="0" err="1">
                <a:solidFill>
                  <a:schemeClr val="bg1"/>
                </a:solidFill>
              </a:rPr>
              <a:t>React</a:t>
            </a:r>
            <a:r>
              <a:rPr lang="es-ES" sz="1800" dirty="0">
                <a:solidFill>
                  <a:schemeClr val="bg1"/>
                </a:solidFill>
              </a:rPr>
              <a:t>, etc. en aplicaciones móviles y de escritorio nativas de MAUI</a:t>
            </a:r>
          </a:p>
          <a:p>
            <a:r>
              <a:rPr lang="es-ES" sz="1800" dirty="0">
                <a:solidFill>
                  <a:schemeClr val="bg1"/>
                </a:solidFill>
              </a:rPr>
              <a:t>Use cualquier interfaz de usuario basada en la web y puede interactuar con el código C#</a:t>
            </a:r>
            <a:endParaRPr lang="en-US" sz="1800" dirty="0">
              <a:solidFill>
                <a:schemeClr val="bg1"/>
              </a:solidFill>
            </a:endParaRPr>
          </a:p>
          <a:p>
            <a:pPr marL="0" indent="0">
              <a:buNone/>
            </a:pPr>
            <a:r>
              <a:rPr lang="en-US" sz="1800" dirty="0">
                <a:solidFill>
                  <a:schemeClr val="bg1"/>
                </a:solidFill>
              </a:rPr>
              <a:t>Feedback!</a:t>
            </a:r>
          </a:p>
          <a:p>
            <a:pPr marL="0" indent="0">
              <a:buNone/>
            </a:pPr>
            <a:r>
              <a:rPr lang="en-US" sz="1800" dirty="0">
                <a:solidFill>
                  <a:srgbClr val="0563C1"/>
                </a:solidFill>
                <a:hlinkClick r:id="rId3">
                  <a:extLst>
                    <a:ext uri="{A12FA001-AC4F-418D-AE19-62706E023703}">
                      <ahyp:hlinkClr xmlns:ahyp="http://schemas.microsoft.com/office/drawing/2018/hyperlinkcolor" val="tx"/>
                    </a:ext>
                  </a:extLst>
                </a:hlinkClick>
              </a:rPr>
              <a:t>github.com/Eilon/</a:t>
            </a:r>
            <a:r>
              <a:rPr lang="en-US" sz="1800" dirty="0" err="1">
                <a:solidFill>
                  <a:schemeClr val="bg1"/>
                </a:solidFill>
                <a:hlinkClick r:id="rId3">
                  <a:extLst>
                    <a:ext uri="{A12FA001-AC4F-418D-AE19-62706E023703}">
                      <ahyp:hlinkClr xmlns:ahyp="http://schemas.microsoft.com/office/drawing/2018/hyperlinkcolor" val="tx"/>
                    </a:ext>
                  </a:extLst>
                </a:hlinkClick>
              </a:rPr>
              <a:t>HybridWebView</a:t>
            </a:r>
            <a:r>
              <a:rPr lang="en-US" sz="1800" dirty="0">
                <a:solidFill>
                  <a:schemeClr val="bg1"/>
                </a:solidFill>
              </a:rPr>
              <a:t>  </a:t>
            </a:r>
          </a:p>
        </p:txBody>
      </p:sp>
      <p:pic>
        <p:nvPicPr>
          <p:cNvPr id="7" name="Content Placeholder 6">
            <a:extLst>
              <a:ext uri="{FF2B5EF4-FFF2-40B4-BE49-F238E27FC236}">
                <a16:creationId xmlns:a16="http://schemas.microsoft.com/office/drawing/2014/main" id="{867D5CDD-232E-4DE5-6BFD-C384C5720A85}"/>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rcRect/>
          <a:stretch/>
        </p:blipFill>
        <p:spPr>
          <a:xfrm>
            <a:off x="1855161" y="1066641"/>
            <a:ext cx="3906296" cy="4692223"/>
          </a:xfrm>
        </p:spPr>
      </p:pic>
      <p:sp>
        <p:nvSpPr>
          <p:cNvPr id="8" name="Content Placeholder 3">
            <a:extLst>
              <a:ext uri="{FF2B5EF4-FFF2-40B4-BE49-F238E27FC236}">
                <a16:creationId xmlns:a16="http://schemas.microsoft.com/office/drawing/2014/main" id="{EBE0D40A-B701-7348-B177-DC542014F10B}"/>
              </a:ext>
            </a:extLst>
          </p:cNvPr>
          <p:cNvSpPr txBox="1">
            <a:spLocks/>
          </p:cNvSpPr>
          <p:nvPr/>
        </p:nvSpPr>
        <p:spPr>
          <a:xfrm>
            <a:off x="865" y="3030248"/>
            <a:ext cx="1506614" cy="837295"/>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solidFill>
                  <a:schemeClr val="bg1"/>
                </a:solidFill>
              </a:rPr>
              <a:t>Hybrid WebView </a:t>
            </a:r>
            <a:br>
              <a:rPr lang="en-US" sz="1600" dirty="0">
                <a:solidFill>
                  <a:schemeClr val="bg1"/>
                </a:solidFill>
              </a:rPr>
            </a:br>
            <a:r>
              <a:rPr lang="en-US" sz="1600" dirty="0">
                <a:solidFill>
                  <a:schemeClr val="bg1"/>
                </a:solidFill>
              </a:rPr>
              <a:t>React JS</a:t>
            </a:r>
          </a:p>
        </p:txBody>
      </p:sp>
      <p:sp>
        <p:nvSpPr>
          <p:cNvPr id="12" name="Rectangle 11">
            <a:extLst>
              <a:ext uri="{FF2B5EF4-FFF2-40B4-BE49-F238E27FC236}">
                <a16:creationId xmlns:a16="http://schemas.microsoft.com/office/drawing/2014/main" id="{E29C03A3-974D-C7A4-21C5-ADAC4EAD27A5}"/>
              </a:ext>
            </a:extLst>
          </p:cNvPr>
          <p:cNvSpPr/>
          <p:nvPr/>
        </p:nvSpPr>
        <p:spPr>
          <a:xfrm>
            <a:off x="2097050" y="1825962"/>
            <a:ext cx="3466608" cy="3733270"/>
          </a:xfrm>
          <a:prstGeom prst="rect">
            <a:avLst/>
          </a:prstGeom>
          <a:noFill/>
          <a:ln w="3810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Content Placeholder 3">
            <a:extLst>
              <a:ext uri="{FF2B5EF4-FFF2-40B4-BE49-F238E27FC236}">
                <a16:creationId xmlns:a16="http://schemas.microsoft.com/office/drawing/2014/main" id="{CF67E5F7-320E-9CFB-E73B-9C4FA2B4418E}"/>
              </a:ext>
            </a:extLst>
          </p:cNvPr>
          <p:cNvSpPr txBox="1">
            <a:spLocks/>
          </p:cNvSpPr>
          <p:nvPr/>
        </p:nvSpPr>
        <p:spPr>
          <a:xfrm>
            <a:off x="378591" y="1457407"/>
            <a:ext cx="1128887" cy="337031"/>
          </a:xfrm>
          <a:prstGeom prst="rect">
            <a:avLst/>
          </a:prstGeom>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dirty="0">
                <a:solidFill>
                  <a:schemeClr val="bg1"/>
                </a:solidFill>
              </a:rPr>
              <a:t>MAUI C#</a:t>
            </a:r>
          </a:p>
        </p:txBody>
      </p:sp>
      <p:sp>
        <p:nvSpPr>
          <p:cNvPr id="29" name="Rectangle 28">
            <a:extLst>
              <a:ext uri="{FF2B5EF4-FFF2-40B4-BE49-F238E27FC236}">
                <a16:creationId xmlns:a16="http://schemas.microsoft.com/office/drawing/2014/main" id="{89459CDE-FF7C-5797-A202-A570497F4C77}"/>
              </a:ext>
            </a:extLst>
          </p:cNvPr>
          <p:cNvSpPr/>
          <p:nvPr/>
        </p:nvSpPr>
        <p:spPr>
          <a:xfrm>
            <a:off x="1855162" y="1061268"/>
            <a:ext cx="3931791" cy="468919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EC9B8FA-83F4-4F84-71B6-FE6CBA285F75}"/>
              </a:ext>
            </a:extLst>
          </p:cNvPr>
          <p:cNvCxnSpPr>
            <a:cxnSpLocks/>
          </p:cNvCxnSpPr>
          <p:nvPr/>
        </p:nvCxnSpPr>
        <p:spPr>
          <a:xfrm>
            <a:off x="1503187" y="1593780"/>
            <a:ext cx="1702841"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3475AD-CC89-CA35-C8F8-547BEEABDD69}"/>
              </a:ext>
            </a:extLst>
          </p:cNvPr>
          <p:cNvCxnSpPr>
            <a:cxnSpLocks/>
          </p:cNvCxnSpPr>
          <p:nvPr/>
        </p:nvCxnSpPr>
        <p:spPr>
          <a:xfrm>
            <a:off x="1497832" y="2245969"/>
            <a:ext cx="35733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3">
            <a:extLst>
              <a:ext uri="{FF2B5EF4-FFF2-40B4-BE49-F238E27FC236}">
                <a16:creationId xmlns:a16="http://schemas.microsoft.com/office/drawing/2014/main" id="{88CF9A50-3F36-0D05-38B2-E2C4B42AFE18}"/>
              </a:ext>
            </a:extLst>
          </p:cNvPr>
          <p:cNvSpPr txBox="1">
            <a:spLocks/>
          </p:cNvSpPr>
          <p:nvPr/>
        </p:nvSpPr>
        <p:spPr>
          <a:xfrm>
            <a:off x="149246" y="1966296"/>
            <a:ext cx="1358234" cy="892095"/>
          </a:xfrm>
          <a:prstGeom prst="rect">
            <a:avLst/>
          </a:prstGeom>
        </p:spPr>
        <p:txBody>
          <a:bodyPr vert="horz" lIns="91427" tIns="45713" rIns="91427" bIns="45713"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err="1">
                <a:solidFill>
                  <a:schemeClr val="bg1"/>
                </a:solidFill>
              </a:rPr>
              <a:t>Contenedor</a:t>
            </a:r>
            <a:r>
              <a:rPr lang="en-US" sz="1600" dirty="0">
                <a:solidFill>
                  <a:schemeClr val="bg1"/>
                </a:solidFill>
              </a:rPr>
              <a:t> de app y </a:t>
            </a:r>
            <a:r>
              <a:rPr lang="en-US" sz="1600" dirty="0" err="1">
                <a:solidFill>
                  <a:schemeClr val="bg1"/>
                </a:solidFill>
              </a:rPr>
              <a:t>controles</a:t>
            </a:r>
            <a:r>
              <a:rPr lang="en-US" sz="1600" dirty="0">
                <a:solidFill>
                  <a:schemeClr val="bg1"/>
                </a:solidFill>
              </a:rPr>
              <a:t> </a:t>
            </a:r>
            <a:r>
              <a:rPr lang="en-US" sz="1600" dirty="0" err="1">
                <a:solidFill>
                  <a:schemeClr val="bg1"/>
                </a:solidFill>
              </a:rPr>
              <a:t>nativos</a:t>
            </a:r>
            <a:endParaRPr lang="en-US" sz="1600" dirty="0">
              <a:solidFill>
                <a:schemeClr val="bg1"/>
              </a:solidFill>
            </a:endParaRPr>
          </a:p>
        </p:txBody>
      </p:sp>
      <p:cxnSp>
        <p:nvCxnSpPr>
          <p:cNvPr id="16" name="Straight Arrow Connector 15">
            <a:extLst>
              <a:ext uri="{FF2B5EF4-FFF2-40B4-BE49-F238E27FC236}">
                <a16:creationId xmlns:a16="http://schemas.microsoft.com/office/drawing/2014/main" id="{8C217A99-C1B5-C83E-B5AC-70CF85C13676}"/>
              </a:ext>
            </a:extLst>
          </p:cNvPr>
          <p:cNvCxnSpPr>
            <a:cxnSpLocks/>
          </p:cNvCxnSpPr>
          <p:nvPr/>
        </p:nvCxnSpPr>
        <p:spPr>
          <a:xfrm>
            <a:off x="1464555" y="3448894"/>
            <a:ext cx="59386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EBDA352-707E-EE96-BBE3-F1666DFE2ECF}"/>
              </a:ext>
            </a:extLst>
          </p:cNvPr>
          <p:cNvPicPr>
            <a:picLocks noChangeAspect="1"/>
          </p:cNvPicPr>
          <p:nvPr/>
        </p:nvPicPr>
        <p:blipFill>
          <a:blip r:embed="rId5"/>
          <a:stretch>
            <a:fillRect/>
          </a:stretch>
        </p:blipFill>
        <p:spPr>
          <a:xfrm>
            <a:off x="3985580" y="5489185"/>
            <a:ext cx="8103945" cy="1291992"/>
          </a:xfrm>
          <a:prstGeom prst="rect">
            <a:avLst/>
          </a:prstGeom>
        </p:spPr>
      </p:pic>
    </p:spTree>
    <p:extLst>
      <p:ext uri="{BB962C8B-B14F-4D97-AF65-F5344CB8AC3E}">
        <p14:creationId xmlns:p14="http://schemas.microsoft.com/office/powerpoint/2010/main" val="397521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480056"/>
            <a:ext cx="8011026" cy="1754326"/>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Novedades</a:t>
            </a:r>
            <a:r>
              <a:rPr lang="en-US" sz="5400" dirty="0">
                <a:solidFill>
                  <a:schemeClr val="bg1"/>
                </a:solidFill>
                <a:latin typeface="Outfit" pitchFamily="2" charset="0"/>
              </a:rPr>
              <a:t> </a:t>
            </a:r>
            <a:r>
              <a:rPr lang="en-US" sz="5400" dirty="0" err="1">
                <a:solidFill>
                  <a:schemeClr val="bg1"/>
                </a:solidFill>
                <a:latin typeface="Outfit" pitchFamily="2" charset="0"/>
              </a:rPr>
              <a:t>en</a:t>
            </a:r>
            <a:r>
              <a:rPr lang="en-US" sz="5400" dirty="0">
                <a:solidFill>
                  <a:schemeClr val="bg1"/>
                </a:solidFill>
                <a:latin typeface="Outfit" pitchFamily="2" charset="0"/>
              </a:rPr>
              <a:t> .NET MAUI</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232286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C0EDEC76-B772-49A7-B9AC-2C18CE4734BB}"/>
              </a:ext>
            </a:extLst>
          </p:cNvPr>
          <p:cNvSpPr/>
          <p:nvPr/>
        </p:nvSpPr>
        <p:spPr>
          <a:xfrm>
            <a:off x="1736" y="3111614"/>
            <a:ext cx="12188536" cy="1837327"/>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sp>
        <p:nvSpPr>
          <p:cNvPr id="298" name="Rectangle 297">
            <a:extLst>
              <a:ext uri="{FF2B5EF4-FFF2-40B4-BE49-F238E27FC236}">
                <a16:creationId xmlns:a16="http://schemas.microsoft.com/office/drawing/2014/main" id="{B92AC056-D947-4701-86F7-01C31381DF60}"/>
              </a:ext>
            </a:extLst>
          </p:cNvPr>
          <p:cNvSpPr/>
          <p:nvPr/>
        </p:nvSpPr>
        <p:spPr>
          <a:xfrm>
            <a:off x="1736" y="1256052"/>
            <a:ext cx="12188536" cy="1292691"/>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sp>
        <p:nvSpPr>
          <p:cNvPr id="2" name="Title 1">
            <a:extLst>
              <a:ext uri="{FF2B5EF4-FFF2-40B4-BE49-F238E27FC236}">
                <a16:creationId xmlns:a16="http://schemas.microsoft.com/office/drawing/2014/main" id="{7792C92A-46B4-4973-BBDB-B41A1AAA4D94}"/>
              </a:ext>
            </a:extLst>
          </p:cNvPr>
          <p:cNvSpPr>
            <a:spLocks noGrp="1"/>
          </p:cNvSpPr>
          <p:nvPr>
            <p:ph type="title"/>
          </p:nvPr>
        </p:nvSpPr>
        <p:spPr>
          <a:xfrm>
            <a:off x="3012450" y="572702"/>
            <a:ext cx="6167099" cy="527980"/>
          </a:xfrm>
        </p:spPr>
        <p:txBody>
          <a:bodyPr>
            <a:normAutofit fontScale="90000"/>
          </a:bodyPr>
          <a:lstStyle/>
          <a:p>
            <a:r>
              <a:rPr lang="es-ES" sz="2800" dirty="0"/>
              <a:t>Calendario de lanzamiento, soporte y parches</a:t>
            </a:r>
            <a:endParaRPr lang="en-US" sz="2800" dirty="0"/>
          </a:p>
        </p:txBody>
      </p:sp>
      <p:sp>
        <p:nvSpPr>
          <p:cNvPr id="3" name="Content Placeholder 2">
            <a:extLst>
              <a:ext uri="{FF2B5EF4-FFF2-40B4-BE49-F238E27FC236}">
                <a16:creationId xmlns:a16="http://schemas.microsoft.com/office/drawing/2014/main" id="{1470AD70-ADA0-47E0-947B-11A95CD6BE2E}"/>
              </a:ext>
            </a:extLst>
          </p:cNvPr>
          <p:cNvSpPr>
            <a:spLocks noGrp="1"/>
          </p:cNvSpPr>
          <p:nvPr>
            <p:ph idx="1"/>
          </p:nvPr>
        </p:nvSpPr>
        <p:spPr>
          <a:xfrm>
            <a:off x="995785" y="5147158"/>
            <a:ext cx="10200432" cy="1745621"/>
          </a:xfrm>
        </p:spPr>
        <p:txBody>
          <a:bodyPr>
            <a:normAutofit lnSpcReduction="10000"/>
          </a:bodyPr>
          <a:lstStyle/>
          <a:p>
            <a:r>
              <a:rPr lang="es-ES" sz="1600" dirty="0">
                <a:latin typeface="Open Sans"/>
                <a:ea typeface="Open Sans"/>
                <a:cs typeface="Open Sans"/>
              </a:rPr>
              <a:t>Se enviará una versión principal de .NET MAUI con .NET en el futuro (.NET 7, .NET 8, etc.)</a:t>
            </a:r>
          </a:p>
          <a:p>
            <a:r>
              <a:rPr lang="es-ES" sz="1600" dirty="0">
                <a:latin typeface="Open Sans"/>
                <a:ea typeface="Open Sans"/>
                <a:cs typeface="Open Sans"/>
              </a:rPr>
              <a:t>.NET MAUI es una carga de trabajo opcional con dependencias externas (como las herramientas </a:t>
            </a:r>
            <a:r>
              <a:rPr lang="es-ES" sz="1600" dirty="0" err="1">
                <a:latin typeface="Open Sans"/>
                <a:ea typeface="Open Sans"/>
                <a:cs typeface="Open Sans"/>
              </a:rPr>
              <a:t>Xcode</a:t>
            </a:r>
            <a:r>
              <a:rPr lang="es-ES" sz="1600" dirty="0">
                <a:latin typeface="Open Sans"/>
                <a:ea typeface="Open Sans"/>
                <a:cs typeface="Open Sans"/>
              </a:rPr>
              <a:t> y Android SDK)</a:t>
            </a:r>
          </a:p>
          <a:p>
            <a:r>
              <a:rPr lang="es-ES" sz="1600" dirty="0">
                <a:latin typeface="Open Sans"/>
                <a:ea typeface="Open Sans"/>
                <a:cs typeface="Open Sans"/>
              </a:rPr>
              <a:t>Una versión principal de .NET MAUI recibirá parches durante 6 meses después de que se envíe un sucesor (versión principal).</a:t>
            </a:r>
          </a:p>
          <a:p>
            <a:r>
              <a:rPr lang="es-ES" sz="1600" dirty="0">
                <a:latin typeface="Open Sans"/>
                <a:ea typeface="Open Sans"/>
                <a:cs typeface="Open Sans"/>
              </a:rPr>
              <a:t>Los SDK de </a:t>
            </a:r>
            <a:r>
              <a:rPr lang="es-ES" sz="1600" dirty="0" err="1">
                <a:latin typeface="Open Sans"/>
                <a:ea typeface="Open Sans"/>
                <a:cs typeface="Open Sans"/>
              </a:rPr>
              <a:t>Xamarin</a:t>
            </a:r>
            <a:r>
              <a:rPr lang="es-ES" sz="1600" dirty="0">
                <a:latin typeface="Open Sans"/>
                <a:ea typeface="Open Sans"/>
                <a:cs typeface="Open Sans"/>
              </a:rPr>
              <a:t> recibirán soporte hasta mayo de 2024</a:t>
            </a:r>
            <a:endParaRPr lang="en-US" sz="1600" dirty="0">
              <a:latin typeface="Open Sans"/>
              <a:ea typeface="Open Sans"/>
              <a:cs typeface="Open Sans"/>
            </a:endParaRPr>
          </a:p>
        </p:txBody>
      </p:sp>
      <p:cxnSp>
        <p:nvCxnSpPr>
          <p:cNvPr id="5" name="Straight Arrow Connector 4">
            <a:extLst>
              <a:ext uri="{FF2B5EF4-FFF2-40B4-BE49-F238E27FC236}">
                <a16:creationId xmlns:a16="http://schemas.microsoft.com/office/drawing/2014/main" id="{E728D3F2-E8F7-49C9-A9BB-DF93A62D00D8}"/>
              </a:ext>
            </a:extLst>
          </p:cNvPr>
          <p:cNvCxnSpPr>
            <a:cxnSpLocks/>
          </p:cNvCxnSpPr>
          <p:nvPr/>
        </p:nvCxnSpPr>
        <p:spPr>
          <a:xfrm>
            <a:off x="1927201" y="2046780"/>
            <a:ext cx="5430415" cy="5596"/>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AC35CD9D-32A4-4188-9E58-764C28B49EDA}"/>
              </a:ext>
            </a:extLst>
          </p:cNvPr>
          <p:cNvCxnSpPr>
            <a:cxnSpLocks/>
            <a:stCxn id="314" idx="2"/>
          </p:cNvCxnSpPr>
          <p:nvPr/>
        </p:nvCxnSpPr>
        <p:spPr>
          <a:xfrm flipV="1">
            <a:off x="5386087" y="2190099"/>
            <a:ext cx="5695798" cy="26254"/>
          </a:xfrm>
          <a:prstGeom prst="straightConnector1">
            <a:avLst/>
          </a:prstGeom>
          <a:ln w="38100" cap="flat" cmpd="sng" algn="ctr">
            <a:solidFill>
              <a:schemeClr val="accent1"/>
            </a:solidFill>
            <a:prstDash val="solid"/>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132" name="Straight Arrow Connector 131">
            <a:extLst>
              <a:ext uri="{FF2B5EF4-FFF2-40B4-BE49-F238E27FC236}">
                <a16:creationId xmlns:a16="http://schemas.microsoft.com/office/drawing/2014/main" id="{50AA9D18-758F-4EB8-B273-E8C163057420}"/>
              </a:ext>
            </a:extLst>
          </p:cNvPr>
          <p:cNvCxnSpPr>
            <a:cxnSpLocks/>
          </p:cNvCxnSpPr>
          <p:nvPr/>
        </p:nvCxnSpPr>
        <p:spPr>
          <a:xfrm flipV="1">
            <a:off x="9091331" y="2333668"/>
            <a:ext cx="5512810" cy="1"/>
          </a:xfrm>
          <a:prstGeom prst="straightConnector1">
            <a:avLst/>
          </a:prstGeom>
          <a:ln w="38100" cap="flat" cmpd="sng" algn="ctr">
            <a:solidFill>
              <a:schemeClr val="accent1"/>
            </a:solidFill>
            <a:prstDash val="solid"/>
            <a:round/>
            <a:headEnd type="oval" w="med" len="med"/>
            <a:tailEnd type="oval" w="med" len="med"/>
          </a:ln>
        </p:spPr>
        <p:style>
          <a:lnRef idx="0">
            <a:scrgbClr r="0" g="0" b="0"/>
          </a:lnRef>
          <a:fillRef idx="0">
            <a:scrgbClr r="0" g="0" b="0"/>
          </a:fillRef>
          <a:effectRef idx="0">
            <a:scrgbClr r="0" g="0" b="0"/>
          </a:effectRef>
          <a:fontRef idx="minor">
            <a:schemeClr val="tx1"/>
          </a:fontRef>
        </p:style>
      </p:cxnSp>
      <p:grpSp>
        <p:nvGrpSpPr>
          <p:cNvPr id="321" name="Group 320">
            <a:extLst>
              <a:ext uri="{FF2B5EF4-FFF2-40B4-BE49-F238E27FC236}">
                <a16:creationId xmlns:a16="http://schemas.microsoft.com/office/drawing/2014/main" id="{BA19594C-7099-4990-A545-F629223CB54F}"/>
              </a:ext>
            </a:extLst>
          </p:cNvPr>
          <p:cNvGrpSpPr/>
          <p:nvPr/>
        </p:nvGrpSpPr>
        <p:grpSpPr>
          <a:xfrm>
            <a:off x="434894" y="1860633"/>
            <a:ext cx="1378799" cy="369332"/>
            <a:chOff x="433285" y="1884506"/>
            <a:chExt cx="1379191" cy="369436"/>
          </a:xfrm>
        </p:grpSpPr>
        <p:sp>
          <p:nvSpPr>
            <p:cNvPr id="52" name="TextBox 51">
              <a:extLst>
                <a:ext uri="{FF2B5EF4-FFF2-40B4-BE49-F238E27FC236}">
                  <a16:creationId xmlns:a16="http://schemas.microsoft.com/office/drawing/2014/main" id="{63DEBFBB-E524-4DBD-8D76-547575ACEA53}"/>
                </a:ext>
              </a:extLst>
            </p:cNvPr>
            <p:cNvSpPr txBox="1"/>
            <p:nvPr/>
          </p:nvSpPr>
          <p:spPr>
            <a:xfrm>
              <a:off x="433285" y="1884506"/>
              <a:ext cx="1200926" cy="369436"/>
            </a:xfrm>
            <a:prstGeom prst="rect">
              <a:avLst/>
            </a:prstGeom>
            <a:noFill/>
          </p:spPr>
          <p:txBody>
            <a:bodyPr wrap="none" rtlCol="0">
              <a:spAutoFit/>
            </a:bodyPr>
            <a:lstStyle/>
            <a:p>
              <a:pPr defTabSz="914049">
                <a:defRPr/>
              </a:pPr>
              <a:r>
                <a:rPr lang="en-US">
                  <a:solidFill>
                    <a:srgbClr val="FFFFFF"/>
                  </a:solidFill>
                  <a:latin typeface="Calibri" panose="020F0502020204030204"/>
                </a:rPr>
                <a:t>.NET MAUI</a:t>
              </a:r>
            </a:p>
          </p:txBody>
        </p:sp>
        <p:cxnSp>
          <p:nvCxnSpPr>
            <p:cNvPr id="140" name="Straight Connector 139">
              <a:extLst>
                <a:ext uri="{FF2B5EF4-FFF2-40B4-BE49-F238E27FC236}">
                  <a16:creationId xmlns:a16="http://schemas.microsoft.com/office/drawing/2014/main" id="{703BC4B5-11D5-4EC3-AAC8-16AF4A1AD4E4}"/>
                </a:ext>
              </a:extLst>
            </p:cNvPr>
            <p:cNvCxnSpPr>
              <a:stCxn id="52" idx="3"/>
              <a:endCxn id="68" idx="2"/>
            </p:cNvCxnSpPr>
            <p:nvPr/>
          </p:nvCxnSpPr>
          <p:spPr>
            <a:xfrm flipV="1">
              <a:off x="1634211" y="2069171"/>
              <a:ext cx="178265" cy="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9706AC3B-7D3A-47DD-B728-FC90A1F63997}"/>
              </a:ext>
            </a:extLst>
          </p:cNvPr>
          <p:cNvGrpSpPr/>
          <p:nvPr/>
        </p:nvGrpSpPr>
        <p:grpSpPr>
          <a:xfrm>
            <a:off x="1466701" y="1943839"/>
            <a:ext cx="895312" cy="1130354"/>
            <a:chOff x="1465386" y="1943417"/>
            <a:chExt cx="895566" cy="1130674"/>
          </a:xfrm>
        </p:grpSpPr>
        <p:sp>
          <p:nvSpPr>
            <p:cNvPr id="68" name="Oval 67">
              <a:extLst>
                <a:ext uri="{FF2B5EF4-FFF2-40B4-BE49-F238E27FC236}">
                  <a16:creationId xmlns:a16="http://schemas.microsoft.com/office/drawing/2014/main" id="{81EFB7DA-08FD-4120-8309-EE140DC80DD5}"/>
                </a:ext>
              </a:extLst>
            </p:cNvPr>
            <p:cNvSpPr/>
            <p:nvPr/>
          </p:nvSpPr>
          <p:spPr>
            <a:xfrm>
              <a:off x="1812476" y="1943417"/>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cxnSp>
          <p:nvCxnSpPr>
            <p:cNvPr id="70" name="Straight Connector 69">
              <a:extLst>
                <a:ext uri="{FF2B5EF4-FFF2-40B4-BE49-F238E27FC236}">
                  <a16:creationId xmlns:a16="http://schemas.microsoft.com/office/drawing/2014/main" id="{E8089B68-D6A4-42BF-9190-2EA6CA7AAEB6}"/>
                </a:ext>
              </a:extLst>
            </p:cNvPr>
            <p:cNvCxnSpPr>
              <a:cxnSpLocks/>
              <a:stCxn id="68" idx="4"/>
              <a:endCxn id="72" idx="0"/>
            </p:cNvCxnSpPr>
            <p:nvPr/>
          </p:nvCxnSpPr>
          <p:spPr>
            <a:xfrm>
              <a:off x="1913169" y="2146288"/>
              <a:ext cx="0" cy="3959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699E663-E379-438D-B654-634304DF7E72}"/>
                </a:ext>
              </a:extLst>
            </p:cNvPr>
            <p:cNvSpPr txBox="1"/>
            <p:nvPr/>
          </p:nvSpPr>
          <p:spPr>
            <a:xfrm>
              <a:off x="1465386" y="2542279"/>
              <a:ext cx="895566" cy="531812"/>
            </a:xfrm>
            <a:prstGeom prst="rect">
              <a:avLst/>
            </a:prstGeom>
            <a:noFill/>
          </p:spPr>
          <p:txBody>
            <a:bodyPr wrap="none" rtlCol="0">
              <a:spAutoFit/>
            </a:bodyPr>
            <a:lstStyle/>
            <a:p>
              <a:pPr algn="ctr" defTabSz="914049">
                <a:defRPr/>
              </a:pPr>
              <a:r>
                <a:rPr lang="en-US" sz="1400">
                  <a:solidFill>
                    <a:srgbClr val="FFFFFF"/>
                  </a:solidFill>
                  <a:latin typeface="Calibri" panose="020F0502020204030204"/>
                </a:rPr>
                <a:t>.NET 7</a:t>
              </a:r>
            </a:p>
            <a:p>
              <a:pPr algn="ctr" defTabSz="914049">
                <a:defRPr/>
              </a:pPr>
              <a:r>
                <a:rPr lang="en-US" sz="1400">
                  <a:solidFill>
                    <a:srgbClr val="FFFFFF"/>
                  </a:solidFill>
                  <a:latin typeface="Calibri" panose="020F0502020204030204"/>
                </a:rPr>
                <a:t>Nov 2022</a:t>
              </a:r>
            </a:p>
          </p:txBody>
        </p:sp>
      </p:grpSp>
      <p:grpSp>
        <p:nvGrpSpPr>
          <p:cNvPr id="303" name="Group 302">
            <a:extLst>
              <a:ext uri="{FF2B5EF4-FFF2-40B4-BE49-F238E27FC236}">
                <a16:creationId xmlns:a16="http://schemas.microsoft.com/office/drawing/2014/main" id="{73279CEE-5F61-4D37-AE9C-A811F8EA82EB}"/>
              </a:ext>
            </a:extLst>
          </p:cNvPr>
          <p:cNvGrpSpPr/>
          <p:nvPr/>
        </p:nvGrpSpPr>
        <p:grpSpPr>
          <a:xfrm>
            <a:off x="1863870" y="1255838"/>
            <a:ext cx="5499963" cy="518975"/>
            <a:chOff x="1926017" y="1255220"/>
            <a:chExt cx="5438173" cy="519123"/>
          </a:xfrm>
        </p:grpSpPr>
        <p:sp>
          <p:nvSpPr>
            <p:cNvPr id="66" name="TextBox 65">
              <a:extLst>
                <a:ext uri="{FF2B5EF4-FFF2-40B4-BE49-F238E27FC236}">
                  <a16:creationId xmlns:a16="http://schemas.microsoft.com/office/drawing/2014/main" id="{D688DBD8-2C86-40AE-88D3-902B39A9C29E}"/>
                </a:ext>
              </a:extLst>
            </p:cNvPr>
            <p:cNvSpPr txBox="1"/>
            <p:nvPr/>
          </p:nvSpPr>
          <p:spPr>
            <a:xfrm>
              <a:off x="1926017" y="1255220"/>
              <a:ext cx="4864029" cy="307865"/>
            </a:xfrm>
            <a:prstGeom prst="rect">
              <a:avLst/>
            </a:prstGeom>
            <a:noFill/>
          </p:spPr>
          <p:txBody>
            <a:bodyPr wrap="none" rtlCol="0">
              <a:spAutoFit/>
            </a:bodyPr>
            <a:lstStyle/>
            <a:p>
              <a:pPr defTabSz="914049">
                <a:defRPr/>
              </a:pPr>
              <a:r>
                <a:rPr lang="es-ES" sz="1400" dirty="0">
                  <a:solidFill>
                    <a:schemeClr val="bg1"/>
                  </a:solidFill>
                  <a:latin typeface="Calibri" panose="020F0502020204030204"/>
                </a:rPr>
                <a:t>Parches durante 18 meses (6 meses después del envío de .NET 8)</a:t>
              </a:r>
              <a:endParaRPr lang="en-US" sz="1400" dirty="0">
                <a:solidFill>
                  <a:schemeClr val="bg1"/>
                </a:solidFill>
                <a:latin typeface="Calibri" panose="020F0502020204030204"/>
              </a:endParaRPr>
            </a:p>
          </p:txBody>
        </p:sp>
        <p:sp>
          <p:nvSpPr>
            <p:cNvPr id="46" name="Left Bracket 45">
              <a:extLst>
                <a:ext uri="{FF2B5EF4-FFF2-40B4-BE49-F238E27FC236}">
                  <a16:creationId xmlns:a16="http://schemas.microsoft.com/office/drawing/2014/main" id="{9E3466D9-77C7-4539-99B5-4F958B579C19}"/>
                </a:ext>
              </a:extLst>
            </p:cNvPr>
            <p:cNvSpPr/>
            <p:nvPr/>
          </p:nvSpPr>
          <p:spPr>
            <a:xfrm rot="5400000">
              <a:off x="4588745" y="-1001102"/>
              <a:ext cx="160938" cy="5389952"/>
            </a:xfrm>
            <a:prstGeom prst="lef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FFFFFF"/>
                </a:solidFill>
                <a:latin typeface="Calibri" panose="020F0502020204030204"/>
              </a:endParaRPr>
            </a:p>
          </p:txBody>
        </p:sp>
      </p:grpSp>
      <p:grpSp>
        <p:nvGrpSpPr>
          <p:cNvPr id="23" name="Group 22">
            <a:extLst>
              <a:ext uri="{FF2B5EF4-FFF2-40B4-BE49-F238E27FC236}">
                <a16:creationId xmlns:a16="http://schemas.microsoft.com/office/drawing/2014/main" id="{29877780-FB34-F3C0-A47A-27991CA455DF}"/>
              </a:ext>
            </a:extLst>
          </p:cNvPr>
          <p:cNvGrpSpPr/>
          <p:nvPr/>
        </p:nvGrpSpPr>
        <p:grpSpPr>
          <a:xfrm>
            <a:off x="5055187" y="2114947"/>
            <a:ext cx="895312" cy="980051"/>
            <a:chOff x="4776789" y="2114572"/>
            <a:chExt cx="895566" cy="980329"/>
          </a:xfrm>
        </p:grpSpPr>
        <p:grpSp>
          <p:nvGrpSpPr>
            <p:cNvPr id="309" name="Group 308">
              <a:extLst>
                <a:ext uri="{FF2B5EF4-FFF2-40B4-BE49-F238E27FC236}">
                  <a16:creationId xmlns:a16="http://schemas.microsoft.com/office/drawing/2014/main" id="{DFE83CCA-EFE7-4348-846D-E229892174D3}"/>
                </a:ext>
              </a:extLst>
            </p:cNvPr>
            <p:cNvGrpSpPr/>
            <p:nvPr/>
          </p:nvGrpSpPr>
          <p:grpSpPr>
            <a:xfrm>
              <a:off x="4776789" y="2116502"/>
              <a:ext cx="895566" cy="978399"/>
              <a:chOff x="4776789" y="2116502"/>
              <a:chExt cx="895566" cy="978399"/>
            </a:xfrm>
          </p:grpSpPr>
          <p:sp>
            <p:nvSpPr>
              <p:cNvPr id="75" name="Oval 74">
                <a:extLst>
                  <a:ext uri="{FF2B5EF4-FFF2-40B4-BE49-F238E27FC236}">
                    <a16:creationId xmlns:a16="http://schemas.microsoft.com/office/drawing/2014/main" id="{5A508A6E-83EF-456D-BB3D-64A752CF0EA0}"/>
                  </a:ext>
                </a:extLst>
              </p:cNvPr>
              <p:cNvSpPr/>
              <p:nvPr/>
            </p:nvSpPr>
            <p:spPr>
              <a:xfrm>
                <a:off x="5109449" y="211650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cxnSp>
            <p:nvCxnSpPr>
              <p:cNvPr id="112" name="Straight Connector 111">
                <a:extLst>
                  <a:ext uri="{FF2B5EF4-FFF2-40B4-BE49-F238E27FC236}">
                    <a16:creationId xmlns:a16="http://schemas.microsoft.com/office/drawing/2014/main" id="{3C0FDCC8-9DB6-452C-A0EE-F4C688EF1111}"/>
                  </a:ext>
                </a:extLst>
              </p:cNvPr>
              <p:cNvCxnSpPr>
                <a:cxnSpLocks/>
                <a:stCxn id="75" idx="4"/>
              </p:cNvCxnSpPr>
              <p:nvPr/>
            </p:nvCxnSpPr>
            <p:spPr>
              <a:xfrm>
                <a:off x="5210142" y="2319373"/>
                <a:ext cx="0" cy="221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E713B90C-6BD5-4938-AFDF-85908A6FA3DC}"/>
                  </a:ext>
                </a:extLst>
              </p:cNvPr>
              <p:cNvSpPr txBox="1"/>
              <p:nvPr/>
            </p:nvSpPr>
            <p:spPr>
              <a:xfrm>
                <a:off x="4776789" y="2563089"/>
                <a:ext cx="895566" cy="531812"/>
              </a:xfrm>
              <a:prstGeom prst="rect">
                <a:avLst/>
              </a:prstGeom>
              <a:noFill/>
            </p:spPr>
            <p:txBody>
              <a:bodyPr wrap="none" rtlCol="0">
                <a:spAutoFit/>
              </a:bodyPr>
              <a:lstStyle/>
              <a:p>
                <a:pPr algn="ctr" defTabSz="914049">
                  <a:defRPr/>
                </a:pPr>
                <a:r>
                  <a:rPr lang="en-US" sz="1400">
                    <a:solidFill>
                      <a:srgbClr val="FFFFFF"/>
                    </a:solidFill>
                    <a:latin typeface="Calibri" panose="020F0502020204030204"/>
                  </a:rPr>
                  <a:t>.NET 8</a:t>
                </a:r>
              </a:p>
              <a:p>
                <a:pPr algn="ctr" defTabSz="914049">
                  <a:defRPr/>
                </a:pPr>
                <a:r>
                  <a:rPr lang="en-US" sz="1400">
                    <a:solidFill>
                      <a:srgbClr val="FFFFFF"/>
                    </a:solidFill>
                    <a:latin typeface="Calibri" panose="020F0502020204030204"/>
                  </a:rPr>
                  <a:t>Nov 2023</a:t>
                </a:r>
              </a:p>
            </p:txBody>
          </p:sp>
        </p:grpSp>
        <p:sp>
          <p:nvSpPr>
            <p:cNvPr id="314" name="Oval 313">
              <a:extLst>
                <a:ext uri="{FF2B5EF4-FFF2-40B4-BE49-F238E27FC236}">
                  <a16:creationId xmlns:a16="http://schemas.microsoft.com/office/drawing/2014/main" id="{B26EAECC-096E-4F6F-B417-69B2CC1C4998}"/>
                </a:ext>
              </a:extLst>
            </p:cNvPr>
            <p:cNvSpPr/>
            <p:nvPr/>
          </p:nvSpPr>
          <p:spPr>
            <a:xfrm>
              <a:off x="5107783" y="2114572"/>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grpSp>
      <p:grpSp>
        <p:nvGrpSpPr>
          <p:cNvPr id="24" name="Group 23">
            <a:extLst>
              <a:ext uri="{FF2B5EF4-FFF2-40B4-BE49-F238E27FC236}">
                <a16:creationId xmlns:a16="http://schemas.microsoft.com/office/drawing/2014/main" id="{642BB273-42C5-795F-BD97-BD328BF002B8}"/>
              </a:ext>
            </a:extLst>
          </p:cNvPr>
          <p:cNvGrpSpPr/>
          <p:nvPr/>
        </p:nvGrpSpPr>
        <p:grpSpPr>
          <a:xfrm>
            <a:off x="8643674" y="2237534"/>
            <a:ext cx="895312" cy="842658"/>
            <a:chOff x="8644397" y="2237195"/>
            <a:chExt cx="895566" cy="842896"/>
          </a:xfrm>
        </p:grpSpPr>
        <p:grpSp>
          <p:nvGrpSpPr>
            <p:cNvPr id="311" name="Group 310">
              <a:extLst>
                <a:ext uri="{FF2B5EF4-FFF2-40B4-BE49-F238E27FC236}">
                  <a16:creationId xmlns:a16="http://schemas.microsoft.com/office/drawing/2014/main" id="{5DAF1457-EBBA-4398-BA43-04742E5F804F}"/>
                </a:ext>
              </a:extLst>
            </p:cNvPr>
            <p:cNvGrpSpPr/>
            <p:nvPr/>
          </p:nvGrpSpPr>
          <p:grpSpPr>
            <a:xfrm>
              <a:off x="8644397" y="2239762"/>
              <a:ext cx="895566" cy="840329"/>
              <a:chOff x="8644397" y="2239762"/>
              <a:chExt cx="895566" cy="840329"/>
            </a:xfrm>
          </p:grpSpPr>
          <p:sp>
            <p:nvSpPr>
              <p:cNvPr id="134" name="Oval 133">
                <a:extLst>
                  <a:ext uri="{FF2B5EF4-FFF2-40B4-BE49-F238E27FC236}">
                    <a16:creationId xmlns:a16="http://schemas.microsoft.com/office/drawing/2014/main" id="{BEA765AC-2412-481A-A376-DB1ED33CB26E}"/>
                  </a:ext>
                </a:extLst>
              </p:cNvPr>
              <p:cNvSpPr/>
              <p:nvPr/>
            </p:nvSpPr>
            <p:spPr>
              <a:xfrm>
                <a:off x="8991487" y="2239762"/>
                <a:ext cx="201386" cy="202871"/>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sp>
            <p:nvSpPr>
              <p:cNvPr id="136" name="TextBox 135">
                <a:extLst>
                  <a:ext uri="{FF2B5EF4-FFF2-40B4-BE49-F238E27FC236}">
                    <a16:creationId xmlns:a16="http://schemas.microsoft.com/office/drawing/2014/main" id="{BEC37872-BCAB-417A-893F-78CFC1F6CCDF}"/>
                  </a:ext>
                </a:extLst>
              </p:cNvPr>
              <p:cNvSpPr txBox="1"/>
              <p:nvPr/>
            </p:nvSpPr>
            <p:spPr>
              <a:xfrm>
                <a:off x="8644397" y="2548279"/>
                <a:ext cx="895566" cy="531812"/>
              </a:xfrm>
              <a:prstGeom prst="rect">
                <a:avLst/>
              </a:prstGeom>
              <a:noFill/>
            </p:spPr>
            <p:txBody>
              <a:bodyPr wrap="none" rtlCol="0">
                <a:spAutoFit/>
              </a:bodyPr>
              <a:lstStyle/>
              <a:p>
                <a:pPr algn="ctr" defTabSz="914049">
                  <a:defRPr/>
                </a:pPr>
                <a:r>
                  <a:rPr lang="en-US" sz="1400">
                    <a:solidFill>
                      <a:srgbClr val="FFFFFF"/>
                    </a:solidFill>
                    <a:latin typeface="Calibri" panose="020F0502020204030204"/>
                  </a:rPr>
                  <a:t>.NET 9</a:t>
                </a:r>
              </a:p>
              <a:p>
                <a:pPr algn="ctr" defTabSz="914049">
                  <a:defRPr/>
                </a:pPr>
                <a:r>
                  <a:rPr lang="en-US" sz="1400">
                    <a:solidFill>
                      <a:srgbClr val="FFFFFF"/>
                    </a:solidFill>
                    <a:latin typeface="Calibri" panose="020F0502020204030204"/>
                  </a:rPr>
                  <a:t>Nov 2024</a:t>
                </a:r>
              </a:p>
            </p:txBody>
          </p:sp>
          <p:cxnSp>
            <p:nvCxnSpPr>
              <p:cNvPr id="147" name="Straight Connector 146">
                <a:extLst>
                  <a:ext uri="{FF2B5EF4-FFF2-40B4-BE49-F238E27FC236}">
                    <a16:creationId xmlns:a16="http://schemas.microsoft.com/office/drawing/2014/main" id="{00C5F098-284C-4961-8D2D-FBE13B88B883}"/>
                  </a:ext>
                </a:extLst>
              </p:cNvPr>
              <p:cNvCxnSpPr>
                <a:cxnSpLocks/>
                <a:stCxn id="134" idx="4"/>
              </p:cNvCxnSpPr>
              <p:nvPr/>
            </p:nvCxnSpPr>
            <p:spPr>
              <a:xfrm>
                <a:off x="9092180" y="2442633"/>
                <a:ext cx="0" cy="1204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0" name="Oval 319">
              <a:extLst>
                <a:ext uri="{FF2B5EF4-FFF2-40B4-BE49-F238E27FC236}">
                  <a16:creationId xmlns:a16="http://schemas.microsoft.com/office/drawing/2014/main" id="{4AD8DCA9-11A3-42CB-AD00-8120D4C8D01F}"/>
                </a:ext>
              </a:extLst>
            </p:cNvPr>
            <p:cNvSpPr/>
            <p:nvPr/>
          </p:nvSpPr>
          <p:spPr>
            <a:xfrm>
              <a:off x="8991487" y="2237195"/>
              <a:ext cx="201386" cy="2028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grpSp>
      <p:grpSp>
        <p:nvGrpSpPr>
          <p:cNvPr id="4" name="Group 3">
            <a:extLst>
              <a:ext uri="{FF2B5EF4-FFF2-40B4-BE49-F238E27FC236}">
                <a16:creationId xmlns:a16="http://schemas.microsoft.com/office/drawing/2014/main" id="{2820241F-5547-B3CD-0925-85F013471148}"/>
              </a:ext>
            </a:extLst>
          </p:cNvPr>
          <p:cNvGrpSpPr/>
          <p:nvPr/>
        </p:nvGrpSpPr>
        <p:grpSpPr>
          <a:xfrm>
            <a:off x="371550" y="4538888"/>
            <a:ext cx="6943305" cy="374740"/>
            <a:chOff x="399108" y="3391329"/>
            <a:chExt cx="2983632" cy="374846"/>
          </a:xfrm>
        </p:grpSpPr>
        <p:sp>
          <p:nvSpPr>
            <p:cNvPr id="6" name="TextBox 5">
              <a:extLst>
                <a:ext uri="{FF2B5EF4-FFF2-40B4-BE49-F238E27FC236}">
                  <a16:creationId xmlns:a16="http://schemas.microsoft.com/office/drawing/2014/main" id="{F726A71C-7122-FDB4-2D7C-9F03733A189F}"/>
                </a:ext>
              </a:extLst>
            </p:cNvPr>
            <p:cNvSpPr txBox="1"/>
            <p:nvPr/>
          </p:nvSpPr>
          <p:spPr>
            <a:xfrm>
              <a:off x="399108" y="3391329"/>
              <a:ext cx="427234" cy="374846"/>
            </a:xfrm>
            <a:prstGeom prst="rect">
              <a:avLst/>
            </a:prstGeom>
            <a:noFill/>
          </p:spPr>
          <p:txBody>
            <a:bodyPr wrap="square" rtlCol="0">
              <a:spAutoFit/>
            </a:bodyPr>
            <a:lstStyle/>
            <a:p>
              <a:pPr defTabSz="914049">
                <a:defRPr/>
              </a:pPr>
              <a:r>
                <a:rPr lang="en-US">
                  <a:solidFill>
                    <a:srgbClr val="FFFFFF"/>
                  </a:solidFill>
                  <a:latin typeface="Calibri" panose="020F0502020204030204"/>
                </a:rPr>
                <a:t>Xamarin</a:t>
              </a:r>
            </a:p>
          </p:txBody>
        </p:sp>
        <p:cxnSp>
          <p:nvCxnSpPr>
            <p:cNvPr id="7" name="Straight Connector 6">
              <a:extLst>
                <a:ext uri="{FF2B5EF4-FFF2-40B4-BE49-F238E27FC236}">
                  <a16:creationId xmlns:a16="http://schemas.microsoft.com/office/drawing/2014/main" id="{1A3EA870-E055-3219-BA86-5C28CD59612F}"/>
                </a:ext>
              </a:extLst>
            </p:cNvPr>
            <p:cNvCxnSpPr>
              <a:cxnSpLocks/>
              <a:stCxn id="6" idx="3"/>
            </p:cNvCxnSpPr>
            <p:nvPr/>
          </p:nvCxnSpPr>
          <p:spPr>
            <a:xfrm flipV="1">
              <a:off x="826342" y="3575995"/>
              <a:ext cx="2556398" cy="2757"/>
            </a:xfrm>
            <a:prstGeom prst="line">
              <a:avLst/>
            </a:prstGeom>
            <a:ln w="31750" cap="rnd"/>
          </p:spPr>
          <p:style>
            <a:lnRef idx="1">
              <a:schemeClr val="accent1"/>
            </a:lnRef>
            <a:fillRef idx="0">
              <a:schemeClr val="accent1"/>
            </a:fillRef>
            <a:effectRef idx="0">
              <a:schemeClr val="accent1"/>
            </a:effectRef>
            <a:fontRef idx="minor">
              <a:schemeClr val="tx1"/>
            </a:fontRef>
          </p:style>
        </p:cxnSp>
      </p:grpSp>
      <p:sp>
        <p:nvSpPr>
          <p:cNvPr id="318" name="Oval 317">
            <a:extLst>
              <a:ext uri="{FF2B5EF4-FFF2-40B4-BE49-F238E27FC236}">
                <a16:creationId xmlns:a16="http://schemas.microsoft.com/office/drawing/2014/main" id="{EFD8BBA3-65B2-4D8E-8788-B9344F6A0727}"/>
              </a:ext>
            </a:extLst>
          </p:cNvPr>
          <p:cNvSpPr/>
          <p:nvPr/>
        </p:nvSpPr>
        <p:spPr>
          <a:xfrm>
            <a:off x="7256953" y="4616119"/>
            <a:ext cx="201328" cy="2028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Calibri" panose="020F0502020204030204"/>
            </a:endParaRPr>
          </a:p>
        </p:txBody>
      </p:sp>
      <p:sp>
        <p:nvSpPr>
          <p:cNvPr id="18" name="TextBox 17">
            <a:extLst>
              <a:ext uri="{FF2B5EF4-FFF2-40B4-BE49-F238E27FC236}">
                <a16:creationId xmlns:a16="http://schemas.microsoft.com/office/drawing/2014/main" id="{209C2A83-94BE-97D3-CAE1-C53963F5DEF2}"/>
              </a:ext>
            </a:extLst>
          </p:cNvPr>
          <p:cNvSpPr txBox="1"/>
          <p:nvPr/>
        </p:nvSpPr>
        <p:spPr>
          <a:xfrm>
            <a:off x="7458280" y="4563681"/>
            <a:ext cx="1471094" cy="311985"/>
          </a:xfrm>
          <a:prstGeom prst="rect">
            <a:avLst/>
          </a:prstGeom>
          <a:noFill/>
        </p:spPr>
        <p:txBody>
          <a:bodyPr wrap="square" rtlCol="0">
            <a:spAutoFit/>
          </a:bodyPr>
          <a:lstStyle/>
          <a:p>
            <a:r>
              <a:rPr lang="en-US" sz="1400">
                <a:solidFill>
                  <a:schemeClr val="bg1"/>
                </a:solidFill>
              </a:rPr>
              <a:t>EOS May 2024</a:t>
            </a:r>
          </a:p>
        </p:txBody>
      </p:sp>
      <p:grpSp>
        <p:nvGrpSpPr>
          <p:cNvPr id="44" name="Group 43">
            <a:extLst>
              <a:ext uri="{FF2B5EF4-FFF2-40B4-BE49-F238E27FC236}">
                <a16:creationId xmlns:a16="http://schemas.microsoft.com/office/drawing/2014/main" id="{A1A8AE59-2F2B-5117-4E36-C1E9AB544443}"/>
              </a:ext>
            </a:extLst>
          </p:cNvPr>
          <p:cNvGrpSpPr/>
          <p:nvPr/>
        </p:nvGrpSpPr>
        <p:grpSpPr>
          <a:xfrm>
            <a:off x="371549" y="3084950"/>
            <a:ext cx="12287884" cy="681130"/>
            <a:chOff x="369924" y="3084851"/>
            <a:chExt cx="12291371" cy="681324"/>
          </a:xfrm>
        </p:grpSpPr>
        <p:sp>
          <p:nvSpPr>
            <p:cNvPr id="54" name="TextBox 53">
              <a:extLst>
                <a:ext uri="{FF2B5EF4-FFF2-40B4-BE49-F238E27FC236}">
                  <a16:creationId xmlns:a16="http://schemas.microsoft.com/office/drawing/2014/main" id="{2D4A3345-BA3B-4E70-974D-949CC0388A0C}"/>
                </a:ext>
              </a:extLst>
            </p:cNvPr>
            <p:cNvSpPr txBox="1"/>
            <p:nvPr/>
          </p:nvSpPr>
          <p:spPr>
            <a:xfrm>
              <a:off x="369924" y="3391329"/>
              <a:ext cx="839604" cy="374846"/>
            </a:xfrm>
            <a:prstGeom prst="rect">
              <a:avLst/>
            </a:prstGeom>
            <a:noFill/>
          </p:spPr>
          <p:txBody>
            <a:bodyPr wrap="square" rtlCol="0">
              <a:spAutoFit/>
            </a:bodyPr>
            <a:lstStyle/>
            <a:p>
              <a:pPr defTabSz="914049">
                <a:defRPr/>
              </a:pPr>
              <a:r>
                <a:rPr lang="en-US" err="1">
                  <a:solidFill>
                    <a:srgbClr val="FFFFFF"/>
                  </a:solidFill>
                  <a:latin typeface="Calibri" panose="020F0502020204030204"/>
                </a:rPr>
                <a:t>Xcode</a:t>
              </a:r>
              <a:endParaRPr lang="en-US">
                <a:solidFill>
                  <a:srgbClr val="FFFFFF"/>
                </a:solidFill>
                <a:latin typeface="Calibri" panose="020F0502020204030204"/>
              </a:endParaRPr>
            </a:p>
          </p:txBody>
        </p:sp>
        <p:cxnSp>
          <p:nvCxnSpPr>
            <p:cNvPr id="142" name="Straight Connector 141">
              <a:extLst>
                <a:ext uri="{FF2B5EF4-FFF2-40B4-BE49-F238E27FC236}">
                  <a16:creationId xmlns:a16="http://schemas.microsoft.com/office/drawing/2014/main" id="{4521DD49-2988-40A4-9280-7DCEA7F5DF0B}"/>
                </a:ext>
              </a:extLst>
            </p:cNvPr>
            <p:cNvCxnSpPr>
              <a:cxnSpLocks/>
              <a:stCxn id="54" idx="3"/>
            </p:cNvCxnSpPr>
            <p:nvPr/>
          </p:nvCxnSpPr>
          <p:spPr>
            <a:xfrm flipV="1">
              <a:off x="1209528" y="3575995"/>
              <a:ext cx="11451767" cy="2757"/>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53E0356-A54A-BFD7-C6CF-417125389F88}"/>
                </a:ext>
              </a:extLst>
            </p:cNvPr>
            <p:cNvGrpSpPr/>
            <p:nvPr/>
          </p:nvGrpSpPr>
          <p:grpSpPr>
            <a:xfrm>
              <a:off x="1714458" y="3084851"/>
              <a:ext cx="370614" cy="594628"/>
              <a:chOff x="4414959" y="3120257"/>
              <a:chExt cx="370614" cy="594628"/>
            </a:xfrm>
          </p:grpSpPr>
          <p:cxnSp>
            <p:nvCxnSpPr>
              <p:cNvPr id="93" name="Straight Connector 92">
                <a:extLst>
                  <a:ext uri="{FF2B5EF4-FFF2-40B4-BE49-F238E27FC236}">
                    <a16:creationId xmlns:a16="http://schemas.microsoft.com/office/drawing/2014/main" id="{6B4B251C-683A-42D9-A368-6EB33CA19706}"/>
                  </a:ext>
                </a:extLst>
              </p:cNvPr>
              <p:cNvCxnSpPr>
                <a:cxnSpLocks/>
                <a:endCxn id="91" idx="0"/>
              </p:cNvCxnSpPr>
              <p:nvPr/>
            </p:nvCxnSpPr>
            <p:spPr>
              <a:xfrm>
                <a:off x="4600266" y="3381373"/>
                <a:ext cx="0" cy="130641"/>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1F22A69-FEE3-4BFE-A1BA-2E23486F6394}"/>
                  </a:ext>
                </a:extLst>
              </p:cNvPr>
              <p:cNvSpPr/>
              <p:nvPr/>
            </p:nvSpPr>
            <p:spPr>
              <a:xfrm>
                <a:off x="4499573" y="3512014"/>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sp>
            <p:nvSpPr>
              <p:cNvPr id="100" name="TextBox 99">
                <a:extLst>
                  <a:ext uri="{FF2B5EF4-FFF2-40B4-BE49-F238E27FC236}">
                    <a16:creationId xmlns:a16="http://schemas.microsoft.com/office/drawing/2014/main" id="{749BB5DA-4CD0-4542-9A56-BA70AB649314}"/>
                  </a:ext>
                </a:extLst>
              </p:cNvPr>
              <p:cNvSpPr txBox="1"/>
              <p:nvPr/>
            </p:nvSpPr>
            <p:spPr>
              <a:xfrm>
                <a:off x="4414959" y="3120257"/>
                <a:ext cx="370614" cy="312073"/>
              </a:xfrm>
              <a:prstGeom prst="rect">
                <a:avLst/>
              </a:prstGeom>
              <a:noFill/>
              <a:ln>
                <a:noFill/>
              </a:ln>
            </p:spPr>
            <p:txBody>
              <a:bodyPr wrap="none" rtlCol="0">
                <a:spAutoFit/>
              </a:bodyPr>
              <a:lstStyle/>
              <a:p>
                <a:pPr algn="ctr" defTabSz="914049">
                  <a:defRPr/>
                </a:pPr>
                <a:r>
                  <a:rPr lang="en-US" sz="1400">
                    <a:solidFill>
                      <a:schemeClr val="bg2">
                        <a:lumMod val="60000"/>
                        <a:lumOff val="40000"/>
                      </a:schemeClr>
                    </a:solidFill>
                    <a:latin typeface="Calibri" panose="020F0502020204030204"/>
                  </a:rPr>
                  <a:t>14</a:t>
                </a:r>
              </a:p>
            </p:txBody>
          </p:sp>
        </p:grpSp>
        <p:sp>
          <p:nvSpPr>
            <p:cNvPr id="29" name="Oval 28">
              <a:extLst>
                <a:ext uri="{FF2B5EF4-FFF2-40B4-BE49-F238E27FC236}">
                  <a16:creationId xmlns:a16="http://schemas.microsoft.com/office/drawing/2014/main" id="{887AA0ED-BBE6-6094-B195-5B3F49F4F22C}"/>
                </a:ext>
              </a:extLst>
            </p:cNvPr>
            <p:cNvSpPr/>
            <p:nvPr/>
          </p:nvSpPr>
          <p:spPr>
            <a:xfrm>
              <a:off x="5395279" y="3477572"/>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sp>
          <p:nvSpPr>
            <p:cNvPr id="37" name="Oval 36">
              <a:extLst>
                <a:ext uri="{FF2B5EF4-FFF2-40B4-BE49-F238E27FC236}">
                  <a16:creationId xmlns:a16="http://schemas.microsoft.com/office/drawing/2014/main" id="{2EF5A63D-2BE8-83D9-A28D-699AB72B36CD}"/>
                </a:ext>
              </a:extLst>
            </p:cNvPr>
            <p:cNvSpPr/>
            <p:nvPr/>
          </p:nvSpPr>
          <p:spPr>
            <a:xfrm>
              <a:off x="8991486" y="3476608"/>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grpSp>
      <p:grpSp>
        <p:nvGrpSpPr>
          <p:cNvPr id="80" name="Group 79">
            <a:extLst>
              <a:ext uri="{FF2B5EF4-FFF2-40B4-BE49-F238E27FC236}">
                <a16:creationId xmlns:a16="http://schemas.microsoft.com/office/drawing/2014/main" id="{54E60EE5-8D3F-0D5C-DE3B-092AF192EB68}"/>
              </a:ext>
            </a:extLst>
          </p:cNvPr>
          <p:cNvGrpSpPr/>
          <p:nvPr/>
        </p:nvGrpSpPr>
        <p:grpSpPr>
          <a:xfrm>
            <a:off x="371550" y="3709316"/>
            <a:ext cx="11939639" cy="684486"/>
            <a:chOff x="369925" y="3709395"/>
            <a:chExt cx="11943027" cy="684680"/>
          </a:xfrm>
        </p:grpSpPr>
        <p:grpSp>
          <p:nvGrpSpPr>
            <p:cNvPr id="43" name="Group 42">
              <a:extLst>
                <a:ext uri="{FF2B5EF4-FFF2-40B4-BE49-F238E27FC236}">
                  <a16:creationId xmlns:a16="http://schemas.microsoft.com/office/drawing/2014/main" id="{980B9982-65FF-4AA3-C30C-A25DB3382FD2}"/>
                </a:ext>
              </a:extLst>
            </p:cNvPr>
            <p:cNvGrpSpPr/>
            <p:nvPr/>
          </p:nvGrpSpPr>
          <p:grpSpPr>
            <a:xfrm>
              <a:off x="369925" y="4019229"/>
              <a:ext cx="11943027" cy="374846"/>
              <a:chOff x="369925" y="3845061"/>
              <a:chExt cx="11943027" cy="374846"/>
            </a:xfrm>
          </p:grpSpPr>
          <p:sp>
            <p:nvSpPr>
              <p:cNvPr id="10" name="TextBox 9">
                <a:extLst>
                  <a:ext uri="{FF2B5EF4-FFF2-40B4-BE49-F238E27FC236}">
                    <a16:creationId xmlns:a16="http://schemas.microsoft.com/office/drawing/2014/main" id="{BD04B79F-B898-7CA1-1563-801D394038A5}"/>
                  </a:ext>
                </a:extLst>
              </p:cNvPr>
              <p:cNvSpPr txBox="1"/>
              <p:nvPr/>
            </p:nvSpPr>
            <p:spPr>
              <a:xfrm>
                <a:off x="369925" y="3845061"/>
                <a:ext cx="994512" cy="374846"/>
              </a:xfrm>
              <a:prstGeom prst="rect">
                <a:avLst/>
              </a:prstGeom>
              <a:noFill/>
            </p:spPr>
            <p:txBody>
              <a:bodyPr wrap="square" rtlCol="0">
                <a:spAutoFit/>
              </a:bodyPr>
              <a:lstStyle/>
              <a:p>
                <a:pPr defTabSz="914049">
                  <a:defRPr/>
                </a:pPr>
                <a:r>
                  <a:rPr lang="en-US">
                    <a:solidFill>
                      <a:srgbClr val="FFFFFF"/>
                    </a:solidFill>
                    <a:latin typeface="Calibri" panose="020F0502020204030204"/>
                  </a:rPr>
                  <a:t>Android</a:t>
                </a:r>
              </a:p>
            </p:txBody>
          </p:sp>
          <p:cxnSp>
            <p:nvCxnSpPr>
              <p:cNvPr id="11" name="Straight Connector 10">
                <a:extLst>
                  <a:ext uri="{FF2B5EF4-FFF2-40B4-BE49-F238E27FC236}">
                    <a16:creationId xmlns:a16="http://schemas.microsoft.com/office/drawing/2014/main" id="{0EE83053-CD19-D1B2-EDC4-FE8E2E73E40A}"/>
                  </a:ext>
                </a:extLst>
              </p:cNvPr>
              <p:cNvCxnSpPr>
                <a:cxnSpLocks/>
                <a:stCxn id="10" idx="3"/>
              </p:cNvCxnSpPr>
              <p:nvPr/>
            </p:nvCxnSpPr>
            <p:spPr>
              <a:xfrm flipV="1">
                <a:off x="1364437" y="4029727"/>
                <a:ext cx="10948515" cy="27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34B3D679-9534-E3E0-A5E0-9A82A5A59CB6}"/>
                </a:ext>
              </a:extLst>
            </p:cNvPr>
            <p:cNvSpPr/>
            <p:nvPr/>
          </p:nvSpPr>
          <p:spPr>
            <a:xfrm>
              <a:off x="1799072" y="4129137"/>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sp>
          <p:nvSpPr>
            <p:cNvPr id="53" name="Oval 52">
              <a:extLst>
                <a:ext uri="{FF2B5EF4-FFF2-40B4-BE49-F238E27FC236}">
                  <a16:creationId xmlns:a16="http://schemas.microsoft.com/office/drawing/2014/main" id="{F755D0F0-13EE-1F1F-4E34-82CE0F00F2CC}"/>
                </a:ext>
              </a:extLst>
            </p:cNvPr>
            <p:cNvSpPr/>
            <p:nvPr/>
          </p:nvSpPr>
          <p:spPr>
            <a:xfrm>
              <a:off x="538588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sp>
          <p:nvSpPr>
            <p:cNvPr id="56" name="Oval 55">
              <a:extLst>
                <a:ext uri="{FF2B5EF4-FFF2-40B4-BE49-F238E27FC236}">
                  <a16:creationId xmlns:a16="http://schemas.microsoft.com/office/drawing/2014/main" id="{6C70AD8D-1F77-738B-7548-846C55A4FE02}"/>
                </a:ext>
              </a:extLst>
            </p:cNvPr>
            <p:cNvSpPr/>
            <p:nvPr/>
          </p:nvSpPr>
          <p:spPr>
            <a:xfrm>
              <a:off x="8990655" y="4119875"/>
              <a:ext cx="201386" cy="202871"/>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chemeClr val="bg2">
                    <a:lumMod val="60000"/>
                    <a:lumOff val="40000"/>
                  </a:schemeClr>
                </a:solidFill>
                <a:latin typeface="Calibri" panose="020F0502020204030204"/>
              </a:endParaRPr>
            </a:p>
          </p:txBody>
        </p:sp>
        <p:sp>
          <p:nvSpPr>
            <p:cNvPr id="58" name="TextBox 57">
              <a:extLst>
                <a:ext uri="{FF2B5EF4-FFF2-40B4-BE49-F238E27FC236}">
                  <a16:creationId xmlns:a16="http://schemas.microsoft.com/office/drawing/2014/main" id="{CFB4FF30-75C9-359D-9354-1520B4991C29}"/>
                </a:ext>
              </a:extLst>
            </p:cNvPr>
            <p:cNvSpPr txBox="1"/>
            <p:nvPr/>
          </p:nvSpPr>
          <p:spPr>
            <a:xfrm>
              <a:off x="1574637" y="3709395"/>
              <a:ext cx="644728" cy="312073"/>
            </a:xfrm>
            <a:prstGeom prst="rect">
              <a:avLst/>
            </a:prstGeom>
            <a:noFill/>
            <a:ln>
              <a:noFill/>
            </a:ln>
          </p:spPr>
          <p:txBody>
            <a:bodyPr wrap="none" rtlCol="0">
              <a:spAutoFit/>
            </a:bodyPr>
            <a:lstStyle/>
            <a:p>
              <a:pPr algn="ctr" defTabSz="914049">
                <a:defRPr/>
              </a:pPr>
              <a:r>
                <a:rPr lang="en-US" sz="1400">
                  <a:solidFill>
                    <a:schemeClr val="bg2">
                      <a:lumMod val="60000"/>
                      <a:lumOff val="40000"/>
                    </a:schemeClr>
                  </a:solidFill>
                  <a:latin typeface="Calibri" panose="020F0502020204030204"/>
                </a:rPr>
                <a:t>32, 33</a:t>
              </a:r>
            </a:p>
          </p:txBody>
        </p:sp>
        <p:cxnSp>
          <p:nvCxnSpPr>
            <p:cNvPr id="60" name="Straight Connector 59">
              <a:extLst>
                <a:ext uri="{FF2B5EF4-FFF2-40B4-BE49-F238E27FC236}">
                  <a16:creationId xmlns:a16="http://schemas.microsoft.com/office/drawing/2014/main" id="{B17BA63D-00B8-B8F6-F1A8-0025AE74E0D2}"/>
                </a:ext>
              </a:extLst>
            </p:cNvPr>
            <p:cNvCxnSpPr>
              <a:cxnSpLocks/>
              <a:stCxn id="50" idx="0"/>
            </p:cNvCxnSpPr>
            <p:nvPr/>
          </p:nvCxnSpPr>
          <p:spPr>
            <a:xfrm flipV="1">
              <a:off x="1899765" y="3972075"/>
              <a:ext cx="0" cy="157062"/>
            </a:xfrm>
            <a:prstGeom prst="line">
              <a:avLst/>
            </a:prstGeom>
            <a:ln w="127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796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wipe(left)">
                                      <p:cBhvr>
                                        <p:cTn id="7" dur="750"/>
                                        <p:tgtEl>
                                          <p:spTgt spid="298"/>
                                        </p:tgtEl>
                                      </p:cBhvr>
                                    </p:animEffect>
                                  </p:childTnLst>
                                </p:cTn>
                              </p:par>
                            </p:childTnLst>
                          </p:cTn>
                        </p:par>
                        <p:par>
                          <p:cTn id="8" fill="hold">
                            <p:stCondLst>
                              <p:cond delay="750"/>
                            </p:stCondLst>
                            <p:childTnLst>
                              <p:par>
                                <p:cTn id="9" presetID="1" presetClass="entr" presetSubtype="0" fill="hold" nodeType="after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321"/>
                                        </p:tgtEl>
                                        <p:attrNameLst>
                                          <p:attrName>style.visibility</p:attrName>
                                        </p:attrNameLst>
                                      </p:cBhvr>
                                      <p:to>
                                        <p:strVal val="visible"/>
                                      </p:to>
                                    </p:set>
                                    <p:animEffect transition="in" filter="wipe(left)">
                                      <p:cBhvr>
                                        <p:cTn id="28" dur="500"/>
                                        <p:tgtEl>
                                          <p:spTgt spid="3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par>
                          <p:cTn id="41" fill="hold">
                            <p:stCondLst>
                              <p:cond delay="1250"/>
                            </p:stCondLst>
                            <p:childTnLst>
                              <p:par>
                                <p:cTn id="42" presetID="22" presetClass="entr" presetSubtype="8" fill="hold"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00"/>
                                        </p:tgtEl>
                                        <p:attrNameLst>
                                          <p:attrName>style.visibility</p:attrName>
                                        </p:attrNameLst>
                                      </p:cBhvr>
                                      <p:to>
                                        <p:strVal val="visible"/>
                                      </p:to>
                                    </p:set>
                                    <p:animEffect transition="in" filter="wipe(left)">
                                      <p:cBhvr>
                                        <p:cTn id="47" dur="750"/>
                                        <p:tgtEl>
                                          <p:spTgt spid="300"/>
                                        </p:tgtEl>
                                      </p:cBhvr>
                                    </p:animEffect>
                                  </p:childTnLst>
                                </p:cTn>
                              </p:par>
                              <p:par>
                                <p:cTn id="48" presetID="22" presetClass="entr" presetSubtype="8"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left)">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303"/>
                                        </p:tgtEl>
                                        <p:attrNameLst>
                                          <p:attrName>style.visibility</p:attrName>
                                        </p:attrNameLst>
                                      </p:cBhvr>
                                      <p:to>
                                        <p:strVal val="visible"/>
                                      </p:to>
                                    </p:set>
                                    <p:animEffect transition="in" filter="fade">
                                      <p:cBhvr>
                                        <p:cTn id="53" dur="500"/>
                                        <p:tgtEl>
                                          <p:spTgt spid="303"/>
                                        </p:tgtEl>
                                      </p:cBhvr>
                                    </p:animEffect>
                                  </p:childTnLst>
                                </p:cTn>
                              </p:par>
                              <p:par>
                                <p:cTn id="54" presetID="22" presetClass="entr" presetSubtype="8"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318"/>
                                        </p:tgtEl>
                                        <p:attrNameLst>
                                          <p:attrName>style.visibility</p:attrName>
                                        </p:attrNameLst>
                                      </p:cBhvr>
                                      <p:to>
                                        <p:strVal val="visible"/>
                                      </p:to>
                                    </p:set>
                                    <p:animEffect transition="in" filter="fade">
                                      <p:cBhvr>
                                        <p:cTn id="61"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298" grpId="0" animBg="1"/>
      <p:bldP spid="3" grpId="0" uiExpand="1" build="p"/>
      <p:bldP spid="318"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895600" y="2967335"/>
            <a:ext cx="6400800" cy="1754326"/>
          </a:xfrm>
          <a:prstGeom prst="rect">
            <a:avLst/>
          </a:prstGeom>
          <a:noFill/>
        </p:spPr>
        <p:txBody>
          <a:bodyPr wrap="square" rtlCol="0">
            <a:spAutoFit/>
          </a:bodyPr>
          <a:lstStyle/>
          <a:p>
            <a:pPr algn="ctr"/>
            <a:r>
              <a:rPr lang="en-US" sz="5400" dirty="0" err="1">
                <a:solidFill>
                  <a:schemeClr val="bg1"/>
                </a:solidFill>
                <a:latin typeface="Outfit" pitchFamily="2" charset="0"/>
              </a:rPr>
              <a:t>Herramientas</a:t>
            </a:r>
            <a:r>
              <a:rPr lang="en-US" sz="5400" dirty="0">
                <a:solidFill>
                  <a:schemeClr val="bg1"/>
                </a:solidFill>
                <a:latin typeface="Outfit" pitchFamily="2" charset="0"/>
              </a:rPr>
              <a:t> para .NET MAUI</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367298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D2E9-F1DF-C328-7CD2-0B33D40176F9}"/>
              </a:ext>
            </a:extLst>
          </p:cNvPr>
          <p:cNvSpPr>
            <a:spLocks noGrp="1"/>
          </p:cNvSpPr>
          <p:nvPr>
            <p:ph type="title"/>
          </p:nvPr>
        </p:nvSpPr>
        <p:spPr/>
        <p:txBody>
          <a:bodyPr/>
          <a:lstStyle/>
          <a:p>
            <a:r>
              <a:rPr lang="en-US" sz="2800" dirty="0"/>
              <a:t>La extension .NET Upgrade Assistant para Visual Studio 17.6</a:t>
            </a:r>
          </a:p>
        </p:txBody>
      </p:sp>
      <p:pic>
        <p:nvPicPr>
          <p:cNvPr id="6" name="Picture 5">
            <a:extLst>
              <a:ext uri="{FF2B5EF4-FFF2-40B4-BE49-F238E27FC236}">
                <a16:creationId xmlns:a16="http://schemas.microsoft.com/office/drawing/2014/main" id="{CCEA90B3-AFC2-D38A-7137-6C07B764B6F8}"/>
              </a:ext>
            </a:extLst>
          </p:cNvPr>
          <p:cNvPicPr>
            <a:picLocks noChangeAspect="1"/>
          </p:cNvPicPr>
          <p:nvPr/>
        </p:nvPicPr>
        <p:blipFill>
          <a:blip r:embed="rId3"/>
          <a:stretch>
            <a:fillRect/>
          </a:stretch>
        </p:blipFill>
        <p:spPr>
          <a:xfrm>
            <a:off x="5080006" y="1745161"/>
            <a:ext cx="6751471" cy="4858897"/>
          </a:xfrm>
          <a:prstGeom prst="rect">
            <a:avLst/>
          </a:prstGeom>
        </p:spPr>
      </p:pic>
      <p:sp>
        <p:nvSpPr>
          <p:cNvPr id="3" name="TextBox 2">
            <a:extLst>
              <a:ext uri="{FF2B5EF4-FFF2-40B4-BE49-F238E27FC236}">
                <a16:creationId xmlns:a16="http://schemas.microsoft.com/office/drawing/2014/main" id="{81ED362A-F769-848A-F037-EDF8C13ED4B1}"/>
              </a:ext>
            </a:extLst>
          </p:cNvPr>
          <p:cNvSpPr txBox="1"/>
          <p:nvPr/>
        </p:nvSpPr>
        <p:spPr>
          <a:xfrm>
            <a:off x="588263" y="2418874"/>
            <a:ext cx="3941696" cy="3308598"/>
          </a:xfrm>
          <a:prstGeom prst="rect">
            <a:avLst/>
          </a:prstGeom>
          <a:noFill/>
        </p:spPr>
        <p:txBody>
          <a:bodyPr wrap="square" lIns="0" tIns="0" rIns="0" bIns="0" rtlCol="0">
            <a:spAutoFit/>
          </a:bodyPr>
          <a:lstStyle/>
          <a:p>
            <a:pPr defTabSz="932742">
              <a:spcAft>
                <a:spcPts val="1200"/>
              </a:spcAft>
              <a:buSzPct val="90000"/>
            </a:pPr>
            <a:r>
              <a:rPr lang="en-US" sz="2400" dirty="0" err="1">
                <a:solidFill>
                  <a:srgbClr val="8DC8E8"/>
                </a:solidFill>
                <a:latin typeface="+mj-lt"/>
                <a:cs typeface="Segoe UI" panose="020B0502040204020203" pitchFamily="34" charset="0"/>
              </a:rPr>
              <a:t>Características</a:t>
            </a:r>
            <a:r>
              <a:rPr lang="en-US" sz="2400" dirty="0">
                <a:solidFill>
                  <a:srgbClr val="8DC8E8"/>
                </a:solidFill>
                <a:latin typeface="+mj-lt"/>
                <a:cs typeface="Segoe UI" panose="020B0502040204020203" pitchFamily="34" charset="0"/>
              </a:rPr>
              <a:t>:</a:t>
            </a:r>
          </a:p>
          <a:p>
            <a:pPr marL="274320" indent="-274320" algn="l">
              <a:spcAft>
                <a:spcPts val="600"/>
              </a:spcAft>
              <a:buFont typeface="Arial" panose="020B0604020202020204" pitchFamily="34" charset="0"/>
              <a:buChar char="•"/>
            </a:pPr>
            <a:r>
              <a:rPr lang="en-US" sz="1800" dirty="0" err="1">
                <a:solidFill>
                  <a:schemeClr val="bg1"/>
                </a:solidFill>
              </a:rPr>
              <a:t>Convierte</a:t>
            </a:r>
            <a:r>
              <a:rPr lang="en-US" sz="1800" dirty="0">
                <a:solidFill>
                  <a:schemeClr val="bg1"/>
                </a:solidFill>
              </a:rPr>
              <a:t> </a:t>
            </a:r>
            <a:r>
              <a:rPr lang="en-US" sz="1800" dirty="0" err="1">
                <a:solidFill>
                  <a:schemeClr val="bg1"/>
                </a:solidFill>
              </a:rPr>
              <a:t>proyectos</a:t>
            </a:r>
            <a:endParaRPr lang="en-US" sz="1800" dirty="0">
              <a:solidFill>
                <a:schemeClr val="bg1"/>
              </a:solidFill>
            </a:endParaRPr>
          </a:p>
          <a:p>
            <a:pPr marL="274320" indent="-274320" algn="l">
              <a:spcAft>
                <a:spcPts val="600"/>
              </a:spcAft>
              <a:buFont typeface="Arial" panose="020B0604020202020204" pitchFamily="34" charset="0"/>
              <a:buChar char="•"/>
            </a:pPr>
            <a:r>
              <a:rPr lang="en-US" sz="1800" dirty="0" err="1">
                <a:solidFill>
                  <a:schemeClr val="bg1"/>
                </a:solidFill>
              </a:rPr>
              <a:t>Reemplaza</a:t>
            </a:r>
            <a:r>
              <a:rPr lang="en-US" sz="1800" dirty="0">
                <a:solidFill>
                  <a:schemeClr val="bg1"/>
                </a:solidFill>
              </a:rPr>
              <a:t> </a:t>
            </a:r>
            <a:r>
              <a:rPr lang="en-US" sz="1800" dirty="0" err="1">
                <a:solidFill>
                  <a:schemeClr val="bg1"/>
                </a:solidFill>
              </a:rPr>
              <a:t>NuGets</a:t>
            </a:r>
            <a:r>
              <a:rPr lang="en-US" sz="1800" dirty="0">
                <a:solidFill>
                  <a:schemeClr val="bg1"/>
                </a:solidFill>
              </a:rPr>
              <a:t> </a:t>
            </a:r>
            <a:r>
              <a:rPr lang="en-US" sz="1800" dirty="0" err="1">
                <a:solidFill>
                  <a:schemeClr val="bg1"/>
                </a:solidFill>
              </a:rPr>
              <a:t>conocidos</a:t>
            </a:r>
            <a:endParaRPr lang="en-US" sz="1800" dirty="0">
              <a:solidFill>
                <a:schemeClr val="bg1"/>
              </a:solidFill>
            </a:endParaRPr>
          </a:p>
          <a:p>
            <a:pPr marL="274320" indent="-274320" algn="l">
              <a:spcAft>
                <a:spcPts val="600"/>
              </a:spcAft>
              <a:buFont typeface="Arial" panose="020B0604020202020204" pitchFamily="34" charset="0"/>
              <a:buChar char="•"/>
            </a:pPr>
            <a:r>
              <a:rPr lang="en-US" sz="1800" dirty="0" err="1">
                <a:solidFill>
                  <a:schemeClr val="bg1"/>
                </a:solidFill>
              </a:rPr>
              <a:t>Corrige</a:t>
            </a:r>
            <a:r>
              <a:rPr lang="en-US" sz="1800" dirty="0">
                <a:solidFill>
                  <a:schemeClr val="bg1"/>
                </a:solidFill>
              </a:rPr>
              <a:t> namespaces</a:t>
            </a:r>
          </a:p>
          <a:p>
            <a:pPr marL="274320" indent="-274320" algn="l">
              <a:spcAft>
                <a:spcPts val="600"/>
              </a:spcAft>
              <a:buFont typeface="Arial" panose="020B0604020202020204" pitchFamily="34" charset="0"/>
              <a:buChar char="•"/>
            </a:pPr>
            <a:r>
              <a:rPr lang="en-US" sz="1800" dirty="0" err="1">
                <a:solidFill>
                  <a:schemeClr val="bg1"/>
                </a:solidFill>
              </a:rPr>
              <a:t>Corrige</a:t>
            </a:r>
            <a:r>
              <a:rPr lang="en-US" sz="1800" dirty="0">
                <a:solidFill>
                  <a:schemeClr val="bg1"/>
                </a:solidFill>
              </a:rPr>
              <a:t> </a:t>
            </a:r>
            <a:r>
              <a:rPr lang="en-US" sz="1800" dirty="0" err="1">
                <a:solidFill>
                  <a:schemeClr val="bg1"/>
                </a:solidFill>
              </a:rPr>
              <a:t>tipos</a:t>
            </a:r>
            <a:endParaRPr lang="en-US" sz="1800" dirty="0">
              <a:solidFill>
                <a:schemeClr val="bg1"/>
              </a:solidFill>
            </a:endParaRPr>
          </a:p>
          <a:p>
            <a:pPr marL="274320" indent="-274320" algn="l">
              <a:spcAft>
                <a:spcPts val="600"/>
              </a:spcAft>
              <a:buFont typeface="Arial" panose="020B0604020202020204" pitchFamily="34" charset="0"/>
              <a:buChar char="•"/>
            </a:pPr>
            <a:r>
              <a:rPr lang="en-US" sz="1800" dirty="0" err="1">
                <a:solidFill>
                  <a:schemeClr val="bg1"/>
                </a:solidFill>
              </a:rPr>
              <a:t>Aplica</a:t>
            </a:r>
            <a:r>
              <a:rPr lang="en-US" sz="1800" dirty="0">
                <a:solidFill>
                  <a:schemeClr val="bg1"/>
                </a:solidFill>
              </a:rPr>
              <a:t> </a:t>
            </a:r>
            <a:r>
              <a:rPr lang="en-US" sz="1800" dirty="0" err="1">
                <a:solidFill>
                  <a:schemeClr val="bg1"/>
                </a:solidFill>
              </a:rPr>
              <a:t>algunos</a:t>
            </a:r>
            <a:r>
              <a:rPr lang="en-US" sz="1800" dirty="0">
                <a:solidFill>
                  <a:schemeClr val="bg1"/>
                </a:solidFill>
              </a:rPr>
              <a:t> </a:t>
            </a:r>
            <a:r>
              <a:rPr lang="en-US" sz="1800" dirty="0" err="1">
                <a:solidFill>
                  <a:schemeClr val="bg1"/>
                </a:solidFill>
              </a:rPr>
              <a:t>leves</a:t>
            </a:r>
            <a:r>
              <a:rPr lang="en-US" sz="1800" dirty="0">
                <a:solidFill>
                  <a:schemeClr val="bg1"/>
                </a:solidFill>
              </a:rPr>
              <a:t> </a:t>
            </a:r>
            <a:r>
              <a:rPr lang="en-US" sz="1800" dirty="0" err="1">
                <a:solidFill>
                  <a:schemeClr val="bg1"/>
                </a:solidFill>
              </a:rPr>
              <a:t>cambios</a:t>
            </a:r>
            <a:r>
              <a:rPr lang="en-US" sz="1800" dirty="0">
                <a:solidFill>
                  <a:schemeClr val="bg1"/>
                </a:solidFill>
              </a:rPr>
              <a:t> </a:t>
            </a:r>
            <a:r>
              <a:rPr lang="en-US" sz="1800" dirty="0" err="1">
                <a:solidFill>
                  <a:schemeClr val="bg1"/>
                </a:solidFill>
              </a:rPr>
              <a:t>en</a:t>
            </a:r>
            <a:r>
              <a:rPr lang="en-US" sz="1800" dirty="0">
                <a:solidFill>
                  <a:schemeClr val="bg1"/>
                </a:solidFill>
              </a:rPr>
              <a:t> Código</a:t>
            </a:r>
          </a:p>
          <a:p>
            <a:pPr marL="274320" indent="-274320" algn="l">
              <a:spcAft>
                <a:spcPts val="600"/>
              </a:spcAft>
              <a:buFont typeface="Arial" panose="020B0604020202020204" pitchFamily="34" charset="0"/>
              <a:buChar char="•"/>
            </a:pPr>
            <a:r>
              <a:rPr lang="en-US" dirty="0" err="1">
                <a:solidFill>
                  <a:schemeClr val="bg1"/>
                </a:solidFill>
              </a:rPr>
              <a:t>Etc</a:t>
            </a:r>
            <a:endParaRPr lang="en-US" sz="1800" dirty="0">
              <a:solidFill>
                <a:schemeClr val="bg1"/>
              </a:solidFill>
            </a:endParaRPr>
          </a:p>
          <a:p>
            <a:pPr marL="274320" indent="-274320" algn="l">
              <a:spcAft>
                <a:spcPts val="600"/>
              </a:spcAft>
              <a:buFont typeface="Arial" panose="020B0604020202020204" pitchFamily="34" charset="0"/>
              <a:buChar char="•"/>
            </a:pPr>
            <a:endParaRPr lang="en-US" sz="1800" dirty="0"/>
          </a:p>
          <a:p>
            <a:pPr algn="l">
              <a:spcAft>
                <a:spcPts val="600"/>
              </a:spcAft>
            </a:pPr>
            <a:r>
              <a:rPr lang="en-US" sz="2000" dirty="0">
                <a:effectLst/>
                <a:hlinkClick r:id="rId4" tooltip="mailto:maui-upgrades@microsoft.com"/>
              </a:rPr>
              <a:t>maui-upgrades@microsoft.com</a:t>
            </a:r>
            <a:r>
              <a:rPr lang="en-US" sz="2000" dirty="0"/>
              <a:t> </a:t>
            </a:r>
            <a:endParaRPr lang="en-US" sz="1800" dirty="0"/>
          </a:p>
        </p:txBody>
      </p:sp>
    </p:spTree>
    <p:extLst>
      <p:ext uri="{BB962C8B-B14F-4D97-AF65-F5344CB8AC3E}">
        <p14:creationId xmlns:p14="http://schemas.microsoft.com/office/powerpoint/2010/main" val="2087872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480056"/>
            <a:ext cx="8011026" cy="2585323"/>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Migrando</a:t>
            </a:r>
            <a:r>
              <a:rPr lang="en-US" sz="5400" dirty="0">
                <a:solidFill>
                  <a:schemeClr val="bg1"/>
                </a:solidFill>
                <a:latin typeface="Outfit" pitchFamily="2" charset="0"/>
              </a:rPr>
              <a:t> </a:t>
            </a:r>
            <a:r>
              <a:rPr lang="en-US" sz="5400" dirty="0" err="1">
                <a:solidFill>
                  <a:schemeClr val="bg1"/>
                </a:solidFill>
                <a:latin typeface="Outfit" pitchFamily="2" charset="0"/>
              </a:rPr>
              <a:t>proyectos</a:t>
            </a:r>
            <a:r>
              <a:rPr lang="en-US" sz="5400" dirty="0">
                <a:solidFill>
                  <a:schemeClr val="bg1"/>
                </a:solidFill>
                <a:latin typeface="Outfit" pitchFamily="2" charset="0"/>
              </a:rPr>
              <a:t> de </a:t>
            </a:r>
            <a:r>
              <a:rPr lang="en-US" sz="5400" dirty="0" err="1">
                <a:solidFill>
                  <a:schemeClr val="bg1"/>
                </a:solidFill>
                <a:latin typeface="Outfit" pitchFamily="2" charset="0"/>
              </a:rPr>
              <a:t>Xamarin.Forms</a:t>
            </a:r>
            <a:r>
              <a:rPr lang="en-US" sz="5400" dirty="0">
                <a:solidFill>
                  <a:schemeClr val="bg1"/>
                </a:solidFill>
                <a:latin typeface="Outfit" pitchFamily="2" charset="0"/>
              </a:rPr>
              <a:t> a .NET MAUI</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318262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895600" y="2551837"/>
            <a:ext cx="6400800" cy="1754326"/>
          </a:xfrm>
          <a:prstGeom prst="rect">
            <a:avLst/>
          </a:prstGeom>
          <a:noFill/>
        </p:spPr>
        <p:txBody>
          <a:bodyPr wrap="square" rtlCol="0">
            <a:spAutoFit/>
          </a:bodyPr>
          <a:lstStyle/>
          <a:p>
            <a:pPr algn="ctr"/>
            <a:r>
              <a:rPr lang="en-US" sz="5400" dirty="0" err="1">
                <a:solidFill>
                  <a:schemeClr val="bg1"/>
                </a:solidFill>
                <a:latin typeface="Outfit" pitchFamily="2" charset="0"/>
              </a:rPr>
              <a:t>Herramientas</a:t>
            </a:r>
            <a:r>
              <a:rPr lang="en-US" sz="5400" dirty="0">
                <a:solidFill>
                  <a:schemeClr val="bg1"/>
                </a:solidFill>
                <a:latin typeface="Outfit" pitchFamily="2" charset="0"/>
              </a:rPr>
              <a:t> de </a:t>
            </a:r>
            <a:r>
              <a:rPr lang="en-US" sz="5400" dirty="0" err="1">
                <a:solidFill>
                  <a:schemeClr val="bg1"/>
                </a:solidFill>
                <a:latin typeface="Outfit" pitchFamily="2" charset="0"/>
              </a:rPr>
              <a:t>terceros</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309388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859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8C62915-0F16-F6A0-E9B9-8DC4C2E27ABA}"/>
              </a:ext>
            </a:extLst>
          </p:cNvPr>
          <p:cNvSpPr txBox="1">
            <a:spLocks/>
          </p:cNvSpPr>
          <p:nvPr/>
        </p:nvSpPr>
        <p:spPr>
          <a:xfrm>
            <a:off x="838200" y="1819275"/>
            <a:ext cx="9675634" cy="4352925"/>
          </a:xfrm>
          <a:prstGeom prst="rect">
            <a:avLst/>
          </a:prstGeom>
        </p:spPr>
        <p:txBody>
          <a:bodyPr vert="horz" lIns="91440" tIns="45720" rIns="91440" bIns="45720" rtlCol="0" anchor="t">
            <a:normAutofit/>
          </a:bodyPr>
          <a:lstStyle>
            <a:defPPr>
              <a:defRPr lang="en-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80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53F6E61-B3C6-11EC-AC99-7F0540E2AB26}"/>
              </a:ext>
            </a:extLst>
          </p:cNvPr>
          <p:cNvSpPr txBox="1"/>
          <p:nvPr/>
        </p:nvSpPr>
        <p:spPr>
          <a:xfrm>
            <a:off x="1612998" y="6300787"/>
            <a:ext cx="8966004" cy="369332"/>
          </a:xfrm>
          <a:prstGeom prst="rect">
            <a:avLst/>
          </a:prstGeom>
          <a:noFill/>
        </p:spPr>
        <p:txBody>
          <a:bodyPr wrap="square">
            <a:spAutoFit/>
          </a:bodyPr>
          <a:lstStyle/>
          <a:p>
            <a:r>
              <a:rPr lang="en-US" dirty="0">
                <a:solidFill>
                  <a:schemeClr val="bg1"/>
                </a:solidFill>
              </a:rPr>
              <a:t>https://marketplace.visualstudio.com/items?itemName=MattLaceyLtd.MauiAppAccelerator</a:t>
            </a:r>
          </a:p>
        </p:txBody>
      </p:sp>
      <p:sp>
        <p:nvSpPr>
          <p:cNvPr id="10" name="Title 1">
            <a:extLst>
              <a:ext uri="{FF2B5EF4-FFF2-40B4-BE49-F238E27FC236}">
                <a16:creationId xmlns:a16="http://schemas.microsoft.com/office/drawing/2014/main" id="{A32557E3-26C3-FC28-368E-FC662B1E8151}"/>
              </a:ext>
            </a:extLst>
          </p:cNvPr>
          <p:cNvSpPr>
            <a:spLocks noGrp="1"/>
          </p:cNvSpPr>
          <p:nvPr>
            <p:ph type="title"/>
          </p:nvPr>
        </p:nvSpPr>
        <p:spPr>
          <a:xfrm>
            <a:off x="838200" y="1124744"/>
            <a:ext cx="10515600" cy="565944"/>
          </a:xfrm>
        </p:spPr>
        <p:txBody>
          <a:bodyPr/>
          <a:lstStyle/>
          <a:p>
            <a:r>
              <a:rPr lang="en-US" dirty="0"/>
              <a:t>MAUI App Accelerator</a:t>
            </a:r>
          </a:p>
        </p:txBody>
      </p:sp>
      <p:sp>
        <p:nvSpPr>
          <p:cNvPr id="2" name="Google Shape;2984;p240">
            <a:extLst>
              <a:ext uri="{FF2B5EF4-FFF2-40B4-BE49-F238E27FC236}">
                <a16:creationId xmlns:a16="http://schemas.microsoft.com/office/drawing/2014/main" id="{439F416A-32AE-E0A6-2A4E-80D464BCF003}"/>
              </a:ext>
            </a:extLst>
          </p:cNvPr>
          <p:cNvSpPr txBox="1"/>
          <p:nvPr/>
        </p:nvSpPr>
        <p:spPr>
          <a:xfrm>
            <a:off x="838200" y="2007302"/>
            <a:ext cx="7996084"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800"/>
              <a:buFont typeface="Arial"/>
              <a:buNone/>
            </a:pPr>
            <a:r>
              <a:rPr lang="en-US" sz="2400" dirty="0" err="1">
                <a:solidFill>
                  <a:srgbClr val="FFFFFF"/>
                </a:solidFill>
                <a:latin typeface="Segoe UI" panose="020B0502040204020203" pitchFamily="34" charset="0"/>
                <a:ea typeface="Arial"/>
                <a:cs typeface="Segoe UI" panose="020B0502040204020203" pitchFamily="34" charset="0"/>
                <a:sym typeface="Arial"/>
              </a:rPr>
              <a:t>Creación</a:t>
            </a:r>
            <a:r>
              <a:rPr lang="en-US" sz="2400" dirty="0">
                <a:solidFill>
                  <a:srgbClr val="FFFFFF"/>
                </a:solidFill>
                <a:latin typeface="Segoe UI" panose="020B0502040204020203" pitchFamily="34" charset="0"/>
                <a:ea typeface="Arial"/>
                <a:cs typeface="Segoe UI" panose="020B0502040204020203" pitchFamily="34" charset="0"/>
                <a:sym typeface="Arial"/>
              </a:rPr>
              <a:t> </a:t>
            </a:r>
            <a:r>
              <a:rPr lang="en-US" sz="2400" dirty="0" err="1">
                <a:solidFill>
                  <a:srgbClr val="FFFFFF"/>
                </a:solidFill>
                <a:latin typeface="Segoe UI" panose="020B0502040204020203" pitchFamily="34" charset="0"/>
                <a:ea typeface="Arial"/>
                <a:cs typeface="Segoe UI" panose="020B0502040204020203" pitchFamily="34" charset="0"/>
                <a:sym typeface="Arial"/>
              </a:rPr>
              <a:t>personalizada</a:t>
            </a:r>
            <a:r>
              <a:rPr lang="en-US" sz="2400" dirty="0">
                <a:solidFill>
                  <a:srgbClr val="FFFFFF"/>
                </a:solidFill>
                <a:latin typeface="Segoe UI" panose="020B0502040204020203" pitchFamily="34" charset="0"/>
                <a:ea typeface="Arial"/>
                <a:cs typeface="Segoe UI" panose="020B0502040204020203" pitchFamily="34" charset="0"/>
                <a:sym typeface="Arial"/>
              </a:rPr>
              <a:t> de </a:t>
            </a:r>
            <a:r>
              <a:rPr lang="en-US" sz="2400" dirty="0" err="1">
                <a:solidFill>
                  <a:srgbClr val="FFFFFF"/>
                </a:solidFill>
                <a:latin typeface="Segoe UI" panose="020B0502040204020203" pitchFamily="34" charset="0"/>
                <a:ea typeface="Arial"/>
                <a:cs typeface="Segoe UI" panose="020B0502040204020203" pitchFamily="34" charset="0"/>
                <a:sym typeface="Arial"/>
              </a:rPr>
              <a:t>proyectos</a:t>
            </a:r>
            <a:r>
              <a:rPr lang="en-US" sz="2400" dirty="0">
                <a:solidFill>
                  <a:srgbClr val="FFFFFF"/>
                </a:solidFill>
                <a:latin typeface="Segoe UI" panose="020B0502040204020203" pitchFamily="34" charset="0"/>
                <a:ea typeface="Arial"/>
                <a:cs typeface="Segoe UI" panose="020B0502040204020203" pitchFamily="34" charset="0"/>
                <a:sym typeface="Arial"/>
              </a:rPr>
              <a:t> .NET MAUI </a:t>
            </a:r>
            <a:r>
              <a:rPr lang="en-US" sz="2400" dirty="0" err="1">
                <a:solidFill>
                  <a:srgbClr val="FFFFFF"/>
                </a:solidFill>
                <a:latin typeface="Segoe UI" panose="020B0502040204020203" pitchFamily="34" charset="0"/>
                <a:ea typeface="Arial"/>
                <a:cs typeface="Segoe UI" panose="020B0502040204020203" pitchFamily="34" charset="0"/>
                <a:sym typeface="Arial"/>
              </a:rPr>
              <a:t>pudiendo</a:t>
            </a:r>
            <a:r>
              <a:rPr lang="en-US" sz="2400" dirty="0">
                <a:solidFill>
                  <a:srgbClr val="FFFFFF"/>
                </a:solidFill>
                <a:latin typeface="Segoe UI" panose="020B0502040204020203" pitchFamily="34" charset="0"/>
                <a:ea typeface="Arial"/>
                <a:cs typeface="Segoe UI" panose="020B0502040204020203" pitchFamily="34" charset="0"/>
                <a:sym typeface="Arial"/>
              </a:rPr>
              <a:t> </a:t>
            </a:r>
            <a:r>
              <a:rPr lang="en-US" sz="2400" dirty="0" err="1">
                <a:solidFill>
                  <a:srgbClr val="FFFFFF"/>
                </a:solidFill>
                <a:latin typeface="Segoe UI" panose="020B0502040204020203" pitchFamily="34" charset="0"/>
                <a:ea typeface="Arial"/>
                <a:cs typeface="Segoe UI" panose="020B0502040204020203" pitchFamily="34" charset="0"/>
                <a:sym typeface="Arial"/>
              </a:rPr>
              <a:t>configurar</a:t>
            </a:r>
            <a:r>
              <a:rPr lang="en-US" sz="2400" dirty="0">
                <a:solidFill>
                  <a:srgbClr val="FFFFFF"/>
                </a:solidFill>
                <a:latin typeface="Segoe UI" panose="020B0502040204020203" pitchFamily="34" charset="0"/>
                <a:ea typeface="Arial"/>
                <a:cs typeface="Segoe UI" panose="020B0502040204020203" pitchFamily="34" charset="0"/>
                <a:sym typeface="Arial"/>
              </a:rPr>
              <a:t>:</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Versión</a:t>
            </a:r>
            <a:r>
              <a:rPr lang="en-US" sz="2400" dirty="0">
                <a:solidFill>
                  <a:srgbClr val="FFFFFF"/>
                </a:solidFill>
                <a:latin typeface="Segoe UI" panose="020B0502040204020203" pitchFamily="34" charset="0"/>
                <a:cs typeface="Segoe UI" panose="020B0502040204020203" pitchFamily="34" charset="0"/>
                <a:sym typeface="Arial"/>
              </a:rPr>
              <a:t> de .NET</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Estilo</a:t>
            </a:r>
            <a:r>
              <a:rPr lang="en-US" sz="2400" dirty="0">
                <a:solidFill>
                  <a:srgbClr val="FFFFFF"/>
                </a:solidFill>
                <a:latin typeface="Segoe UI" panose="020B0502040204020203" pitchFamily="34" charset="0"/>
                <a:cs typeface="Segoe UI" panose="020B0502040204020203" pitchFamily="34" charset="0"/>
                <a:sym typeface="Arial"/>
              </a:rPr>
              <a:t> del </a:t>
            </a:r>
            <a:r>
              <a:rPr lang="en-US" sz="2400" dirty="0" err="1">
                <a:solidFill>
                  <a:srgbClr val="FFFFFF"/>
                </a:solidFill>
                <a:latin typeface="Segoe UI" panose="020B0502040204020203" pitchFamily="34" charset="0"/>
                <a:cs typeface="Segoe UI" panose="020B0502040204020203" pitchFamily="34" charset="0"/>
                <a:sym typeface="Arial"/>
              </a:rPr>
              <a:t>código</a:t>
            </a:r>
            <a:r>
              <a:rPr lang="en-US" sz="2400" dirty="0">
                <a:solidFill>
                  <a:srgbClr val="FFFFFF"/>
                </a:solidFill>
                <a:latin typeface="Segoe UI" panose="020B0502040204020203" pitchFamily="34" charset="0"/>
                <a:cs typeface="Segoe UI" panose="020B0502040204020203" pitchFamily="34" charset="0"/>
                <a:sym typeface="Arial"/>
              </a:rPr>
              <a:t> (XAML, C# UI </a:t>
            </a:r>
            <a:r>
              <a:rPr lang="en-US" sz="2400" dirty="0" err="1">
                <a:solidFill>
                  <a:srgbClr val="FFFFFF"/>
                </a:solidFill>
                <a:latin typeface="Segoe UI" panose="020B0502040204020203" pitchFamily="34" charset="0"/>
                <a:cs typeface="Segoe UI" panose="020B0502040204020203" pitchFamily="34" charset="0"/>
                <a:sym typeface="Arial"/>
              </a:rPr>
              <a:t>etc</a:t>
            </a:r>
            <a:r>
              <a:rPr lang="en-US" sz="2400" dirty="0">
                <a:solidFill>
                  <a:srgbClr val="FFFFFF"/>
                </a:solidFill>
                <a:latin typeface="Segoe UI" panose="020B0502040204020203" pitchFamily="34" charset="0"/>
                <a:cs typeface="Segoe UI" panose="020B0502040204020203" pitchFamily="34" charset="0"/>
                <a:sym typeface="Arial"/>
              </a:rPr>
              <a:t>)</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Estilo</a:t>
            </a:r>
            <a:r>
              <a:rPr lang="en-US" sz="2400" dirty="0">
                <a:solidFill>
                  <a:srgbClr val="FFFFFF"/>
                </a:solidFill>
                <a:latin typeface="Segoe UI" panose="020B0502040204020203" pitchFamily="34" charset="0"/>
                <a:cs typeface="Segoe UI" panose="020B0502040204020203" pitchFamily="34" charset="0"/>
                <a:sym typeface="Arial"/>
              </a:rPr>
              <a:t> de </a:t>
            </a:r>
            <a:r>
              <a:rPr lang="en-US" sz="2400" dirty="0" err="1">
                <a:solidFill>
                  <a:srgbClr val="FFFFFF"/>
                </a:solidFill>
                <a:latin typeface="Segoe UI" panose="020B0502040204020203" pitchFamily="34" charset="0"/>
                <a:cs typeface="Segoe UI" panose="020B0502040204020203" pitchFamily="34" charset="0"/>
                <a:sym typeface="Arial"/>
              </a:rPr>
              <a:t>navegación</a:t>
            </a:r>
            <a:r>
              <a:rPr lang="en-US" sz="2400" dirty="0">
                <a:solidFill>
                  <a:srgbClr val="FFFFFF"/>
                </a:solidFill>
                <a:latin typeface="Segoe UI" panose="020B0502040204020203" pitchFamily="34" charset="0"/>
                <a:cs typeface="Segoe UI" panose="020B0502040204020203" pitchFamily="34" charset="0"/>
                <a:sym typeface="Arial"/>
              </a:rPr>
              <a:t> (Stack, Tabs </a:t>
            </a:r>
            <a:r>
              <a:rPr lang="en-US" sz="2400" dirty="0" err="1">
                <a:solidFill>
                  <a:srgbClr val="FFFFFF"/>
                </a:solidFill>
                <a:latin typeface="Segoe UI" panose="020B0502040204020203" pitchFamily="34" charset="0"/>
                <a:cs typeface="Segoe UI" panose="020B0502040204020203" pitchFamily="34" charset="0"/>
                <a:sym typeface="Arial"/>
              </a:rPr>
              <a:t>etc</a:t>
            </a:r>
            <a:r>
              <a:rPr lang="en-US" sz="2400" dirty="0">
                <a:solidFill>
                  <a:srgbClr val="FFFFFF"/>
                </a:solidFill>
                <a:latin typeface="Segoe UI" panose="020B0502040204020203" pitchFamily="34" charset="0"/>
                <a:cs typeface="Segoe UI" panose="020B0502040204020203" pitchFamily="34" charset="0"/>
                <a:sym typeface="Arial"/>
              </a:rPr>
              <a:t>)</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Añadir</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páginas</a:t>
            </a:r>
            <a:endParaRPr lang="en-US" sz="2400" dirty="0">
              <a:solidFill>
                <a:srgbClr val="FFFFFF"/>
              </a:solidFill>
              <a:latin typeface="Segoe UI" panose="020B0502040204020203" pitchFamily="34" charset="0"/>
              <a:cs typeface="Segoe UI" panose="020B0502040204020203" pitchFamily="34" charset="0"/>
              <a:sym typeface="Arial"/>
            </a:endParaRP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Añadir</a:t>
            </a:r>
            <a:r>
              <a:rPr lang="en-US" sz="2400" dirty="0">
                <a:solidFill>
                  <a:srgbClr val="FFFFFF"/>
                </a:solidFill>
                <a:latin typeface="Segoe UI" panose="020B0502040204020203" pitchFamily="34" charset="0"/>
                <a:cs typeface="Segoe UI" panose="020B0502040204020203" pitchFamily="34" charset="0"/>
                <a:sym typeface="Arial"/>
              </a:rPr>
              <a:t> plugins</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Añadir</a:t>
            </a:r>
            <a:r>
              <a:rPr lang="en-US" sz="2400" dirty="0">
                <a:solidFill>
                  <a:srgbClr val="FFFFFF"/>
                </a:solidFill>
                <a:latin typeface="Segoe UI" panose="020B0502040204020203" pitchFamily="34" charset="0"/>
                <a:cs typeface="Segoe UI" panose="020B0502040204020203" pitchFamily="34" charset="0"/>
                <a:sym typeface="Arial"/>
              </a:rPr>
              <a:t> Proyecto de tests</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Etc</a:t>
            </a:r>
            <a:endParaRPr sz="2000" dirty="0">
              <a:solidFill>
                <a:schemeClr val="bg1">
                  <a:lumMod val="85000"/>
                </a:schemeClr>
              </a:solidFill>
              <a:latin typeface="Segoe UI" panose="020B0502040204020203" pitchFamily="34" charset="0"/>
              <a:cs typeface="Segoe UI" panose="020B0502040204020203" pitchFamily="34" charset="0"/>
            </a:endParaRPr>
          </a:p>
        </p:txBody>
      </p:sp>
      <p:pic>
        <p:nvPicPr>
          <p:cNvPr id="3074" name="Picture 2" descr="Visual Studio's create new project dialog showing the MAUi App Accelerator option">
            <a:extLst>
              <a:ext uri="{FF2B5EF4-FFF2-40B4-BE49-F238E27FC236}">
                <a16:creationId xmlns:a16="http://schemas.microsoft.com/office/drawing/2014/main" id="{EBB370BA-87B8-F931-D000-5839325C6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357" y="1756661"/>
            <a:ext cx="5899285" cy="4478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UI App Accelerator showing the option to choose the verison of .NET to use">
            <a:extLst>
              <a:ext uri="{FF2B5EF4-FFF2-40B4-BE49-F238E27FC236}">
                <a16:creationId xmlns:a16="http://schemas.microsoft.com/office/drawing/2014/main" id="{95F4F40B-93B5-BEA8-B2A5-F56833266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787" y="1756661"/>
            <a:ext cx="6842424" cy="44739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UI App Accelerator showing options for coding style">
            <a:extLst>
              <a:ext uri="{FF2B5EF4-FFF2-40B4-BE49-F238E27FC236}">
                <a16:creationId xmlns:a16="http://schemas.microsoft.com/office/drawing/2014/main" id="{07124004-35D4-9502-AD2C-9BA38EEE9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788" y="1756661"/>
            <a:ext cx="6842424" cy="44739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UI App Accelerator showing options for app navigation">
            <a:extLst>
              <a:ext uri="{FF2B5EF4-FFF2-40B4-BE49-F238E27FC236}">
                <a16:creationId xmlns:a16="http://schemas.microsoft.com/office/drawing/2014/main" id="{A3F0155C-9017-9849-AD1D-9D1B8AA86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4788" y="1740641"/>
            <a:ext cx="6842424" cy="44739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AUI App Accelerator showing options for pages to include">
            <a:extLst>
              <a:ext uri="{FF2B5EF4-FFF2-40B4-BE49-F238E27FC236}">
                <a16:creationId xmlns:a16="http://schemas.microsoft.com/office/drawing/2014/main" id="{F0AA81B8-4A15-0BC9-07F3-AD5F6C344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651" y="1760882"/>
            <a:ext cx="7650696" cy="446213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AUI App Accelerator showing options for features to include">
            <a:extLst>
              <a:ext uri="{FF2B5EF4-FFF2-40B4-BE49-F238E27FC236}">
                <a16:creationId xmlns:a16="http://schemas.microsoft.com/office/drawing/2014/main" id="{8E265219-A735-4174-6BB5-3E413D5E28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4805" y="1690688"/>
            <a:ext cx="8259029" cy="70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7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4"/>
                                        </p:tgtEl>
                                        <p:attrNameLst>
                                          <p:attrName>style.visibility</p:attrName>
                                        </p:attrNameLst>
                                      </p:cBhvr>
                                      <p:to>
                                        <p:strVal val="visible"/>
                                      </p:to>
                                    </p:set>
                                    <p:animEffect transition="in" filter="fade">
                                      <p:cBhvr>
                                        <p:cTn id="3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8C62915-0F16-F6A0-E9B9-8DC4C2E27ABA}"/>
              </a:ext>
            </a:extLst>
          </p:cNvPr>
          <p:cNvSpPr txBox="1">
            <a:spLocks/>
          </p:cNvSpPr>
          <p:nvPr/>
        </p:nvSpPr>
        <p:spPr>
          <a:xfrm>
            <a:off x="838200" y="1819275"/>
            <a:ext cx="9675634" cy="4352925"/>
          </a:xfrm>
          <a:prstGeom prst="rect">
            <a:avLst/>
          </a:prstGeom>
        </p:spPr>
        <p:txBody>
          <a:bodyPr vert="horz" lIns="91440" tIns="45720" rIns="91440" bIns="45720" rtlCol="0" anchor="t">
            <a:normAutofit/>
          </a:bodyPr>
          <a:lstStyle>
            <a:defPPr>
              <a:defRPr lang="en-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80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53F6E61-B3C6-11EC-AC99-7F0540E2AB26}"/>
              </a:ext>
            </a:extLst>
          </p:cNvPr>
          <p:cNvSpPr txBox="1"/>
          <p:nvPr/>
        </p:nvSpPr>
        <p:spPr>
          <a:xfrm>
            <a:off x="3569338" y="6300787"/>
            <a:ext cx="6234866" cy="369332"/>
          </a:xfrm>
          <a:prstGeom prst="rect">
            <a:avLst/>
          </a:prstGeom>
          <a:noFill/>
        </p:spPr>
        <p:txBody>
          <a:bodyPr wrap="square">
            <a:spAutoFit/>
          </a:bodyPr>
          <a:lstStyle/>
          <a:p>
            <a:r>
              <a:rPr lang="en-US" dirty="0">
                <a:solidFill>
                  <a:schemeClr val="bg1"/>
                </a:solidFill>
              </a:rPr>
              <a:t>https://grialkit.com/blog/introducing-grial-studio</a:t>
            </a:r>
          </a:p>
        </p:txBody>
      </p:sp>
      <p:sp>
        <p:nvSpPr>
          <p:cNvPr id="10" name="Title 1">
            <a:extLst>
              <a:ext uri="{FF2B5EF4-FFF2-40B4-BE49-F238E27FC236}">
                <a16:creationId xmlns:a16="http://schemas.microsoft.com/office/drawing/2014/main" id="{A32557E3-26C3-FC28-368E-FC662B1E8151}"/>
              </a:ext>
            </a:extLst>
          </p:cNvPr>
          <p:cNvSpPr>
            <a:spLocks noGrp="1"/>
          </p:cNvSpPr>
          <p:nvPr>
            <p:ph type="title"/>
          </p:nvPr>
        </p:nvSpPr>
        <p:spPr>
          <a:xfrm>
            <a:off x="838200" y="1124744"/>
            <a:ext cx="10515600" cy="565944"/>
          </a:xfrm>
        </p:spPr>
        <p:txBody>
          <a:bodyPr/>
          <a:lstStyle/>
          <a:p>
            <a:r>
              <a:rPr lang="en-US" dirty="0" err="1"/>
              <a:t>Grial</a:t>
            </a:r>
            <a:r>
              <a:rPr lang="en-US" dirty="0"/>
              <a:t> Studio</a:t>
            </a:r>
          </a:p>
        </p:txBody>
      </p:sp>
      <p:pic>
        <p:nvPicPr>
          <p:cNvPr id="3" name="Picture 2">
            <a:extLst>
              <a:ext uri="{FF2B5EF4-FFF2-40B4-BE49-F238E27FC236}">
                <a16:creationId xmlns:a16="http://schemas.microsoft.com/office/drawing/2014/main" id="{DF50487C-0695-8936-9707-07B3BF813EC6}"/>
              </a:ext>
            </a:extLst>
          </p:cNvPr>
          <p:cNvPicPr>
            <a:picLocks noChangeAspect="1"/>
          </p:cNvPicPr>
          <p:nvPr/>
        </p:nvPicPr>
        <p:blipFill>
          <a:blip r:embed="rId2"/>
          <a:stretch>
            <a:fillRect/>
          </a:stretch>
        </p:blipFill>
        <p:spPr>
          <a:xfrm>
            <a:off x="9144000" y="0"/>
            <a:ext cx="3048000" cy="6858000"/>
          </a:xfrm>
          <a:prstGeom prst="rect">
            <a:avLst/>
          </a:prstGeom>
        </p:spPr>
      </p:pic>
      <p:sp>
        <p:nvSpPr>
          <p:cNvPr id="5" name="Google Shape;2984;p240">
            <a:extLst>
              <a:ext uri="{FF2B5EF4-FFF2-40B4-BE49-F238E27FC236}">
                <a16:creationId xmlns:a16="http://schemas.microsoft.com/office/drawing/2014/main" id="{DF3B3B6E-871D-DF23-47EE-11DB7AE1EBAC}"/>
              </a:ext>
            </a:extLst>
          </p:cNvPr>
          <p:cNvSpPr txBox="1"/>
          <p:nvPr/>
        </p:nvSpPr>
        <p:spPr>
          <a:xfrm>
            <a:off x="838200" y="2007302"/>
            <a:ext cx="7996084"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800"/>
              <a:buFont typeface="Arial"/>
              <a:buNone/>
            </a:pPr>
            <a:r>
              <a:rPr lang="en-US" sz="2400" dirty="0">
                <a:solidFill>
                  <a:srgbClr val="FFFFFF"/>
                </a:solidFill>
                <a:latin typeface="Segoe UI" panose="020B0502040204020203" pitchFamily="34" charset="0"/>
                <a:ea typeface="Arial"/>
                <a:cs typeface="Segoe UI" panose="020B0502040204020203" pitchFamily="34" charset="0"/>
                <a:sym typeface="Arial"/>
              </a:rPr>
              <a:t>De </a:t>
            </a:r>
            <a:r>
              <a:rPr lang="en-US" sz="2400" dirty="0" err="1">
                <a:solidFill>
                  <a:srgbClr val="FFFFFF"/>
                </a:solidFill>
                <a:latin typeface="Segoe UI" panose="020B0502040204020203" pitchFamily="34" charset="0"/>
                <a:ea typeface="Arial"/>
                <a:cs typeface="Segoe UI" panose="020B0502040204020203" pitchFamily="34" charset="0"/>
                <a:sym typeface="Arial"/>
              </a:rPr>
              <a:t>UXDivers</a:t>
            </a:r>
            <a:r>
              <a:rPr lang="en-US" sz="2400" dirty="0">
                <a:solidFill>
                  <a:srgbClr val="FFFFFF"/>
                </a:solidFill>
                <a:latin typeface="Segoe UI" panose="020B0502040204020203" pitchFamily="34" charset="0"/>
                <a:ea typeface="Arial"/>
                <a:cs typeface="Segoe UI" panose="020B0502040204020203" pitchFamily="34" charset="0"/>
                <a:sym typeface="Arial"/>
              </a:rPr>
              <a:t>, se </a:t>
            </a:r>
            <a:r>
              <a:rPr lang="en-US" sz="2400" dirty="0" err="1">
                <a:solidFill>
                  <a:srgbClr val="FFFFFF"/>
                </a:solidFill>
                <a:latin typeface="Segoe UI" panose="020B0502040204020203" pitchFamily="34" charset="0"/>
                <a:ea typeface="Arial"/>
                <a:cs typeface="Segoe UI" panose="020B0502040204020203" pitchFamily="34" charset="0"/>
                <a:sym typeface="Arial"/>
              </a:rPr>
              <a:t>trata</a:t>
            </a:r>
            <a:r>
              <a:rPr lang="en-US" sz="2400" dirty="0">
                <a:solidFill>
                  <a:srgbClr val="FFFFFF"/>
                </a:solidFill>
                <a:latin typeface="Segoe UI" panose="020B0502040204020203" pitchFamily="34" charset="0"/>
                <a:ea typeface="Arial"/>
                <a:cs typeface="Segoe UI" panose="020B0502040204020203" pitchFamily="34" charset="0"/>
                <a:sym typeface="Arial"/>
              </a:rPr>
              <a:t> de </a:t>
            </a:r>
            <a:r>
              <a:rPr lang="en-US" sz="2400" dirty="0" err="1">
                <a:solidFill>
                  <a:srgbClr val="FFFFFF"/>
                </a:solidFill>
                <a:latin typeface="Segoe UI" panose="020B0502040204020203" pitchFamily="34" charset="0"/>
                <a:ea typeface="Arial"/>
                <a:cs typeface="Segoe UI" panose="020B0502040204020203" pitchFamily="34" charset="0"/>
                <a:sym typeface="Arial"/>
              </a:rPr>
              <a:t>extensión</a:t>
            </a:r>
            <a:r>
              <a:rPr lang="en-US" sz="2400" dirty="0">
                <a:solidFill>
                  <a:srgbClr val="FFFFFF"/>
                </a:solidFill>
                <a:latin typeface="Segoe UI" panose="020B0502040204020203" pitchFamily="34" charset="0"/>
                <a:ea typeface="Arial"/>
                <a:cs typeface="Segoe UI" panose="020B0502040204020203" pitchFamily="34" charset="0"/>
                <a:sym typeface="Arial"/>
              </a:rPr>
              <a:t> para Visual Studio que </a:t>
            </a:r>
            <a:r>
              <a:rPr lang="en-US" sz="2400" dirty="0" err="1">
                <a:solidFill>
                  <a:srgbClr val="FFFFFF"/>
                </a:solidFill>
                <a:latin typeface="Segoe UI" panose="020B0502040204020203" pitchFamily="34" charset="0"/>
                <a:ea typeface="Arial"/>
                <a:cs typeface="Segoe UI" panose="020B0502040204020203" pitchFamily="34" charset="0"/>
                <a:sym typeface="Arial"/>
              </a:rPr>
              <a:t>añade</a:t>
            </a:r>
            <a:r>
              <a:rPr lang="en-US" sz="2400" dirty="0">
                <a:solidFill>
                  <a:srgbClr val="FFFFFF"/>
                </a:solidFill>
                <a:latin typeface="Segoe UI" panose="020B0502040204020203" pitchFamily="34" charset="0"/>
                <a:ea typeface="Arial"/>
                <a:cs typeface="Segoe UI" panose="020B0502040204020203" pitchFamily="34" charset="0"/>
                <a:sym typeface="Arial"/>
              </a:rPr>
              <a:t> </a:t>
            </a:r>
            <a:r>
              <a:rPr lang="en-US" sz="2400" dirty="0" err="1">
                <a:solidFill>
                  <a:srgbClr val="FFFFFF"/>
                </a:solidFill>
                <a:latin typeface="Segoe UI" panose="020B0502040204020203" pitchFamily="34" charset="0"/>
                <a:ea typeface="Arial"/>
                <a:cs typeface="Segoe UI" panose="020B0502040204020203" pitchFamily="34" charset="0"/>
                <a:sym typeface="Arial"/>
              </a:rPr>
              <a:t>acceso</a:t>
            </a:r>
            <a:r>
              <a:rPr lang="en-US" sz="2400" dirty="0">
                <a:solidFill>
                  <a:srgbClr val="FFFFFF"/>
                </a:solidFill>
                <a:latin typeface="Segoe UI" panose="020B0502040204020203" pitchFamily="34" charset="0"/>
                <a:ea typeface="Arial"/>
                <a:cs typeface="Segoe UI" panose="020B0502040204020203" pitchFamily="34" charset="0"/>
                <a:sym typeface="Arial"/>
              </a:rPr>
              <a:t> </a:t>
            </a:r>
            <a:r>
              <a:rPr lang="en-US" sz="2400" dirty="0" err="1">
                <a:solidFill>
                  <a:srgbClr val="FFFFFF"/>
                </a:solidFill>
                <a:latin typeface="Segoe UI" panose="020B0502040204020203" pitchFamily="34" charset="0"/>
                <a:ea typeface="Arial"/>
                <a:cs typeface="Segoe UI" panose="020B0502040204020203" pitchFamily="34" charset="0"/>
                <a:sym typeface="Arial"/>
              </a:rPr>
              <a:t>directo</a:t>
            </a:r>
            <a:r>
              <a:rPr lang="en-US" sz="2400" dirty="0">
                <a:solidFill>
                  <a:srgbClr val="FFFFFF"/>
                </a:solidFill>
                <a:latin typeface="Segoe UI" panose="020B0502040204020203" pitchFamily="34" charset="0"/>
                <a:ea typeface="Arial"/>
                <a:cs typeface="Segoe UI" panose="020B0502040204020203" pitchFamily="34" charset="0"/>
                <a:sym typeface="Arial"/>
              </a:rPr>
              <a:t> a:</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Gestión</a:t>
            </a:r>
            <a:r>
              <a:rPr lang="en-US" sz="2400" dirty="0">
                <a:solidFill>
                  <a:srgbClr val="FFFFFF"/>
                </a:solidFill>
                <a:latin typeface="Segoe UI" panose="020B0502040204020203" pitchFamily="34" charset="0"/>
                <a:cs typeface="Segoe UI" panose="020B0502040204020203" pitchFamily="34" charset="0"/>
                <a:sym typeface="Arial"/>
              </a:rPr>
              <a:t> de Fuentes</a:t>
            </a: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Gestión</a:t>
            </a:r>
            <a:r>
              <a:rPr lang="en-US" sz="2400" dirty="0">
                <a:solidFill>
                  <a:srgbClr val="FFFFFF"/>
                </a:solidFill>
                <a:latin typeface="Segoe UI" panose="020B0502040204020203" pitchFamily="34" charset="0"/>
                <a:cs typeface="Segoe UI" panose="020B0502040204020203" pitchFamily="34" charset="0"/>
                <a:sym typeface="Arial"/>
              </a:rPr>
              <a:t> de </a:t>
            </a:r>
            <a:r>
              <a:rPr lang="en-US" sz="2400" dirty="0" err="1">
                <a:solidFill>
                  <a:srgbClr val="FFFFFF"/>
                </a:solidFill>
                <a:latin typeface="Segoe UI" panose="020B0502040204020203" pitchFamily="34" charset="0"/>
                <a:cs typeface="Segoe UI" panose="020B0502040204020203" pitchFamily="34" charset="0"/>
                <a:sym typeface="Arial"/>
              </a:rPr>
              <a:t>iconos</a:t>
            </a:r>
            <a:endParaRPr lang="en-US" sz="2400" dirty="0">
              <a:solidFill>
                <a:srgbClr val="FFFFFF"/>
              </a:solidFill>
              <a:latin typeface="Segoe UI" panose="020B0502040204020203" pitchFamily="34" charset="0"/>
              <a:cs typeface="Segoe UI" panose="020B0502040204020203" pitchFamily="34" charset="0"/>
              <a:sym typeface="Arial"/>
            </a:endParaRPr>
          </a:p>
          <a:p>
            <a:pPr marL="342900" marR="0" lvl="0" indent="-342900" algn="l" rtl="0">
              <a:spcBef>
                <a:spcPts val="0"/>
              </a:spcBef>
              <a:spcAft>
                <a:spcPts val="0"/>
              </a:spcAft>
              <a:buClr>
                <a:srgbClr val="FFFFFF"/>
              </a:buClr>
              <a:buSzPts val="1800"/>
              <a:buFontTx/>
              <a:buChar char="-"/>
            </a:pPr>
            <a:r>
              <a:rPr lang="en-US" sz="2400" dirty="0" err="1">
                <a:solidFill>
                  <a:srgbClr val="FFFFFF"/>
                </a:solidFill>
                <a:latin typeface="Segoe UI" panose="020B0502040204020203" pitchFamily="34" charset="0"/>
                <a:cs typeface="Segoe UI" panose="020B0502040204020203" pitchFamily="34" charset="0"/>
                <a:sym typeface="Arial"/>
              </a:rPr>
              <a:t>Gestión</a:t>
            </a:r>
            <a:r>
              <a:rPr lang="en-US" sz="2400" dirty="0">
                <a:solidFill>
                  <a:srgbClr val="FFFFFF"/>
                </a:solidFill>
                <a:latin typeface="Segoe UI" panose="020B0502040204020203" pitchFamily="34" charset="0"/>
                <a:cs typeface="Segoe UI" panose="020B0502040204020203" pitchFamily="34" charset="0"/>
                <a:sym typeface="Arial"/>
              </a:rPr>
              <a:t> de </a:t>
            </a:r>
            <a:r>
              <a:rPr lang="en-US" sz="2400" dirty="0" err="1">
                <a:solidFill>
                  <a:srgbClr val="FFFFFF"/>
                </a:solidFill>
                <a:latin typeface="Segoe UI" panose="020B0502040204020203" pitchFamily="34" charset="0"/>
                <a:cs typeface="Segoe UI" panose="020B0502040204020203" pitchFamily="34" charset="0"/>
                <a:sym typeface="Arial"/>
              </a:rPr>
              <a:t>recursos</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colores</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etc</a:t>
            </a:r>
            <a:r>
              <a:rPr lang="en-US" sz="2400" dirty="0">
                <a:solidFill>
                  <a:srgbClr val="FFFFFF"/>
                </a:solidFill>
                <a:latin typeface="Segoe UI" panose="020B0502040204020203" pitchFamily="34" charset="0"/>
                <a:cs typeface="Segoe UI" panose="020B0502040204020203" pitchFamily="34" charset="0"/>
                <a:sym typeface="Arial"/>
              </a:rPr>
              <a:t>).</a:t>
            </a:r>
          </a:p>
          <a:p>
            <a:pPr marL="342900" marR="0" lvl="0" indent="-342900" algn="l" rtl="0">
              <a:spcBef>
                <a:spcPts val="0"/>
              </a:spcBef>
              <a:spcAft>
                <a:spcPts val="0"/>
              </a:spcAft>
              <a:buClr>
                <a:srgbClr val="FFFFFF"/>
              </a:buClr>
              <a:buSzPts val="1800"/>
              <a:buFontTx/>
              <a:buChar char="-"/>
            </a:pPr>
            <a:endParaRPr lang="en-US" sz="2400" dirty="0">
              <a:solidFill>
                <a:srgbClr val="FFFFFF"/>
              </a:solidFill>
              <a:latin typeface="Segoe UI" panose="020B0502040204020203" pitchFamily="34" charset="0"/>
              <a:cs typeface="Segoe UI" panose="020B0502040204020203" pitchFamily="34" charset="0"/>
              <a:sym typeface="Arial"/>
            </a:endParaRPr>
          </a:p>
          <a:p>
            <a:pPr marR="0" lvl="0" algn="l" rtl="0">
              <a:spcBef>
                <a:spcPts val="0"/>
              </a:spcBef>
              <a:spcAft>
                <a:spcPts val="0"/>
              </a:spcAft>
              <a:buClr>
                <a:srgbClr val="FFFFFF"/>
              </a:buClr>
              <a:buSzPts val="1800"/>
            </a:pPr>
            <a:r>
              <a:rPr lang="en-US" sz="2400" dirty="0">
                <a:solidFill>
                  <a:srgbClr val="FFFFFF"/>
                </a:solidFill>
                <a:latin typeface="Segoe UI" panose="020B0502040204020203" pitchFamily="34" charset="0"/>
                <a:cs typeface="Segoe UI" panose="020B0502040204020203" pitchFamily="34" charset="0"/>
                <a:sym typeface="Arial"/>
              </a:rPr>
              <a:t>Hay version de </a:t>
            </a:r>
            <a:r>
              <a:rPr lang="en-US" sz="2400" dirty="0" err="1">
                <a:solidFill>
                  <a:srgbClr val="FFFFFF"/>
                </a:solidFill>
                <a:latin typeface="Segoe UI" panose="020B0502040204020203" pitchFamily="34" charset="0"/>
                <a:cs typeface="Segoe UI" panose="020B0502040204020203" pitchFamily="34" charset="0"/>
                <a:sym typeface="Arial"/>
              </a:rPr>
              <a:t>pago</a:t>
            </a:r>
            <a:r>
              <a:rPr lang="en-US" sz="2400" dirty="0">
                <a:solidFill>
                  <a:srgbClr val="FFFFFF"/>
                </a:solidFill>
                <a:latin typeface="Segoe UI" panose="020B0502040204020203" pitchFamily="34" charset="0"/>
                <a:cs typeface="Segoe UI" panose="020B0502040204020203" pitchFamily="34" charset="0"/>
                <a:sym typeface="Arial"/>
              </a:rPr>
              <a:t> que </a:t>
            </a:r>
            <a:r>
              <a:rPr lang="en-US" sz="2400" dirty="0" err="1">
                <a:solidFill>
                  <a:srgbClr val="FFFFFF"/>
                </a:solidFill>
                <a:latin typeface="Segoe UI" panose="020B0502040204020203" pitchFamily="34" charset="0"/>
                <a:cs typeface="Segoe UI" panose="020B0502040204020203" pitchFamily="34" charset="0"/>
                <a:sym typeface="Arial"/>
              </a:rPr>
              <a:t>permite</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acceso</a:t>
            </a:r>
            <a:r>
              <a:rPr lang="en-US" sz="2400" dirty="0">
                <a:solidFill>
                  <a:srgbClr val="FFFFFF"/>
                </a:solidFill>
                <a:latin typeface="Segoe UI" panose="020B0502040204020203" pitchFamily="34" charset="0"/>
                <a:cs typeface="Segoe UI" panose="020B0502040204020203" pitchFamily="34" charset="0"/>
                <a:sym typeface="Arial"/>
              </a:rPr>
              <a:t> a </a:t>
            </a:r>
            <a:r>
              <a:rPr lang="en-US" sz="2400" dirty="0" err="1">
                <a:solidFill>
                  <a:srgbClr val="FFFFFF"/>
                </a:solidFill>
                <a:latin typeface="Segoe UI" panose="020B0502040204020203" pitchFamily="34" charset="0"/>
                <a:cs typeface="Segoe UI" panose="020B0502040204020203" pitchFamily="34" charset="0"/>
                <a:sym typeface="Arial"/>
              </a:rPr>
              <a:t>todos</a:t>
            </a:r>
            <a:r>
              <a:rPr lang="en-US" sz="2400" dirty="0">
                <a:solidFill>
                  <a:srgbClr val="FFFFFF"/>
                </a:solidFill>
                <a:latin typeface="Segoe UI" panose="020B0502040204020203" pitchFamily="34" charset="0"/>
                <a:cs typeface="Segoe UI" panose="020B0502040204020203" pitchFamily="34" charset="0"/>
                <a:sym typeface="Arial"/>
              </a:rPr>
              <a:t> sus </a:t>
            </a:r>
            <a:r>
              <a:rPr lang="en-US" sz="2400" dirty="0" err="1">
                <a:solidFill>
                  <a:srgbClr val="FFFFFF"/>
                </a:solidFill>
                <a:latin typeface="Segoe UI" panose="020B0502040204020203" pitchFamily="34" charset="0"/>
                <a:cs typeface="Segoe UI" panose="020B0502040204020203" pitchFamily="34" charset="0"/>
                <a:sym typeface="Arial"/>
              </a:rPr>
              <a:t>plantillas</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desde</a:t>
            </a:r>
            <a:r>
              <a:rPr lang="en-US" sz="2400" dirty="0">
                <a:solidFill>
                  <a:srgbClr val="FFFFFF"/>
                </a:solidFill>
                <a:latin typeface="Segoe UI" panose="020B0502040204020203" pitchFamily="34" charset="0"/>
                <a:cs typeface="Segoe UI" panose="020B0502040204020203" pitchFamily="34" charset="0"/>
                <a:sym typeface="Arial"/>
              </a:rPr>
              <a:t> Visual Studio </a:t>
            </a:r>
            <a:r>
              <a:rPr lang="en-US" sz="2400" dirty="0" err="1">
                <a:solidFill>
                  <a:srgbClr val="FFFFFF"/>
                </a:solidFill>
                <a:latin typeface="Segoe UI" panose="020B0502040204020203" pitchFamily="34" charset="0"/>
                <a:cs typeface="Segoe UI" panose="020B0502040204020203" pitchFamily="34" charset="0"/>
                <a:sym typeface="Arial"/>
              </a:rPr>
              <a:t>permitiendo</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aplicar</a:t>
            </a:r>
            <a:r>
              <a:rPr lang="en-US" sz="2400" dirty="0">
                <a:solidFill>
                  <a:srgbClr val="FFFFFF"/>
                </a:solidFill>
                <a:latin typeface="Segoe UI" panose="020B0502040204020203" pitchFamily="34" charset="0"/>
                <a:cs typeface="Segoe UI" panose="020B0502040204020203" pitchFamily="34" charset="0"/>
                <a:sym typeface="Arial"/>
              </a:rPr>
              <a:t> </a:t>
            </a:r>
            <a:r>
              <a:rPr lang="en-US" sz="2400" dirty="0" err="1">
                <a:solidFill>
                  <a:srgbClr val="FFFFFF"/>
                </a:solidFill>
                <a:latin typeface="Segoe UI" panose="020B0502040204020203" pitchFamily="34" charset="0"/>
                <a:cs typeface="Segoe UI" panose="020B0502040204020203" pitchFamily="34" charset="0"/>
                <a:sym typeface="Arial"/>
              </a:rPr>
              <a:t>modificaciones</a:t>
            </a:r>
            <a:r>
              <a:rPr lang="en-US" sz="2400" dirty="0">
                <a:solidFill>
                  <a:srgbClr val="FFFFFF"/>
                </a:solidFill>
                <a:latin typeface="Segoe UI" panose="020B0502040204020203" pitchFamily="34" charset="0"/>
                <a:cs typeface="Segoe UI" panose="020B0502040204020203" pitchFamily="34" charset="0"/>
                <a:sym typeface="Arial"/>
              </a:rPr>
              <a:t>.</a:t>
            </a:r>
            <a:endParaRPr sz="2000" dirty="0">
              <a:solidFill>
                <a:schemeClr val="bg1">
                  <a:lumMod val="85000"/>
                </a:schemeClr>
              </a:solidFill>
              <a:latin typeface="Segoe UI" panose="020B0502040204020203" pitchFamily="34" charset="0"/>
              <a:cs typeface="Segoe UI" panose="020B0502040204020203" pitchFamily="34" charset="0"/>
            </a:endParaRPr>
          </a:p>
        </p:txBody>
      </p:sp>
      <p:pic>
        <p:nvPicPr>
          <p:cNvPr id="2050" name="Picture 2" descr="Inroducing Grial Studio">
            <a:extLst>
              <a:ext uri="{FF2B5EF4-FFF2-40B4-BE49-F238E27FC236}">
                <a16:creationId xmlns:a16="http://schemas.microsoft.com/office/drawing/2014/main" id="{12DC778A-BF9A-2992-3C66-BE9D80D83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285875"/>
            <a:ext cx="80391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5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8C62915-0F16-F6A0-E9B9-8DC4C2E27ABA}"/>
              </a:ext>
            </a:extLst>
          </p:cNvPr>
          <p:cNvSpPr txBox="1">
            <a:spLocks/>
          </p:cNvSpPr>
          <p:nvPr/>
        </p:nvSpPr>
        <p:spPr>
          <a:xfrm>
            <a:off x="838200" y="1819275"/>
            <a:ext cx="9675634" cy="4352925"/>
          </a:xfrm>
          <a:prstGeom prst="rect">
            <a:avLst/>
          </a:prstGeom>
        </p:spPr>
        <p:txBody>
          <a:bodyPr vert="horz" lIns="91440" tIns="45720" rIns="91440" bIns="45720" rtlCol="0" anchor="t">
            <a:normAutofit/>
          </a:bodyPr>
          <a:lstStyle>
            <a:defPPr>
              <a:defRPr lang="en-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1800"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53F6E61-B3C6-11EC-AC99-7F0540E2AB26}"/>
              </a:ext>
            </a:extLst>
          </p:cNvPr>
          <p:cNvSpPr txBox="1"/>
          <p:nvPr/>
        </p:nvSpPr>
        <p:spPr>
          <a:xfrm>
            <a:off x="2091927" y="6031257"/>
            <a:ext cx="8008146" cy="923330"/>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https://marketplace.visualstudio.com/items?itemName=unoplatform.vscode</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https://marketplace.visualstudio.com/items?itemName=nromanov.dotnet-meteor</a:t>
            </a:r>
            <a:endParaRPr lang="en-US" dirty="0">
              <a:solidFill>
                <a:schemeClr val="bg1"/>
              </a:solidFill>
            </a:endParaRPr>
          </a:p>
          <a:p>
            <a:endParaRPr lang="en-US" dirty="0">
              <a:solidFill>
                <a:schemeClr val="bg1"/>
              </a:solidFill>
            </a:endParaRPr>
          </a:p>
        </p:txBody>
      </p:sp>
      <p:sp>
        <p:nvSpPr>
          <p:cNvPr id="10" name="Title 1">
            <a:extLst>
              <a:ext uri="{FF2B5EF4-FFF2-40B4-BE49-F238E27FC236}">
                <a16:creationId xmlns:a16="http://schemas.microsoft.com/office/drawing/2014/main" id="{A32557E3-26C3-FC28-368E-FC662B1E8151}"/>
              </a:ext>
            </a:extLst>
          </p:cNvPr>
          <p:cNvSpPr>
            <a:spLocks noGrp="1"/>
          </p:cNvSpPr>
          <p:nvPr>
            <p:ph type="title"/>
          </p:nvPr>
        </p:nvSpPr>
        <p:spPr>
          <a:xfrm>
            <a:off x="838200" y="1124743"/>
            <a:ext cx="10515600" cy="1065391"/>
          </a:xfrm>
        </p:spPr>
        <p:txBody>
          <a:bodyPr/>
          <a:lstStyle/>
          <a:p>
            <a:r>
              <a:rPr lang="en-US" sz="3600" dirty="0" err="1"/>
              <a:t>Soporte</a:t>
            </a:r>
            <a:r>
              <a:rPr lang="en-US" sz="3600" dirty="0"/>
              <a:t> de .NET MAUI </a:t>
            </a:r>
            <a:r>
              <a:rPr lang="en-US" sz="3600" dirty="0" err="1"/>
              <a:t>en</a:t>
            </a:r>
            <a:r>
              <a:rPr lang="en-US" sz="3600" dirty="0"/>
              <a:t> </a:t>
            </a:r>
            <a:r>
              <a:rPr lang="en-US" sz="3600" dirty="0" err="1"/>
              <a:t>VSCode</a:t>
            </a:r>
            <a:r>
              <a:rPr lang="en-US" sz="3600" dirty="0"/>
              <a:t> con extension UNO Platform o con .NET Meteor</a:t>
            </a:r>
          </a:p>
        </p:txBody>
      </p:sp>
      <p:pic>
        <p:nvPicPr>
          <p:cNvPr id="1026" name="Picture 2" descr="image">
            <a:extLst>
              <a:ext uri="{FF2B5EF4-FFF2-40B4-BE49-F238E27FC236}">
                <a16:creationId xmlns:a16="http://schemas.microsoft.com/office/drawing/2014/main" id="{DBA3F1E1-788D-EE9F-5644-0D4E50824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504" y="2510856"/>
            <a:ext cx="6598980" cy="329949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82C51AE-3DE8-ECC0-1C50-9F98DDAADE42}"/>
              </a:ext>
            </a:extLst>
          </p:cNvPr>
          <p:cNvSpPr>
            <a:spLocks noGrp="1"/>
          </p:cNvSpPr>
          <p:nvPr/>
        </p:nvSpPr>
        <p:spPr>
          <a:xfrm>
            <a:off x="457199" y="2510856"/>
            <a:ext cx="4284408" cy="3520401"/>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bg1"/>
                </a:solidFill>
              </a:rPr>
              <a:t>Ambas extensiones:</a:t>
            </a:r>
          </a:p>
          <a:p>
            <a:pPr marL="285750" indent="-285750">
              <a:buFont typeface="Arial" panose="020B0604020202020204" pitchFamily="34" charset="0"/>
              <a:buChar char="•"/>
            </a:pPr>
            <a:r>
              <a:rPr lang="es-ES" dirty="0">
                <a:solidFill>
                  <a:schemeClr val="bg1"/>
                </a:solidFill>
              </a:rPr>
              <a:t>Permite abrir, lanzar y depurar aplicaciones .NET MAUI.</a:t>
            </a:r>
          </a:p>
          <a:p>
            <a:endParaRPr lang="es-ES" dirty="0">
              <a:solidFill>
                <a:schemeClr val="bg1"/>
              </a:solidFill>
            </a:endParaRPr>
          </a:p>
          <a:p>
            <a:r>
              <a:rPr lang="es-ES" dirty="0">
                <a:solidFill>
                  <a:schemeClr val="bg1"/>
                </a:solidFill>
              </a:rPr>
              <a:t>También permiten:</a:t>
            </a:r>
          </a:p>
          <a:p>
            <a:pPr marL="285750" indent="-285750">
              <a:buFont typeface="Arial" panose="020B0604020202020204" pitchFamily="34" charset="0"/>
              <a:buChar char="•"/>
            </a:pPr>
            <a:r>
              <a:rPr lang="es-ES" dirty="0">
                <a:solidFill>
                  <a:schemeClr val="bg1"/>
                </a:solidFill>
              </a:rPr>
              <a:t>XAML Hot </a:t>
            </a:r>
            <a:r>
              <a:rPr lang="es-ES" dirty="0" err="1">
                <a:solidFill>
                  <a:schemeClr val="bg1"/>
                </a:solidFill>
              </a:rPr>
              <a:t>Reload</a:t>
            </a:r>
            <a:endParaRPr lang="es-ES" dirty="0">
              <a:solidFill>
                <a:schemeClr val="bg1"/>
              </a:solidFill>
            </a:endParaRPr>
          </a:p>
          <a:p>
            <a:pPr marL="285750" indent="-285750">
              <a:buFont typeface="Arial" panose="020B0604020202020204" pitchFamily="34" charset="0"/>
              <a:buChar char="•"/>
            </a:pPr>
            <a:r>
              <a:rPr lang="es-ES" dirty="0" err="1">
                <a:solidFill>
                  <a:schemeClr val="bg1"/>
                </a:solidFill>
              </a:rPr>
              <a:t>Intellisense</a:t>
            </a: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a:p>
            <a:r>
              <a:rPr lang="es-ES" dirty="0">
                <a:solidFill>
                  <a:schemeClr val="bg1"/>
                </a:solidFill>
              </a:rPr>
              <a:t>Hay diferencias:</a:t>
            </a:r>
          </a:p>
          <a:p>
            <a:pPr marL="285750" indent="-285750">
              <a:buFont typeface="Arial" panose="020B0604020202020204" pitchFamily="34" charset="0"/>
              <a:buChar char="•"/>
            </a:pPr>
            <a:r>
              <a:rPr lang="es-ES" dirty="0">
                <a:solidFill>
                  <a:schemeClr val="bg1"/>
                </a:solidFill>
              </a:rPr>
              <a:t>Soporte a F#, </a:t>
            </a:r>
            <a:r>
              <a:rPr lang="es-ES" dirty="0" err="1">
                <a:solidFill>
                  <a:schemeClr val="bg1"/>
                </a:solidFill>
              </a:rPr>
              <a:t>Blazor</a:t>
            </a:r>
            <a:r>
              <a:rPr lang="es-ES" dirty="0">
                <a:solidFill>
                  <a:schemeClr val="bg1"/>
                </a:solidFill>
              </a:rPr>
              <a:t> </a:t>
            </a:r>
            <a:r>
              <a:rPr lang="es-ES" dirty="0" err="1">
                <a:solidFill>
                  <a:schemeClr val="bg1"/>
                </a:solidFill>
              </a:rPr>
              <a:t>hybrid</a:t>
            </a:r>
            <a:r>
              <a:rPr lang="es-ES" dirty="0">
                <a:solidFill>
                  <a:schemeClr val="bg1"/>
                </a:solidFill>
              </a:rPr>
              <a:t>, etc.</a:t>
            </a:r>
          </a:p>
        </p:txBody>
      </p:sp>
      <p:pic>
        <p:nvPicPr>
          <p:cNvPr id="1028" name="Picture 4" descr=".NET Meteor">
            <a:extLst>
              <a:ext uri="{FF2B5EF4-FFF2-40B4-BE49-F238E27FC236}">
                <a16:creationId xmlns:a16="http://schemas.microsoft.com/office/drawing/2014/main" id="{BD1FDD42-B27A-8DDF-BE03-56FDE7414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46138"/>
            <a:ext cx="12192000" cy="516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7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551837"/>
            <a:ext cx="8011026" cy="1754326"/>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Trabajando</a:t>
            </a:r>
            <a:r>
              <a:rPr lang="en-US" sz="5400" dirty="0">
                <a:solidFill>
                  <a:schemeClr val="bg1"/>
                </a:solidFill>
                <a:latin typeface="Outfit" pitchFamily="2" charset="0"/>
              </a:rPr>
              <a:t> con .NET MAUI </a:t>
            </a:r>
            <a:r>
              <a:rPr lang="en-US" sz="5400" dirty="0" err="1">
                <a:solidFill>
                  <a:schemeClr val="bg1"/>
                </a:solidFill>
                <a:latin typeface="Outfit" pitchFamily="2" charset="0"/>
              </a:rPr>
              <a:t>desde</a:t>
            </a:r>
            <a:r>
              <a:rPr lang="en-US" sz="5400" dirty="0">
                <a:solidFill>
                  <a:schemeClr val="bg1"/>
                </a:solidFill>
                <a:latin typeface="Outfit" pitchFamily="2" charset="0"/>
              </a:rPr>
              <a:t> </a:t>
            </a:r>
            <a:r>
              <a:rPr lang="en-US" sz="5400" dirty="0" err="1">
                <a:solidFill>
                  <a:schemeClr val="bg1"/>
                </a:solidFill>
                <a:latin typeface="Outfit" pitchFamily="2" charset="0"/>
              </a:rPr>
              <a:t>VSCode</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3341328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5A0D630-E057-1EC3-830F-26CF0F757134}"/>
              </a:ext>
            </a:extLst>
          </p:cNvPr>
          <p:cNvSpPr txBox="1">
            <a:spLocks noGrp="1"/>
          </p:cNvSpPr>
          <p:nvPr>
            <p:ph type="title" idx="4294967295"/>
          </p:nvPr>
        </p:nvSpPr>
        <p:spPr>
          <a:xfrm>
            <a:off x="587375" y="1214638"/>
            <a:ext cx="11017250"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defTabSz="914400">
              <a:lnSpc>
                <a:spcPct val="90000"/>
              </a:lnSpc>
              <a:spcBef>
                <a:spcPts val="1200"/>
              </a:spcBef>
              <a:defRPr/>
            </a:pPr>
            <a:r>
              <a:rPr lang="es-ES" sz="4400" spc="-30" dirty="0">
                <a:ln>
                  <a:noFill/>
                </a:ln>
                <a:gradFill>
                  <a:gsLst>
                    <a:gs pos="59195">
                      <a:srgbClr val="FFFFFF"/>
                    </a:gs>
                    <a:gs pos="40000">
                      <a:srgbClr val="FFFFFF"/>
                    </a:gs>
                  </a:gsLst>
                  <a:lin ang="2700000" scaled="1"/>
                </a:gradFill>
                <a:latin typeface="Segoe UI Semibold"/>
              </a:rPr>
              <a:t>Potenciando tu flujo de trabajo</a:t>
            </a:r>
            <a:endParaRPr kumimoji="0" lang="en-CA" sz="4400" b="0" i="0" u="none" strike="noStrike" kern="1200" cap="none" spc="-30" normalizeH="0" baseline="0" noProof="0" dirty="0">
              <a:ln>
                <a:noFill/>
              </a:ln>
              <a:gradFill>
                <a:gsLst>
                  <a:gs pos="59195">
                    <a:srgbClr val="FFFFFF"/>
                  </a:gs>
                  <a:gs pos="40000">
                    <a:srgbClr val="FFFFFF"/>
                  </a:gs>
                </a:gsLst>
                <a:lin ang="2700000" scaled="1"/>
              </a:gradFill>
              <a:effectLst/>
              <a:uLnTx/>
              <a:uFillTx/>
              <a:latin typeface="Segoe UI Semibold"/>
              <a:ea typeface="+mn-ea"/>
              <a:cs typeface="Segoe UI" pitchFamily="34" charset="0"/>
            </a:endParaRPr>
          </a:p>
        </p:txBody>
      </p:sp>
      <p:sp>
        <p:nvSpPr>
          <p:cNvPr id="17" name="TextBox 16">
            <a:extLst>
              <a:ext uri="{FF2B5EF4-FFF2-40B4-BE49-F238E27FC236}">
                <a16:creationId xmlns:a16="http://schemas.microsoft.com/office/drawing/2014/main" id="{A2CE0421-ACA4-8B5D-FAF0-E8C33AF8ECDC}"/>
              </a:ext>
            </a:extLst>
          </p:cNvPr>
          <p:cNvSpPr txBox="1"/>
          <p:nvPr/>
        </p:nvSpPr>
        <p:spPr>
          <a:xfrm>
            <a:off x="3112558" y="4467298"/>
            <a:ext cx="2494750" cy="480131"/>
          </a:xfrm>
          <a:prstGeom prst="rect">
            <a:avLst/>
          </a:prstGeom>
          <a:noFill/>
        </p:spPr>
        <p:txBody>
          <a:bodyPr wrap="square">
            <a:spAutoFit/>
          </a:bodyPr>
          <a:lstStyle/>
          <a:p>
            <a:pPr lvl="0" algn="ctr" defTabSz="914400">
              <a:lnSpc>
                <a:spcPct val="90000"/>
              </a:lnSpc>
              <a:spcBef>
                <a:spcPts val="1200"/>
              </a:spcBef>
            </a:pPr>
            <a:r>
              <a:rPr lang="en-CA" sz="2800" spc="-30">
                <a:ln>
                  <a:noFill/>
                </a:ln>
                <a:gradFill>
                  <a:gsLst>
                    <a:gs pos="59195">
                      <a:srgbClr val="FFFFFF"/>
                    </a:gs>
                    <a:gs pos="40000">
                      <a:srgbClr val="FFFFFF"/>
                    </a:gs>
                  </a:gsLst>
                  <a:lin ang="2700000" scaled="1"/>
                </a:gradFill>
                <a:latin typeface="+mj-lt"/>
              </a:rPr>
              <a:t>Cloud</a:t>
            </a:r>
          </a:p>
        </p:txBody>
      </p:sp>
      <p:sp>
        <p:nvSpPr>
          <p:cNvPr id="6" name="Graphic 4" descr="Icon of a cloud">
            <a:extLst>
              <a:ext uri="{FF2B5EF4-FFF2-40B4-BE49-F238E27FC236}">
                <a16:creationId xmlns:a16="http://schemas.microsoft.com/office/drawing/2014/main" id="{129E5175-2526-4AF7-2D9A-C61EB1065786}"/>
              </a:ext>
            </a:extLst>
          </p:cNvPr>
          <p:cNvSpPr/>
          <p:nvPr/>
        </p:nvSpPr>
        <p:spPr>
          <a:xfrm>
            <a:off x="3672542" y="2924792"/>
            <a:ext cx="1374784" cy="898544"/>
          </a:xfrm>
          <a:custGeom>
            <a:avLst/>
            <a:gdLst>
              <a:gd name="connsiteX0" fmla="*/ 38929 w 185737"/>
              <a:gd name="connsiteY0" fmla="*/ 45196 h 121396"/>
              <a:gd name="connsiteX1" fmla="*/ 102469 w 185737"/>
              <a:gd name="connsiteY1" fmla="*/ 857 h 121396"/>
              <a:gd name="connsiteX2" fmla="*/ 146809 w 185737"/>
              <a:gd name="connsiteY2" fmla="*/ 45196 h 121396"/>
              <a:gd name="connsiteX3" fmla="*/ 147638 w 185737"/>
              <a:gd name="connsiteY3" fmla="*/ 45196 h 121396"/>
              <a:gd name="connsiteX4" fmla="*/ 185738 w 185737"/>
              <a:gd name="connsiteY4" fmla="*/ 83296 h 121396"/>
              <a:gd name="connsiteX5" fmla="*/ 147638 w 185737"/>
              <a:gd name="connsiteY5" fmla="*/ 121396 h 121396"/>
              <a:gd name="connsiteX6" fmla="*/ 38100 w 185737"/>
              <a:gd name="connsiteY6" fmla="*/ 121396 h 121396"/>
              <a:gd name="connsiteX7" fmla="*/ 0 w 185737"/>
              <a:gd name="connsiteY7" fmla="*/ 83296 h 121396"/>
              <a:gd name="connsiteX8" fmla="*/ 38100 w 185737"/>
              <a:gd name="connsiteY8" fmla="*/ 45196 h 121396"/>
              <a:gd name="connsiteX9" fmla="*/ 38929 w 185737"/>
              <a:gd name="connsiteY9" fmla="*/ 45196 h 1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121396">
                <a:moveTo>
                  <a:pt x="38929" y="45196"/>
                </a:moveTo>
                <a:cubicBezTo>
                  <a:pt x="44231" y="15406"/>
                  <a:pt x="72679" y="-4445"/>
                  <a:pt x="102469" y="857"/>
                </a:cubicBezTo>
                <a:cubicBezTo>
                  <a:pt x="125082" y="4882"/>
                  <a:pt x="142785" y="22584"/>
                  <a:pt x="146809" y="45196"/>
                </a:cubicBezTo>
                <a:lnTo>
                  <a:pt x="147638" y="45196"/>
                </a:lnTo>
                <a:cubicBezTo>
                  <a:pt x="168679" y="45196"/>
                  <a:pt x="185738" y="62255"/>
                  <a:pt x="185738" y="83296"/>
                </a:cubicBezTo>
                <a:cubicBezTo>
                  <a:pt x="185738" y="104338"/>
                  <a:pt x="168679" y="121396"/>
                  <a:pt x="147638" y="121396"/>
                </a:cubicBezTo>
                <a:lnTo>
                  <a:pt x="38100" y="121396"/>
                </a:lnTo>
                <a:cubicBezTo>
                  <a:pt x="17058" y="121396"/>
                  <a:pt x="0" y="104338"/>
                  <a:pt x="0" y="83296"/>
                </a:cubicBezTo>
                <a:cubicBezTo>
                  <a:pt x="0" y="62255"/>
                  <a:pt x="17058" y="45196"/>
                  <a:pt x="38100" y="45196"/>
                </a:cubicBezTo>
                <a:lnTo>
                  <a:pt x="38929" y="45196"/>
                </a:ln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1728D8A4-0FAD-3D2A-5856-548DF46DDA8D}"/>
              </a:ext>
            </a:extLst>
          </p:cNvPr>
          <p:cNvSpPr txBox="1"/>
          <p:nvPr/>
        </p:nvSpPr>
        <p:spPr>
          <a:xfrm>
            <a:off x="6757757" y="4273399"/>
            <a:ext cx="2494750" cy="867930"/>
          </a:xfrm>
          <a:prstGeom prst="rect">
            <a:avLst/>
          </a:prstGeom>
          <a:noFill/>
        </p:spPr>
        <p:txBody>
          <a:bodyPr wrap="square">
            <a:spAutoFit/>
          </a:bodyPr>
          <a:lstStyle/>
          <a:p>
            <a:pPr lvl="0" algn="ctr" defTabSz="914400">
              <a:lnSpc>
                <a:spcPct val="90000"/>
              </a:lnSpc>
              <a:spcBef>
                <a:spcPts val="1200"/>
              </a:spcBef>
            </a:pPr>
            <a:r>
              <a:rPr lang="en-CA" sz="2800" spc="-30" dirty="0" err="1">
                <a:ln>
                  <a:noFill/>
                </a:ln>
                <a:gradFill>
                  <a:gsLst>
                    <a:gs pos="59195">
                      <a:srgbClr val="FFFFFF"/>
                    </a:gs>
                    <a:gs pos="40000">
                      <a:srgbClr val="FFFFFF"/>
                    </a:gs>
                  </a:gsLst>
                  <a:lin ang="2700000" scaled="1"/>
                </a:gradFill>
                <a:latin typeface="+mj-lt"/>
              </a:rPr>
              <a:t>Inteligencia</a:t>
            </a:r>
            <a:r>
              <a:rPr lang="en-CA" sz="2800" spc="-30" dirty="0">
                <a:ln>
                  <a:noFill/>
                </a:ln>
                <a:gradFill>
                  <a:gsLst>
                    <a:gs pos="59195">
                      <a:srgbClr val="FFFFFF"/>
                    </a:gs>
                    <a:gs pos="40000">
                      <a:srgbClr val="FFFFFF"/>
                    </a:gs>
                  </a:gsLst>
                  <a:lin ang="2700000" scaled="1"/>
                </a:gradFill>
                <a:latin typeface="+mj-lt"/>
              </a:rPr>
              <a:t> Artificial</a:t>
            </a:r>
          </a:p>
        </p:txBody>
      </p:sp>
      <p:grpSp>
        <p:nvGrpSpPr>
          <p:cNvPr id="14" name="Group 13" descr="Icon of a brain with sparkles">
            <a:extLst>
              <a:ext uri="{FF2B5EF4-FFF2-40B4-BE49-F238E27FC236}">
                <a16:creationId xmlns:a16="http://schemas.microsoft.com/office/drawing/2014/main" id="{5925477F-4510-C462-862F-AEB268255776}"/>
              </a:ext>
            </a:extLst>
          </p:cNvPr>
          <p:cNvGrpSpPr>
            <a:grpSpLocks noChangeAspect="1"/>
          </p:cNvGrpSpPr>
          <p:nvPr/>
        </p:nvGrpSpPr>
        <p:grpSpPr>
          <a:xfrm>
            <a:off x="7370202" y="2659152"/>
            <a:ext cx="1269860" cy="1170144"/>
            <a:chOff x="5735370" y="2388796"/>
            <a:chExt cx="889058" cy="819246"/>
          </a:xfrm>
        </p:grpSpPr>
        <p:sp>
          <p:nvSpPr>
            <p:cNvPr id="15" name="Freeform 1221">
              <a:extLst>
                <a:ext uri="{FF2B5EF4-FFF2-40B4-BE49-F238E27FC236}">
                  <a16:creationId xmlns:a16="http://schemas.microsoft.com/office/drawing/2014/main" id="{85B325CF-AB5E-1A6B-9E0D-0BB1D06EA79D}"/>
                </a:ext>
              </a:extLst>
            </p:cNvPr>
            <p:cNvSpPr/>
            <p:nvPr/>
          </p:nvSpPr>
          <p:spPr>
            <a:xfrm>
              <a:off x="6238509" y="2388796"/>
              <a:ext cx="385919" cy="387457"/>
            </a:xfrm>
            <a:custGeom>
              <a:avLst/>
              <a:gdLst>
                <a:gd name="connsiteX0" fmla="*/ 307350 w 385919"/>
                <a:gd name="connsiteY0" fmla="*/ 214278 h 387457"/>
                <a:gd name="connsiteX1" fmla="*/ 322863 w 385919"/>
                <a:gd name="connsiteY1" fmla="*/ 229790 h 387457"/>
                <a:gd name="connsiteX2" fmla="*/ 330618 w 385919"/>
                <a:gd name="connsiteY2" fmla="*/ 253058 h 387457"/>
                <a:gd name="connsiteX3" fmla="*/ 346130 w 385919"/>
                <a:gd name="connsiteY3" fmla="*/ 268571 h 387457"/>
                <a:gd name="connsiteX4" fmla="*/ 369398 w 385919"/>
                <a:gd name="connsiteY4" fmla="*/ 276327 h 387457"/>
                <a:gd name="connsiteX5" fmla="*/ 384910 w 385919"/>
                <a:gd name="connsiteY5" fmla="*/ 307350 h 387457"/>
                <a:gd name="connsiteX6" fmla="*/ 369398 w 385919"/>
                <a:gd name="connsiteY6" fmla="*/ 322862 h 387457"/>
                <a:gd name="connsiteX7" fmla="*/ 350008 w 385919"/>
                <a:gd name="connsiteY7" fmla="*/ 326740 h 387457"/>
                <a:gd name="connsiteX8" fmla="*/ 330618 w 385919"/>
                <a:gd name="connsiteY8" fmla="*/ 346131 h 387457"/>
                <a:gd name="connsiteX9" fmla="*/ 322863 w 385919"/>
                <a:gd name="connsiteY9" fmla="*/ 369398 h 387457"/>
                <a:gd name="connsiteX10" fmla="*/ 315107 w 385919"/>
                <a:gd name="connsiteY10" fmla="*/ 381032 h 387457"/>
                <a:gd name="connsiteX11" fmla="*/ 287960 w 385919"/>
                <a:gd name="connsiteY11" fmla="*/ 384910 h 387457"/>
                <a:gd name="connsiteX12" fmla="*/ 280204 w 385919"/>
                <a:gd name="connsiteY12" fmla="*/ 373276 h 387457"/>
                <a:gd name="connsiteX13" fmla="*/ 272448 w 385919"/>
                <a:gd name="connsiteY13" fmla="*/ 350009 h 387457"/>
                <a:gd name="connsiteX14" fmla="*/ 253059 w 385919"/>
                <a:gd name="connsiteY14" fmla="*/ 330618 h 387457"/>
                <a:gd name="connsiteX15" fmla="*/ 229790 w 385919"/>
                <a:gd name="connsiteY15" fmla="*/ 322862 h 387457"/>
                <a:gd name="connsiteX16" fmla="*/ 214278 w 385919"/>
                <a:gd name="connsiteY16" fmla="*/ 299594 h 387457"/>
                <a:gd name="connsiteX17" fmla="*/ 229790 w 385919"/>
                <a:gd name="connsiteY17" fmla="*/ 280204 h 387457"/>
                <a:gd name="connsiteX18" fmla="*/ 253059 w 385919"/>
                <a:gd name="connsiteY18" fmla="*/ 272449 h 387457"/>
                <a:gd name="connsiteX19" fmla="*/ 268570 w 385919"/>
                <a:gd name="connsiteY19" fmla="*/ 253058 h 387457"/>
                <a:gd name="connsiteX20" fmla="*/ 276326 w 385919"/>
                <a:gd name="connsiteY20" fmla="*/ 229790 h 387457"/>
                <a:gd name="connsiteX21" fmla="*/ 307350 w 385919"/>
                <a:gd name="connsiteY21" fmla="*/ 214278 h 387457"/>
                <a:gd name="connsiteX22" fmla="*/ 128962 w 385919"/>
                <a:gd name="connsiteY22" fmla="*/ 988 h 387457"/>
                <a:gd name="connsiteX23" fmla="*/ 167743 w 385919"/>
                <a:gd name="connsiteY23" fmla="*/ 20378 h 387457"/>
                <a:gd name="connsiteX24" fmla="*/ 179377 w 385919"/>
                <a:gd name="connsiteY24" fmla="*/ 59158 h 387457"/>
                <a:gd name="connsiteX25" fmla="*/ 218156 w 385919"/>
                <a:gd name="connsiteY25" fmla="*/ 97938 h 387457"/>
                <a:gd name="connsiteX26" fmla="*/ 256936 w 385919"/>
                <a:gd name="connsiteY26" fmla="*/ 109573 h 387457"/>
                <a:gd name="connsiteX27" fmla="*/ 276326 w 385919"/>
                <a:gd name="connsiteY27" fmla="*/ 128963 h 387457"/>
                <a:gd name="connsiteX28" fmla="*/ 256936 w 385919"/>
                <a:gd name="connsiteY28" fmla="*/ 167742 h 387457"/>
                <a:gd name="connsiteX29" fmla="*/ 218156 w 385919"/>
                <a:gd name="connsiteY29" fmla="*/ 179376 h 387457"/>
                <a:gd name="connsiteX30" fmla="*/ 179377 w 385919"/>
                <a:gd name="connsiteY30" fmla="*/ 218156 h 387457"/>
                <a:gd name="connsiteX31" fmla="*/ 167743 w 385919"/>
                <a:gd name="connsiteY31" fmla="*/ 256936 h 387457"/>
                <a:gd name="connsiteX32" fmla="*/ 140596 w 385919"/>
                <a:gd name="connsiteY32" fmla="*/ 276327 h 387457"/>
                <a:gd name="connsiteX33" fmla="*/ 121206 w 385919"/>
                <a:gd name="connsiteY33" fmla="*/ 272449 h 387457"/>
                <a:gd name="connsiteX34" fmla="*/ 109573 w 385919"/>
                <a:gd name="connsiteY34" fmla="*/ 256936 h 387457"/>
                <a:gd name="connsiteX35" fmla="*/ 97939 w 385919"/>
                <a:gd name="connsiteY35" fmla="*/ 218156 h 387457"/>
                <a:gd name="connsiteX36" fmla="*/ 59158 w 385919"/>
                <a:gd name="connsiteY36" fmla="*/ 179376 h 387457"/>
                <a:gd name="connsiteX37" fmla="*/ 20379 w 385919"/>
                <a:gd name="connsiteY37" fmla="*/ 167742 h 387457"/>
                <a:gd name="connsiteX38" fmla="*/ 989 w 385919"/>
                <a:gd name="connsiteY38" fmla="*/ 148352 h 387457"/>
                <a:gd name="connsiteX39" fmla="*/ 20379 w 385919"/>
                <a:gd name="connsiteY39" fmla="*/ 109573 h 387457"/>
                <a:gd name="connsiteX40" fmla="*/ 59158 w 385919"/>
                <a:gd name="connsiteY40" fmla="*/ 97938 h 387457"/>
                <a:gd name="connsiteX41" fmla="*/ 97939 w 385919"/>
                <a:gd name="connsiteY41" fmla="*/ 59158 h 387457"/>
                <a:gd name="connsiteX42" fmla="*/ 109573 w 385919"/>
                <a:gd name="connsiteY42" fmla="*/ 20378 h 387457"/>
                <a:gd name="connsiteX43" fmla="*/ 128962 w 385919"/>
                <a:gd name="connsiteY43" fmla="*/ 988 h 38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5919" h="387457">
                  <a:moveTo>
                    <a:pt x="307350" y="214278"/>
                  </a:moveTo>
                  <a:cubicBezTo>
                    <a:pt x="315107" y="218156"/>
                    <a:pt x="318985" y="222034"/>
                    <a:pt x="322863" y="229790"/>
                  </a:cubicBezTo>
                  <a:lnTo>
                    <a:pt x="330618" y="253058"/>
                  </a:lnTo>
                  <a:cubicBezTo>
                    <a:pt x="334496" y="260814"/>
                    <a:pt x="338374" y="264693"/>
                    <a:pt x="346130" y="268571"/>
                  </a:cubicBezTo>
                  <a:lnTo>
                    <a:pt x="369398" y="276327"/>
                  </a:lnTo>
                  <a:cubicBezTo>
                    <a:pt x="381032" y="280204"/>
                    <a:pt x="388789" y="295716"/>
                    <a:pt x="384910" y="307350"/>
                  </a:cubicBezTo>
                  <a:cubicBezTo>
                    <a:pt x="381032" y="315106"/>
                    <a:pt x="377154" y="318984"/>
                    <a:pt x="369398" y="322862"/>
                  </a:cubicBezTo>
                  <a:lnTo>
                    <a:pt x="350008" y="326740"/>
                  </a:lnTo>
                  <a:cubicBezTo>
                    <a:pt x="338374" y="330618"/>
                    <a:pt x="334496" y="338374"/>
                    <a:pt x="330618" y="346131"/>
                  </a:cubicBezTo>
                  <a:lnTo>
                    <a:pt x="322863" y="369398"/>
                  </a:lnTo>
                  <a:cubicBezTo>
                    <a:pt x="322863" y="373276"/>
                    <a:pt x="318985" y="377154"/>
                    <a:pt x="315107" y="381032"/>
                  </a:cubicBezTo>
                  <a:cubicBezTo>
                    <a:pt x="307350" y="388788"/>
                    <a:pt x="295716" y="388788"/>
                    <a:pt x="287960" y="384910"/>
                  </a:cubicBezTo>
                  <a:cubicBezTo>
                    <a:pt x="284082" y="381032"/>
                    <a:pt x="280204" y="377154"/>
                    <a:pt x="280204" y="373276"/>
                  </a:cubicBezTo>
                  <a:lnTo>
                    <a:pt x="272448" y="350009"/>
                  </a:lnTo>
                  <a:cubicBezTo>
                    <a:pt x="268570" y="338374"/>
                    <a:pt x="260814" y="334496"/>
                    <a:pt x="253059" y="330618"/>
                  </a:cubicBezTo>
                  <a:lnTo>
                    <a:pt x="229790" y="322862"/>
                  </a:lnTo>
                  <a:cubicBezTo>
                    <a:pt x="222034" y="318984"/>
                    <a:pt x="214278" y="311228"/>
                    <a:pt x="214278" y="299594"/>
                  </a:cubicBezTo>
                  <a:cubicBezTo>
                    <a:pt x="214278" y="287960"/>
                    <a:pt x="222034" y="280204"/>
                    <a:pt x="229790" y="280204"/>
                  </a:cubicBezTo>
                  <a:lnTo>
                    <a:pt x="253059" y="272449"/>
                  </a:lnTo>
                  <a:cubicBezTo>
                    <a:pt x="260814" y="268571"/>
                    <a:pt x="264692" y="260814"/>
                    <a:pt x="268570" y="253058"/>
                  </a:cubicBezTo>
                  <a:lnTo>
                    <a:pt x="276326" y="229790"/>
                  </a:lnTo>
                  <a:cubicBezTo>
                    <a:pt x="280204" y="218156"/>
                    <a:pt x="295716" y="210400"/>
                    <a:pt x="307350" y="214278"/>
                  </a:cubicBezTo>
                  <a:close/>
                  <a:moveTo>
                    <a:pt x="128962" y="988"/>
                  </a:moveTo>
                  <a:cubicBezTo>
                    <a:pt x="144474" y="-2890"/>
                    <a:pt x="163865" y="4866"/>
                    <a:pt x="167743" y="20378"/>
                  </a:cubicBezTo>
                  <a:lnTo>
                    <a:pt x="179377" y="59158"/>
                  </a:lnTo>
                  <a:cubicBezTo>
                    <a:pt x="187132" y="78548"/>
                    <a:pt x="198766" y="94060"/>
                    <a:pt x="218156" y="97938"/>
                  </a:cubicBezTo>
                  <a:lnTo>
                    <a:pt x="256936" y="109573"/>
                  </a:lnTo>
                  <a:cubicBezTo>
                    <a:pt x="264692" y="113451"/>
                    <a:pt x="272448" y="121207"/>
                    <a:pt x="276326" y="128963"/>
                  </a:cubicBezTo>
                  <a:cubicBezTo>
                    <a:pt x="280204" y="144474"/>
                    <a:pt x="272448" y="163864"/>
                    <a:pt x="256936" y="167742"/>
                  </a:cubicBezTo>
                  <a:lnTo>
                    <a:pt x="218156" y="179376"/>
                  </a:lnTo>
                  <a:cubicBezTo>
                    <a:pt x="198766" y="187133"/>
                    <a:pt x="183255" y="198767"/>
                    <a:pt x="179377" y="218156"/>
                  </a:cubicBezTo>
                  <a:lnTo>
                    <a:pt x="167743" y="256936"/>
                  </a:lnTo>
                  <a:cubicBezTo>
                    <a:pt x="163865" y="268571"/>
                    <a:pt x="152230" y="276327"/>
                    <a:pt x="140596" y="276327"/>
                  </a:cubicBezTo>
                  <a:cubicBezTo>
                    <a:pt x="132840" y="276327"/>
                    <a:pt x="125084" y="276327"/>
                    <a:pt x="121206" y="272449"/>
                  </a:cubicBezTo>
                  <a:cubicBezTo>
                    <a:pt x="117328" y="268571"/>
                    <a:pt x="113451" y="264693"/>
                    <a:pt x="109573" y="256936"/>
                  </a:cubicBezTo>
                  <a:lnTo>
                    <a:pt x="97939" y="218156"/>
                  </a:lnTo>
                  <a:cubicBezTo>
                    <a:pt x="90183" y="198767"/>
                    <a:pt x="78549" y="183254"/>
                    <a:pt x="59158" y="179376"/>
                  </a:cubicBezTo>
                  <a:lnTo>
                    <a:pt x="20379" y="167742"/>
                  </a:lnTo>
                  <a:cubicBezTo>
                    <a:pt x="12623" y="163864"/>
                    <a:pt x="4867" y="156108"/>
                    <a:pt x="989" y="148352"/>
                  </a:cubicBezTo>
                  <a:cubicBezTo>
                    <a:pt x="-2890" y="132840"/>
                    <a:pt x="4867" y="113451"/>
                    <a:pt x="20379" y="109573"/>
                  </a:cubicBezTo>
                  <a:lnTo>
                    <a:pt x="59158" y="97938"/>
                  </a:lnTo>
                  <a:cubicBezTo>
                    <a:pt x="78549" y="90182"/>
                    <a:pt x="90183" y="78548"/>
                    <a:pt x="97939" y="59158"/>
                  </a:cubicBezTo>
                  <a:lnTo>
                    <a:pt x="109573" y="20378"/>
                  </a:lnTo>
                  <a:cubicBezTo>
                    <a:pt x="113451" y="12622"/>
                    <a:pt x="121206" y="4866"/>
                    <a:pt x="128962" y="988"/>
                  </a:cubicBezTo>
                  <a:close/>
                </a:path>
              </a:pathLst>
            </a:custGeom>
            <a:gradFill flip="none" rotWithShape="1">
              <a:gsLst>
                <a:gs pos="47000">
                  <a:srgbClr val="D59ED7"/>
                </a:gs>
                <a:gs pos="100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6" name="Freeform 1222">
              <a:extLst>
                <a:ext uri="{FF2B5EF4-FFF2-40B4-BE49-F238E27FC236}">
                  <a16:creationId xmlns:a16="http://schemas.microsoft.com/office/drawing/2014/main" id="{0147D3EF-D8FD-6484-DF75-4DBCA1B8AE6D}"/>
                </a:ext>
              </a:extLst>
            </p:cNvPr>
            <p:cNvSpPr/>
            <p:nvPr/>
          </p:nvSpPr>
          <p:spPr>
            <a:xfrm>
              <a:off x="5735370" y="2482856"/>
              <a:ext cx="725186" cy="725186"/>
            </a:xfrm>
            <a:custGeom>
              <a:avLst/>
              <a:gdLst>
                <a:gd name="connsiteX0" fmla="*/ 236558 w 725185"/>
                <a:gd name="connsiteY0" fmla="*/ 469238 h 725186"/>
                <a:gd name="connsiteX1" fmla="*/ 255948 w 725185"/>
                <a:gd name="connsiteY1" fmla="*/ 488628 h 725186"/>
                <a:gd name="connsiteX2" fmla="*/ 236558 w 725185"/>
                <a:gd name="connsiteY2" fmla="*/ 508018 h 725186"/>
                <a:gd name="connsiteX3" fmla="*/ 217168 w 725185"/>
                <a:gd name="connsiteY3" fmla="*/ 488628 h 725186"/>
                <a:gd name="connsiteX4" fmla="*/ 236558 w 725185"/>
                <a:gd name="connsiteY4" fmla="*/ 469238 h 725186"/>
                <a:gd name="connsiteX5" fmla="*/ 523530 w 725185"/>
                <a:gd name="connsiteY5" fmla="*/ 290850 h 725186"/>
                <a:gd name="connsiteX6" fmla="*/ 542920 w 725185"/>
                <a:gd name="connsiteY6" fmla="*/ 310240 h 725186"/>
                <a:gd name="connsiteX7" fmla="*/ 523530 w 725185"/>
                <a:gd name="connsiteY7" fmla="*/ 329631 h 725186"/>
                <a:gd name="connsiteX8" fmla="*/ 504140 w 725185"/>
                <a:gd name="connsiteY8" fmla="*/ 310240 h 725186"/>
                <a:gd name="connsiteX9" fmla="*/ 523530 w 725185"/>
                <a:gd name="connsiteY9" fmla="*/ 290850 h 725186"/>
                <a:gd name="connsiteX10" fmla="*/ 236558 w 725185"/>
                <a:gd name="connsiteY10" fmla="*/ 221046 h 725186"/>
                <a:gd name="connsiteX11" fmla="*/ 255948 w 725185"/>
                <a:gd name="connsiteY11" fmla="*/ 236558 h 725186"/>
                <a:gd name="connsiteX12" fmla="*/ 236558 w 725185"/>
                <a:gd name="connsiteY12" fmla="*/ 255949 h 725186"/>
                <a:gd name="connsiteX13" fmla="*/ 217168 w 725185"/>
                <a:gd name="connsiteY13" fmla="*/ 236558 h 725186"/>
                <a:gd name="connsiteX14" fmla="*/ 236558 w 725185"/>
                <a:gd name="connsiteY14" fmla="*/ 221046 h 725186"/>
                <a:gd name="connsiteX15" fmla="*/ 294728 w 725185"/>
                <a:gd name="connsiteY15" fmla="*/ 3878 h 725186"/>
                <a:gd name="connsiteX16" fmla="*/ 333508 w 725185"/>
                <a:gd name="connsiteY16" fmla="*/ 54292 h 725186"/>
                <a:gd name="connsiteX17" fmla="*/ 333508 w 725185"/>
                <a:gd name="connsiteY17" fmla="*/ 209412 h 725186"/>
                <a:gd name="connsiteX18" fmla="*/ 302484 w 725185"/>
                <a:gd name="connsiteY18" fmla="*/ 209412 h 725186"/>
                <a:gd name="connsiteX19" fmla="*/ 209412 w 725185"/>
                <a:gd name="connsiteY19" fmla="*/ 170633 h 725186"/>
                <a:gd name="connsiteX20" fmla="*/ 170632 w 725185"/>
                <a:gd name="connsiteY20" fmla="*/ 263704 h 725186"/>
                <a:gd name="connsiteX21" fmla="*/ 263704 w 725185"/>
                <a:gd name="connsiteY21" fmla="*/ 302484 h 725186"/>
                <a:gd name="connsiteX22" fmla="*/ 302484 w 725185"/>
                <a:gd name="connsiteY22" fmla="*/ 263704 h 725186"/>
                <a:gd name="connsiteX23" fmla="*/ 333508 w 725185"/>
                <a:gd name="connsiteY23" fmla="*/ 263704 h 725186"/>
                <a:gd name="connsiteX24" fmla="*/ 333508 w 725185"/>
                <a:gd name="connsiteY24" fmla="*/ 651504 h 725186"/>
                <a:gd name="connsiteX25" fmla="*/ 306362 w 725185"/>
                <a:gd name="connsiteY25" fmla="*/ 705795 h 725186"/>
                <a:gd name="connsiteX26" fmla="*/ 248192 w 725185"/>
                <a:gd name="connsiteY26" fmla="*/ 721308 h 725186"/>
                <a:gd name="connsiteX27" fmla="*/ 127974 w 725185"/>
                <a:gd name="connsiteY27" fmla="*/ 659260 h 725186"/>
                <a:gd name="connsiteX28" fmla="*/ 93072 w 725185"/>
                <a:gd name="connsiteY28" fmla="*/ 581700 h 725186"/>
                <a:gd name="connsiteX29" fmla="*/ 46537 w 725185"/>
                <a:gd name="connsiteY29" fmla="*/ 558431 h 725186"/>
                <a:gd name="connsiteX30" fmla="*/ 0 w 725185"/>
                <a:gd name="connsiteY30" fmla="*/ 449848 h 725186"/>
                <a:gd name="connsiteX31" fmla="*/ 7756 w 725185"/>
                <a:gd name="connsiteY31" fmla="*/ 380044 h 725186"/>
                <a:gd name="connsiteX32" fmla="*/ 158998 w 725185"/>
                <a:gd name="connsiteY32" fmla="*/ 380044 h 725186"/>
                <a:gd name="connsiteX33" fmla="*/ 205534 w 725185"/>
                <a:gd name="connsiteY33" fmla="*/ 422702 h 725186"/>
                <a:gd name="connsiteX34" fmla="*/ 166754 w 725185"/>
                <a:gd name="connsiteY34" fmla="*/ 515774 h 725186"/>
                <a:gd name="connsiteX35" fmla="*/ 259826 w 725185"/>
                <a:gd name="connsiteY35" fmla="*/ 554554 h 725186"/>
                <a:gd name="connsiteX36" fmla="*/ 298606 w 725185"/>
                <a:gd name="connsiteY36" fmla="*/ 461482 h 725186"/>
                <a:gd name="connsiteX37" fmla="*/ 259826 w 725185"/>
                <a:gd name="connsiteY37" fmla="*/ 422702 h 725186"/>
                <a:gd name="connsiteX38" fmla="*/ 158998 w 725185"/>
                <a:gd name="connsiteY38" fmla="*/ 325753 h 725186"/>
                <a:gd name="connsiteX39" fmla="*/ 38781 w 725185"/>
                <a:gd name="connsiteY39" fmla="*/ 325753 h 725186"/>
                <a:gd name="connsiteX40" fmla="*/ 58170 w 725185"/>
                <a:gd name="connsiteY40" fmla="*/ 314118 h 725186"/>
                <a:gd name="connsiteX41" fmla="*/ 50415 w 725185"/>
                <a:gd name="connsiteY41" fmla="*/ 275338 h 725186"/>
                <a:gd name="connsiteX42" fmla="*/ 62048 w 725185"/>
                <a:gd name="connsiteY42" fmla="*/ 197778 h 725186"/>
                <a:gd name="connsiteX43" fmla="*/ 100828 w 725185"/>
                <a:gd name="connsiteY43" fmla="*/ 131852 h 725186"/>
                <a:gd name="connsiteX44" fmla="*/ 139608 w 725185"/>
                <a:gd name="connsiteY44" fmla="*/ 112462 h 725186"/>
                <a:gd name="connsiteX45" fmla="*/ 186144 w 725185"/>
                <a:gd name="connsiteY45" fmla="*/ 38780 h 725186"/>
                <a:gd name="connsiteX46" fmla="*/ 294728 w 725185"/>
                <a:gd name="connsiteY46" fmla="*/ 3878 h 725186"/>
                <a:gd name="connsiteX47" fmla="*/ 469238 w 725185"/>
                <a:gd name="connsiteY47" fmla="*/ 0 h 725186"/>
                <a:gd name="connsiteX48" fmla="*/ 465360 w 725185"/>
                <a:gd name="connsiteY48" fmla="*/ 62048 h 725186"/>
                <a:gd name="connsiteX49" fmla="*/ 511896 w 725185"/>
                <a:gd name="connsiteY49" fmla="*/ 108585 h 725186"/>
                <a:gd name="connsiteX50" fmla="*/ 550675 w 725185"/>
                <a:gd name="connsiteY50" fmla="*/ 120218 h 725186"/>
                <a:gd name="connsiteX51" fmla="*/ 562309 w 725185"/>
                <a:gd name="connsiteY51" fmla="*/ 131852 h 725186"/>
                <a:gd name="connsiteX52" fmla="*/ 573943 w 725185"/>
                <a:gd name="connsiteY52" fmla="*/ 170633 h 725186"/>
                <a:gd name="connsiteX53" fmla="*/ 601090 w 725185"/>
                <a:gd name="connsiteY53" fmla="*/ 209412 h 725186"/>
                <a:gd name="connsiteX54" fmla="*/ 643747 w 725185"/>
                <a:gd name="connsiteY54" fmla="*/ 224924 h 725186"/>
                <a:gd name="connsiteX55" fmla="*/ 647625 w 725185"/>
                <a:gd name="connsiteY55" fmla="*/ 224924 h 725186"/>
                <a:gd name="connsiteX56" fmla="*/ 670894 w 725185"/>
                <a:gd name="connsiteY56" fmla="*/ 221046 h 725186"/>
                <a:gd name="connsiteX57" fmla="*/ 674772 w 725185"/>
                <a:gd name="connsiteY57" fmla="*/ 275338 h 725186"/>
                <a:gd name="connsiteX58" fmla="*/ 670894 w 725185"/>
                <a:gd name="connsiteY58" fmla="*/ 317996 h 725186"/>
                <a:gd name="connsiteX59" fmla="*/ 705795 w 725185"/>
                <a:gd name="connsiteY59" fmla="*/ 349020 h 725186"/>
                <a:gd name="connsiteX60" fmla="*/ 725185 w 725185"/>
                <a:gd name="connsiteY60" fmla="*/ 453726 h 725186"/>
                <a:gd name="connsiteX61" fmla="*/ 678650 w 725185"/>
                <a:gd name="connsiteY61" fmla="*/ 562310 h 725186"/>
                <a:gd name="connsiteX62" fmla="*/ 632113 w 725185"/>
                <a:gd name="connsiteY62" fmla="*/ 585578 h 725186"/>
                <a:gd name="connsiteX63" fmla="*/ 597212 w 725185"/>
                <a:gd name="connsiteY63" fmla="*/ 663138 h 725186"/>
                <a:gd name="connsiteX64" fmla="*/ 476994 w 725185"/>
                <a:gd name="connsiteY64" fmla="*/ 725186 h 725186"/>
                <a:gd name="connsiteX65" fmla="*/ 418823 w 725185"/>
                <a:gd name="connsiteY65" fmla="*/ 709674 h 725186"/>
                <a:gd name="connsiteX66" fmla="*/ 391678 w 725185"/>
                <a:gd name="connsiteY66" fmla="*/ 655382 h 725186"/>
                <a:gd name="connsiteX67" fmla="*/ 391678 w 725185"/>
                <a:gd name="connsiteY67" fmla="*/ 542920 h 725186"/>
                <a:gd name="connsiteX68" fmla="*/ 449848 w 725185"/>
                <a:gd name="connsiteY68" fmla="*/ 542920 h 725186"/>
                <a:gd name="connsiteX69" fmla="*/ 554553 w 725185"/>
                <a:gd name="connsiteY69" fmla="*/ 438214 h 725186"/>
                <a:gd name="connsiteX70" fmla="*/ 554553 w 725185"/>
                <a:gd name="connsiteY70" fmla="*/ 372288 h 725186"/>
                <a:gd name="connsiteX71" fmla="*/ 593334 w 725185"/>
                <a:gd name="connsiteY71" fmla="*/ 279216 h 725186"/>
                <a:gd name="connsiteX72" fmla="*/ 500261 w 725185"/>
                <a:gd name="connsiteY72" fmla="*/ 240436 h 725186"/>
                <a:gd name="connsiteX73" fmla="*/ 461482 w 725185"/>
                <a:gd name="connsiteY73" fmla="*/ 333508 h 725186"/>
                <a:gd name="connsiteX74" fmla="*/ 500261 w 725185"/>
                <a:gd name="connsiteY74" fmla="*/ 372288 h 725186"/>
                <a:gd name="connsiteX75" fmla="*/ 500261 w 725185"/>
                <a:gd name="connsiteY75" fmla="*/ 438214 h 725186"/>
                <a:gd name="connsiteX76" fmla="*/ 449848 w 725185"/>
                <a:gd name="connsiteY76" fmla="*/ 488628 h 725186"/>
                <a:gd name="connsiteX77" fmla="*/ 391678 w 725185"/>
                <a:gd name="connsiteY77" fmla="*/ 488628 h 725186"/>
                <a:gd name="connsiteX78" fmla="*/ 391678 w 725185"/>
                <a:gd name="connsiteY78" fmla="*/ 54292 h 725186"/>
                <a:gd name="connsiteX79" fmla="*/ 430458 w 725185"/>
                <a:gd name="connsiteY79" fmla="*/ 3878 h 725186"/>
                <a:gd name="connsiteX80" fmla="*/ 469238 w 725185"/>
                <a:gd name="connsiteY80" fmla="*/ 0 h 72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25185" h="725186">
                  <a:moveTo>
                    <a:pt x="236558" y="469238"/>
                  </a:moveTo>
                  <a:cubicBezTo>
                    <a:pt x="248192" y="469238"/>
                    <a:pt x="255948" y="476995"/>
                    <a:pt x="255948" y="488628"/>
                  </a:cubicBezTo>
                  <a:cubicBezTo>
                    <a:pt x="255948" y="500262"/>
                    <a:pt x="248192" y="508018"/>
                    <a:pt x="236558" y="508018"/>
                  </a:cubicBezTo>
                  <a:cubicBezTo>
                    <a:pt x="224924" y="508018"/>
                    <a:pt x="217168" y="500262"/>
                    <a:pt x="217168" y="488628"/>
                  </a:cubicBezTo>
                  <a:cubicBezTo>
                    <a:pt x="217168" y="476995"/>
                    <a:pt x="224924" y="469238"/>
                    <a:pt x="236558" y="469238"/>
                  </a:cubicBezTo>
                  <a:close/>
                  <a:moveTo>
                    <a:pt x="523530" y="290850"/>
                  </a:moveTo>
                  <a:cubicBezTo>
                    <a:pt x="535164" y="290850"/>
                    <a:pt x="542920" y="298606"/>
                    <a:pt x="542920" y="310240"/>
                  </a:cubicBezTo>
                  <a:cubicBezTo>
                    <a:pt x="542920" y="321874"/>
                    <a:pt x="535164" y="329631"/>
                    <a:pt x="523530" y="329631"/>
                  </a:cubicBezTo>
                  <a:cubicBezTo>
                    <a:pt x="511896" y="329631"/>
                    <a:pt x="504140" y="321874"/>
                    <a:pt x="504140" y="310240"/>
                  </a:cubicBezTo>
                  <a:cubicBezTo>
                    <a:pt x="504140" y="298606"/>
                    <a:pt x="511896" y="290850"/>
                    <a:pt x="523530" y="290850"/>
                  </a:cubicBezTo>
                  <a:close/>
                  <a:moveTo>
                    <a:pt x="236558" y="221046"/>
                  </a:moveTo>
                  <a:cubicBezTo>
                    <a:pt x="248192" y="221046"/>
                    <a:pt x="255948" y="224924"/>
                    <a:pt x="255948" y="236558"/>
                  </a:cubicBezTo>
                  <a:cubicBezTo>
                    <a:pt x="255948" y="248193"/>
                    <a:pt x="248192" y="255949"/>
                    <a:pt x="236558" y="255949"/>
                  </a:cubicBezTo>
                  <a:cubicBezTo>
                    <a:pt x="224924" y="255949"/>
                    <a:pt x="217168" y="248193"/>
                    <a:pt x="217168" y="236558"/>
                  </a:cubicBezTo>
                  <a:cubicBezTo>
                    <a:pt x="217168" y="228802"/>
                    <a:pt x="224924" y="221046"/>
                    <a:pt x="236558" y="221046"/>
                  </a:cubicBezTo>
                  <a:close/>
                  <a:moveTo>
                    <a:pt x="294728" y="3878"/>
                  </a:moveTo>
                  <a:cubicBezTo>
                    <a:pt x="321874" y="3878"/>
                    <a:pt x="337385" y="27147"/>
                    <a:pt x="333508" y="54292"/>
                  </a:cubicBezTo>
                  <a:lnTo>
                    <a:pt x="333508" y="209412"/>
                  </a:lnTo>
                  <a:lnTo>
                    <a:pt x="302484" y="209412"/>
                  </a:lnTo>
                  <a:cubicBezTo>
                    <a:pt x="286972" y="174511"/>
                    <a:pt x="248192" y="155120"/>
                    <a:pt x="209412" y="170633"/>
                  </a:cubicBezTo>
                  <a:cubicBezTo>
                    <a:pt x="174510" y="186144"/>
                    <a:pt x="155120" y="224924"/>
                    <a:pt x="170632" y="263704"/>
                  </a:cubicBezTo>
                  <a:cubicBezTo>
                    <a:pt x="186144" y="298606"/>
                    <a:pt x="224924" y="317996"/>
                    <a:pt x="263704" y="302484"/>
                  </a:cubicBezTo>
                  <a:cubicBezTo>
                    <a:pt x="279216" y="294728"/>
                    <a:pt x="294728" y="283094"/>
                    <a:pt x="302484" y="263704"/>
                  </a:cubicBezTo>
                  <a:lnTo>
                    <a:pt x="333508" y="263704"/>
                  </a:lnTo>
                  <a:lnTo>
                    <a:pt x="333508" y="651504"/>
                  </a:lnTo>
                  <a:cubicBezTo>
                    <a:pt x="333508" y="674772"/>
                    <a:pt x="325752" y="694162"/>
                    <a:pt x="306362" y="705795"/>
                  </a:cubicBezTo>
                  <a:cubicBezTo>
                    <a:pt x="286972" y="717430"/>
                    <a:pt x="267581" y="721308"/>
                    <a:pt x="248192" y="721308"/>
                  </a:cubicBezTo>
                  <a:cubicBezTo>
                    <a:pt x="193900" y="721308"/>
                    <a:pt x="155120" y="690284"/>
                    <a:pt x="127974" y="659260"/>
                  </a:cubicBezTo>
                  <a:cubicBezTo>
                    <a:pt x="112462" y="635991"/>
                    <a:pt x="100828" y="608846"/>
                    <a:pt x="93072" y="581700"/>
                  </a:cubicBezTo>
                  <a:cubicBezTo>
                    <a:pt x="73682" y="577822"/>
                    <a:pt x="58170" y="570066"/>
                    <a:pt x="46537" y="558431"/>
                  </a:cubicBezTo>
                  <a:cubicBezTo>
                    <a:pt x="19390" y="539042"/>
                    <a:pt x="0" y="500262"/>
                    <a:pt x="0" y="449848"/>
                  </a:cubicBezTo>
                  <a:cubicBezTo>
                    <a:pt x="0" y="422702"/>
                    <a:pt x="3878" y="399434"/>
                    <a:pt x="7756" y="380044"/>
                  </a:cubicBezTo>
                  <a:lnTo>
                    <a:pt x="158998" y="380044"/>
                  </a:lnTo>
                  <a:cubicBezTo>
                    <a:pt x="182266" y="380044"/>
                    <a:pt x="201656" y="399434"/>
                    <a:pt x="205534" y="422702"/>
                  </a:cubicBezTo>
                  <a:cubicBezTo>
                    <a:pt x="170632" y="438214"/>
                    <a:pt x="151242" y="480871"/>
                    <a:pt x="166754" y="515774"/>
                  </a:cubicBezTo>
                  <a:cubicBezTo>
                    <a:pt x="182266" y="550676"/>
                    <a:pt x="224924" y="570066"/>
                    <a:pt x="259826" y="554554"/>
                  </a:cubicBezTo>
                  <a:cubicBezTo>
                    <a:pt x="294728" y="539042"/>
                    <a:pt x="314118" y="496384"/>
                    <a:pt x="298606" y="461482"/>
                  </a:cubicBezTo>
                  <a:cubicBezTo>
                    <a:pt x="290850" y="445970"/>
                    <a:pt x="279216" y="430458"/>
                    <a:pt x="259826" y="422702"/>
                  </a:cubicBezTo>
                  <a:cubicBezTo>
                    <a:pt x="255948" y="368410"/>
                    <a:pt x="213290" y="325753"/>
                    <a:pt x="158998" y="325753"/>
                  </a:cubicBezTo>
                  <a:lnTo>
                    <a:pt x="38781" y="325753"/>
                  </a:lnTo>
                  <a:cubicBezTo>
                    <a:pt x="46537" y="321874"/>
                    <a:pt x="50415" y="317996"/>
                    <a:pt x="58170" y="314118"/>
                  </a:cubicBezTo>
                  <a:cubicBezTo>
                    <a:pt x="54292" y="302484"/>
                    <a:pt x="50415" y="290850"/>
                    <a:pt x="50415" y="275338"/>
                  </a:cubicBezTo>
                  <a:cubicBezTo>
                    <a:pt x="50415" y="248193"/>
                    <a:pt x="54292" y="221046"/>
                    <a:pt x="62048" y="197778"/>
                  </a:cubicBezTo>
                  <a:cubicBezTo>
                    <a:pt x="69804" y="170633"/>
                    <a:pt x="85316" y="147364"/>
                    <a:pt x="100828" y="131852"/>
                  </a:cubicBezTo>
                  <a:cubicBezTo>
                    <a:pt x="112462" y="124096"/>
                    <a:pt x="124096" y="116340"/>
                    <a:pt x="139608" y="112462"/>
                  </a:cubicBezTo>
                  <a:cubicBezTo>
                    <a:pt x="147364" y="81438"/>
                    <a:pt x="162876" y="58170"/>
                    <a:pt x="186144" y="38780"/>
                  </a:cubicBezTo>
                  <a:cubicBezTo>
                    <a:pt x="217168" y="15513"/>
                    <a:pt x="255948" y="3878"/>
                    <a:pt x="294728" y="3878"/>
                  </a:cubicBezTo>
                  <a:close/>
                  <a:moveTo>
                    <a:pt x="469238" y="0"/>
                  </a:moveTo>
                  <a:cubicBezTo>
                    <a:pt x="461482" y="19391"/>
                    <a:pt x="457604" y="42658"/>
                    <a:pt x="465360" y="62048"/>
                  </a:cubicBezTo>
                  <a:cubicBezTo>
                    <a:pt x="473116" y="81438"/>
                    <a:pt x="488627" y="100829"/>
                    <a:pt x="511896" y="108585"/>
                  </a:cubicBezTo>
                  <a:lnTo>
                    <a:pt x="550675" y="120218"/>
                  </a:lnTo>
                  <a:cubicBezTo>
                    <a:pt x="558431" y="124096"/>
                    <a:pt x="562309" y="127974"/>
                    <a:pt x="562309" y="131852"/>
                  </a:cubicBezTo>
                  <a:lnTo>
                    <a:pt x="573943" y="170633"/>
                  </a:lnTo>
                  <a:cubicBezTo>
                    <a:pt x="577821" y="186144"/>
                    <a:pt x="589456" y="201656"/>
                    <a:pt x="601090" y="209412"/>
                  </a:cubicBezTo>
                  <a:cubicBezTo>
                    <a:pt x="612724" y="221046"/>
                    <a:pt x="628235" y="224924"/>
                    <a:pt x="643747" y="224924"/>
                  </a:cubicBezTo>
                  <a:cubicBezTo>
                    <a:pt x="643747" y="224924"/>
                    <a:pt x="647625" y="224924"/>
                    <a:pt x="647625" y="224924"/>
                  </a:cubicBezTo>
                  <a:cubicBezTo>
                    <a:pt x="655381" y="224924"/>
                    <a:pt x="663138" y="224924"/>
                    <a:pt x="670894" y="221046"/>
                  </a:cubicBezTo>
                  <a:cubicBezTo>
                    <a:pt x="674772" y="240436"/>
                    <a:pt x="674772" y="255949"/>
                    <a:pt x="674772" y="275338"/>
                  </a:cubicBezTo>
                  <a:cubicBezTo>
                    <a:pt x="674772" y="290850"/>
                    <a:pt x="670894" y="302484"/>
                    <a:pt x="670894" y="317996"/>
                  </a:cubicBezTo>
                  <a:cubicBezTo>
                    <a:pt x="682528" y="325753"/>
                    <a:pt x="694161" y="333508"/>
                    <a:pt x="705795" y="349020"/>
                  </a:cubicBezTo>
                  <a:cubicBezTo>
                    <a:pt x="721307" y="372288"/>
                    <a:pt x="725185" y="407190"/>
                    <a:pt x="725185" y="453726"/>
                  </a:cubicBezTo>
                  <a:cubicBezTo>
                    <a:pt x="725185" y="504140"/>
                    <a:pt x="705795" y="539042"/>
                    <a:pt x="678650" y="562310"/>
                  </a:cubicBezTo>
                  <a:cubicBezTo>
                    <a:pt x="663138" y="573944"/>
                    <a:pt x="647625" y="581700"/>
                    <a:pt x="632113" y="585578"/>
                  </a:cubicBezTo>
                  <a:cubicBezTo>
                    <a:pt x="628235" y="612724"/>
                    <a:pt x="616602" y="639870"/>
                    <a:pt x="597212" y="663138"/>
                  </a:cubicBezTo>
                  <a:cubicBezTo>
                    <a:pt x="573943" y="698040"/>
                    <a:pt x="531286" y="725186"/>
                    <a:pt x="476994" y="725186"/>
                  </a:cubicBezTo>
                  <a:cubicBezTo>
                    <a:pt x="453726" y="725186"/>
                    <a:pt x="434336" y="717430"/>
                    <a:pt x="418823" y="709674"/>
                  </a:cubicBezTo>
                  <a:cubicBezTo>
                    <a:pt x="399434" y="698040"/>
                    <a:pt x="391678" y="678650"/>
                    <a:pt x="391678" y="655382"/>
                  </a:cubicBezTo>
                  <a:lnTo>
                    <a:pt x="391678" y="542920"/>
                  </a:lnTo>
                  <a:lnTo>
                    <a:pt x="449848" y="542920"/>
                  </a:lnTo>
                  <a:cubicBezTo>
                    <a:pt x="508018" y="542920"/>
                    <a:pt x="554553" y="496384"/>
                    <a:pt x="554553" y="438214"/>
                  </a:cubicBezTo>
                  <a:lnTo>
                    <a:pt x="554553" y="372288"/>
                  </a:lnTo>
                  <a:cubicBezTo>
                    <a:pt x="589456" y="356776"/>
                    <a:pt x="608846" y="317996"/>
                    <a:pt x="593334" y="279216"/>
                  </a:cubicBezTo>
                  <a:cubicBezTo>
                    <a:pt x="577821" y="244314"/>
                    <a:pt x="539042" y="224924"/>
                    <a:pt x="500261" y="240436"/>
                  </a:cubicBezTo>
                  <a:cubicBezTo>
                    <a:pt x="465360" y="255949"/>
                    <a:pt x="445970" y="294728"/>
                    <a:pt x="461482" y="333508"/>
                  </a:cubicBezTo>
                  <a:cubicBezTo>
                    <a:pt x="469238" y="349020"/>
                    <a:pt x="480871" y="364532"/>
                    <a:pt x="500261" y="372288"/>
                  </a:cubicBezTo>
                  <a:lnTo>
                    <a:pt x="500261" y="438214"/>
                  </a:lnTo>
                  <a:cubicBezTo>
                    <a:pt x="500261" y="465360"/>
                    <a:pt x="476994" y="488628"/>
                    <a:pt x="449848" y="488628"/>
                  </a:cubicBezTo>
                  <a:lnTo>
                    <a:pt x="391678" y="488628"/>
                  </a:lnTo>
                  <a:lnTo>
                    <a:pt x="391678" y="54292"/>
                  </a:lnTo>
                  <a:cubicBezTo>
                    <a:pt x="391678" y="31025"/>
                    <a:pt x="403312" y="3878"/>
                    <a:pt x="430458" y="3878"/>
                  </a:cubicBezTo>
                  <a:cubicBezTo>
                    <a:pt x="442092" y="3878"/>
                    <a:pt x="453726" y="3878"/>
                    <a:pt x="469238" y="0"/>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54992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85185E-6 L 0 0.03541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2" presetClass="path" presetSubtype="0" decel="100000" fill="hold" grpId="1" nodeType="withEffect">
                                  <p:stCondLst>
                                    <p:cond delay="0"/>
                                  </p:stCondLst>
                                  <p:childTnLst>
                                    <p:animMotion origin="layout" path="M -2.08333E-6 -1.11111E-6 L -2.08333E-6 0.03542 " pathEditMode="relative" rAng="0" ptsTypes="AA">
                                      <p:cBhvr>
                                        <p:cTn id="16" dur="700" spd="-100000" fill="hold"/>
                                        <p:tgtEl>
                                          <p:spTgt spid="17"/>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2" presetClass="path" presetSubtype="0" decel="100000" fill="hold" grpId="1" nodeType="withEffect">
                                  <p:stCondLst>
                                    <p:cond delay="0"/>
                                  </p:stCondLst>
                                  <p:childTnLst>
                                    <p:animMotion origin="layout" path="M -2.08333E-6 1.11111E-6 L -2.08333E-6 0.03542 " pathEditMode="relative" rAng="0" ptsTypes="AA">
                                      <p:cBhvr>
                                        <p:cTn id="21" dur="700" spd="-100000" fill="hold"/>
                                        <p:tgtEl>
                                          <p:spTgt spid="6"/>
                                        </p:tgtEl>
                                        <p:attrNameLst>
                                          <p:attrName>ppt_x</p:attrName>
                                          <p:attrName>ppt_y</p:attrName>
                                        </p:attrNameLst>
                                      </p:cBhvr>
                                      <p:rCtr x="0" y="1759"/>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42" presetClass="path" presetSubtype="0" decel="100000" fill="hold" grpId="1" nodeType="withEffect">
                                  <p:stCondLst>
                                    <p:cond delay="0"/>
                                  </p:stCondLst>
                                  <p:childTnLst>
                                    <p:animMotion origin="layout" path="M -4.16667E-7 4.44444E-6 L -4.16667E-7 0.03541 " pathEditMode="relative" rAng="0" ptsTypes="AA">
                                      <p:cBhvr>
                                        <p:cTn id="28" dur="700" spd="-100000" fill="hold"/>
                                        <p:tgtEl>
                                          <p:spTgt spid="18"/>
                                        </p:tgtEl>
                                        <p:attrNameLst>
                                          <p:attrName>ppt_x</p:attrName>
                                          <p:attrName>ppt_y</p:attrName>
                                        </p:attrNameLst>
                                      </p:cBhvr>
                                      <p:rCtr x="0" y="1759"/>
                                    </p:animMotion>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42" presetClass="path" presetSubtype="0" decel="100000" fill="hold" nodeType="withEffect">
                                  <p:stCondLst>
                                    <p:cond delay="0"/>
                                  </p:stCondLst>
                                  <p:childTnLst>
                                    <p:animMotion origin="layout" path="M -6.25E-7 3.7037E-7 L -6.25E-7 0.03542 " pathEditMode="relative" rAng="0" ptsTypes="AA">
                                      <p:cBhvr>
                                        <p:cTn id="33"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7" grpId="1"/>
      <p:bldP spid="6" grpId="0" animBg="1"/>
      <p:bldP spid="6" grpId="1" animBg="1"/>
      <p:bldP spid="18" grpId="0"/>
      <p:bldP spid="1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D43E-C6C9-2ED6-031F-1858FE92149B}"/>
              </a:ext>
            </a:extLst>
          </p:cNvPr>
          <p:cNvSpPr txBox="1">
            <a:spLocks noGrp="1"/>
          </p:cNvSpPr>
          <p:nvPr>
            <p:ph type="title" idx="4294967295"/>
          </p:nvPr>
        </p:nvSpPr>
        <p:spPr>
          <a:xfrm>
            <a:off x="1550496" y="2718036"/>
            <a:ext cx="2874386" cy="142192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spcBef>
                <a:spcPts val="0"/>
              </a:spcBef>
              <a:defRPr/>
            </a:pPr>
            <a:r>
              <a:rPr lang="es-ES" sz="4800" b="1" spc="-150" dirty="0">
                <a:gradFill>
                  <a:gsLst>
                    <a:gs pos="100000">
                      <a:srgbClr val="FFFFFF"/>
                    </a:gs>
                    <a:gs pos="0">
                      <a:srgbClr val="FFFFFF"/>
                    </a:gs>
                  </a:gsLst>
                  <a:lin ang="2700000" scaled="0"/>
                </a:gradFill>
                <a:latin typeface="Segoe UI Semibold"/>
                <a:ea typeface="+mn-ea"/>
                <a:cs typeface="Segoe UI Semibold"/>
              </a:rPr>
              <a:t>Llevar la IA al IDE</a:t>
            </a:r>
            <a:endParaRPr kumimoji="0" lang="en-US" sz="4800" b="1" i="0" u="none" strike="noStrike" kern="1200" cap="none" spc="-150" normalizeH="0" baseline="0" noProof="0" dirty="0">
              <a:ln>
                <a:noFill/>
              </a:ln>
              <a:gradFill>
                <a:gsLst>
                  <a:gs pos="100000">
                    <a:srgbClr val="FFFFFF"/>
                  </a:gs>
                  <a:gs pos="0">
                    <a:srgbClr val="FFFFFF"/>
                  </a:gs>
                </a:gsLst>
                <a:lin ang="2700000" scaled="0"/>
              </a:gradFill>
              <a:effectLst/>
              <a:uLnTx/>
              <a:uFillTx/>
              <a:latin typeface="Segoe UI Semibold"/>
              <a:ea typeface="+mn-ea"/>
              <a:cs typeface="Segoe UI Semibold"/>
            </a:endParaRPr>
          </a:p>
        </p:txBody>
      </p:sp>
      <p:sp>
        <p:nvSpPr>
          <p:cNvPr id="9" name="Rounded Rectangle 14">
            <a:extLst>
              <a:ext uri="{FF2B5EF4-FFF2-40B4-BE49-F238E27FC236}">
                <a16:creationId xmlns:a16="http://schemas.microsoft.com/office/drawing/2014/main" id="{DC3AE12A-6D7F-97BA-62C3-78D1575D2479}"/>
              </a:ext>
              <a:ext uri="{C183D7F6-B498-43B3-948B-1728B52AA6E4}">
                <adec:decorative xmlns:adec="http://schemas.microsoft.com/office/drawing/2017/decorative" val="1"/>
              </a:ext>
            </a:extLst>
          </p:cNvPr>
          <p:cNvSpPr/>
          <p:nvPr/>
        </p:nvSpPr>
        <p:spPr>
          <a:xfrm>
            <a:off x="4821383" y="1495422"/>
            <a:ext cx="6125292" cy="1048200"/>
          </a:xfrm>
          <a:prstGeom prst="roundRect">
            <a:avLst>
              <a:gd name="adj" fmla="val 962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4">
            <a:extLst>
              <a:ext uri="{FF2B5EF4-FFF2-40B4-BE49-F238E27FC236}">
                <a16:creationId xmlns:a16="http://schemas.microsoft.com/office/drawing/2014/main" id="{976FA830-9D62-5F90-6666-C1E3CF948AE0}"/>
              </a:ext>
              <a:ext uri="{C183D7F6-B498-43B3-948B-1728B52AA6E4}">
                <adec:decorative xmlns:adec="http://schemas.microsoft.com/office/drawing/2017/decorative" val="1"/>
              </a:ext>
            </a:extLst>
          </p:cNvPr>
          <p:cNvSpPr/>
          <p:nvPr/>
        </p:nvSpPr>
        <p:spPr>
          <a:xfrm>
            <a:off x="4821383" y="2901737"/>
            <a:ext cx="6125292" cy="1048200"/>
          </a:xfrm>
          <a:prstGeom prst="roundRect">
            <a:avLst>
              <a:gd name="adj" fmla="val 899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0" name="Rounded Rectangle 14">
            <a:extLst>
              <a:ext uri="{FF2B5EF4-FFF2-40B4-BE49-F238E27FC236}">
                <a16:creationId xmlns:a16="http://schemas.microsoft.com/office/drawing/2014/main" id="{EBD6C9D5-384B-AFD0-D797-D5F9D5288724}"/>
              </a:ext>
              <a:ext uri="{C183D7F6-B498-43B3-948B-1728B52AA6E4}">
                <adec:decorative xmlns:adec="http://schemas.microsoft.com/office/drawing/2017/decorative" val="1"/>
              </a:ext>
            </a:extLst>
          </p:cNvPr>
          <p:cNvSpPr/>
          <p:nvPr/>
        </p:nvSpPr>
        <p:spPr>
          <a:xfrm>
            <a:off x="4821383" y="4308051"/>
            <a:ext cx="6125292" cy="1048200"/>
          </a:xfrm>
          <a:prstGeom prst="roundRect">
            <a:avLst>
              <a:gd name="adj" fmla="val 7789"/>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Graphic 15" descr="Icon of a speed dial">
            <a:extLst>
              <a:ext uri="{FF2B5EF4-FFF2-40B4-BE49-F238E27FC236}">
                <a16:creationId xmlns:a16="http://schemas.microsoft.com/office/drawing/2014/main" id="{9CD2BCDB-1D7F-AC17-4C80-74343621D80C}"/>
              </a:ext>
            </a:extLst>
          </p:cNvPr>
          <p:cNvSpPr/>
          <p:nvPr/>
        </p:nvSpPr>
        <p:spPr>
          <a:xfrm>
            <a:off x="5163909" y="1763704"/>
            <a:ext cx="748987" cy="511636"/>
          </a:xfrm>
          <a:custGeom>
            <a:avLst/>
            <a:gdLst>
              <a:gd name="connsiteX0" fmla="*/ 76707 w 190567"/>
              <a:gd name="connsiteY0" fmla="*/ 98840 h 130177"/>
              <a:gd name="connsiteX1" fmla="*/ 136295 w 190567"/>
              <a:gd name="connsiteY1" fmla="*/ 18116 h 130177"/>
              <a:gd name="connsiteX2" fmla="*/ 145536 w 190567"/>
              <a:gd name="connsiteY2" fmla="*/ 16696 h 130177"/>
              <a:gd name="connsiteX3" fmla="*/ 148059 w 190567"/>
              <a:gd name="connsiteY3" fmla="*/ 23545 h 130177"/>
              <a:gd name="connsiteX4" fmla="*/ 147773 w 190567"/>
              <a:gd name="connsiteY4" fmla="*/ 24478 h 130177"/>
              <a:gd name="connsiteX5" fmla="*/ 110911 w 190567"/>
              <a:gd name="connsiteY5" fmla="*/ 117814 h 130177"/>
              <a:gd name="connsiteX6" fmla="*/ 85261 w 190567"/>
              <a:gd name="connsiteY6" fmla="*/ 128748 h 130177"/>
              <a:gd name="connsiteX7" fmla="*/ 74327 w 190567"/>
              <a:gd name="connsiteY7" fmla="*/ 103098 h 130177"/>
              <a:gd name="connsiteX8" fmla="*/ 75316 w 190567"/>
              <a:gd name="connsiteY8" fmla="*/ 101002 h 130177"/>
              <a:gd name="connsiteX9" fmla="*/ 75974 w 190567"/>
              <a:gd name="connsiteY9" fmla="*/ 99897 h 130177"/>
              <a:gd name="connsiteX10" fmla="*/ 76697 w 190567"/>
              <a:gd name="connsiteY10" fmla="*/ 98849 h 130177"/>
              <a:gd name="connsiteX11" fmla="*/ 136295 w 190567"/>
              <a:gd name="connsiteY11" fmla="*/ 18116 h 130177"/>
              <a:gd name="connsiteX12" fmla="*/ 76697 w 190567"/>
              <a:gd name="connsiteY12" fmla="*/ 98849 h 130177"/>
              <a:gd name="connsiteX13" fmla="*/ 158241 w 190567"/>
              <a:gd name="connsiteY13" fmla="*/ 22583 h 130177"/>
              <a:gd name="connsiteX14" fmla="*/ 177501 w 190567"/>
              <a:gd name="connsiteY14" fmla="*/ 43271 h 130177"/>
              <a:gd name="connsiteX15" fmla="*/ 190074 w 190567"/>
              <a:gd name="connsiteY15" fmla="*/ 66112 h 130177"/>
              <a:gd name="connsiteX16" fmla="*/ 186025 w 190567"/>
              <a:gd name="connsiteY16" fmla="*/ 75370 h 130177"/>
              <a:gd name="connsiteX17" fmla="*/ 176767 w 190567"/>
              <a:gd name="connsiteY17" fmla="*/ 71322 h 130177"/>
              <a:gd name="connsiteX18" fmla="*/ 173167 w 190567"/>
              <a:gd name="connsiteY18" fmla="*/ 63588 h 130177"/>
              <a:gd name="connsiteX19" fmla="*/ 153640 w 190567"/>
              <a:gd name="connsiteY19" fmla="*/ 74856 h 130177"/>
              <a:gd name="connsiteX20" fmla="*/ 143895 w 190567"/>
              <a:gd name="connsiteY20" fmla="*/ 72193 h 130177"/>
              <a:gd name="connsiteX21" fmla="*/ 145697 w 190567"/>
              <a:gd name="connsiteY21" fmla="*/ 63026 h 130177"/>
              <a:gd name="connsiteX22" fmla="*/ 146506 w 190567"/>
              <a:gd name="connsiteY22" fmla="*/ 62483 h 130177"/>
              <a:gd name="connsiteX23" fmla="*/ 165728 w 190567"/>
              <a:gd name="connsiteY23" fmla="*/ 51377 h 130177"/>
              <a:gd name="connsiteX24" fmla="*/ 163537 w 190567"/>
              <a:gd name="connsiteY24" fmla="*/ 48386 h 130177"/>
              <a:gd name="connsiteX25" fmla="*/ 153459 w 190567"/>
              <a:gd name="connsiteY25" fmla="*/ 37337 h 130177"/>
              <a:gd name="connsiteX26" fmla="*/ 157079 w 190567"/>
              <a:gd name="connsiteY26" fmla="*/ 28155 h 130177"/>
              <a:gd name="connsiteX27" fmla="*/ 157908 w 190567"/>
              <a:gd name="connsiteY27" fmla="*/ 25374 h 130177"/>
              <a:gd name="connsiteX28" fmla="*/ 158136 w 190567"/>
              <a:gd name="connsiteY28" fmla="*/ 23973 h 130177"/>
              <a:gd name="connsiteX29" fmla="*/ 158231 w 190567"/>
              <a:gd name="connsiteY29" fmla="*/ 22583 h 130177"/>
              <a:gd name="connsiteX30" fmla="*/ 133190 w 190567"/>
              <a:gd name="connsiteY30" fmla="*/ 7714 h 130177"/>
              <a:gd name="connsiteX31" fmla="*/ 129323 w 190567"/>
              <a:gd name="connsiteY31" fmla="*/ 10838 h 130177"/>
              <a:gd name="connsiteX32" fmla="*/ 128237 w 190567"/>
              <a:gd name="connsiteY32" fmla="*/ 12172 h 130177"/>
              <a:gd name="connsiteX33" fmla="*/ 123094 w 190567"/>
              <a:gd name="connsiteY33" fmla="*/ 19154 h 130177"/>
              <a:gd name="connsiteX34" fmla="*/ 102424 w 190567"/>
              <a:gd name="connsiteY34" fmla="*/ 14677 h 130177"/>
              <a:gd name="connsiteX35" fmla="*/ 102424 w 190567"/>
              <a:gd name="connsiteY35" fmla="*/ 40128 h 130177"/>
              <a:gd name="connsiteX36" fmla="*/ 95279 w 190567"/>
              <a:gd name="connsiteY36" fmla="*/ 47270 h 130177"/>
              <a:gd name="connsiteX37" fmla="*/ 88204 w 190567"/>
              <a:gd name="connsiteY37" fmla="*/ 41099 h 130177"/>
              <a:gd name="connsiteX38" fmla="*/ 88137 w 190567"/>
              <a:gd name="connsiteY38" fmla="*/ 40128 h 130177"/>
              <a:gd name="connsiteX39" fmla="*/ 88137 w 190567"/>
              <a:gd name="connsiteY39" fmla="*/ 14506 h 130177"/>
              <a:gd name="connsiteX40" fmla="*/ 44398 w 190567"/>
              <a:gd name="connsiteY40" fmla="*/ 30069 h 130177"/>
              <a:gd name="connsiteX41" fmla="*/ 24215 w 190567"/>
              <a:gd name="connsiteY41" fmla="*/ 51072 h 130177"/>
              <a:gd name="connsiteX42" fmla="*/ 44046 w 190567"/>
              <a:gd name="connsiteY42" fmla="*/ 62521 h 130177"/>
              <a:gd name="connsiteX43" fmla="*/ 46654 w 190567"/>
              <a:gd name="connsiteY43" fmla="*/ 72281 h 130177"/>
              <a:gd name="connsiteX44" fmla="*/ 37778 w 190567"/>
              <a:gd name="connsiteY44" fmla="*/ 75323 h 130177"/>
              <a:gd name="connsiteX45" fmla="*/ 36902 w 190567"/>
              <a:gd name="connsiteY45" fmla="*/ 74894 h 130177"/>
              <a:gd name="connsiteX46" fmla="*/ 17147 w 190567"/>
              <a:gd name="connsiteY46" fmla="*/ 63493 h 130177"/>
              <a:gd name="connsiteX47" fmla="*/ 13756 w 190567"/>
              <a:gd name="connsiteY47" fmla="*/ 71313 h 130177"/>
              <a:gd name="connsiteX48" fmla="*/ 4438 w 190567"/>
              <a:gd name="connsiteY48" fmla="*/ 75216 h 130177"/>
              <a:gd name="connsiteX49" fmla="*/ 440 w 190567"/>
              <a:gd name="connsiteY49" fmla="*/ 66141 h 130177"/>
              <a:gd name="connsiteX50" fmla="*/ 36197 w 190567"/>
              <a:gd name="connsiteY50" fmla="*/ 18363 h 130177"/>
              <a:gd name="connsiteX51" fmla="*/ 133190 w 190567"/>
              <a:gd name="connsiteY51" fmla="*/ 7724 h 13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67" h="130177">
                <a:moveTo>
                  <a:pt x="76707" y="98840"/>
                </a:moveTo>
                <a:lnTo>
                  <a:pt x="136295" y="18116"/>
                </a:lnTo>
                <a:cubicBezTo>
                  <a:pt x="138455" y="15172"/>
                  <a:pt x="142591" y="14536"/>
                  <a:pt x="145536" y="16696"/>
                </a:cubicBezTo>
                <a:cubicBezTo>
                  <a:pt x="147675" y="18265"/>
                  <a:pt x="148668" y="20962"/>
                  <a:pt x="148059" y="23545"/>
                </a:cubicBezTo>
                <a:lnTo>
                  <a:pt x="147773" y="24478"/>
                </a:lnTo>
                <a:lnTo>
                  <a:pt x="110911" y="117814"/>
                </a:lnTo>
                <a:cubicBezTo>
                  <a:pt x="106848" y="127916"/>
                  <a:pt x="95364" y="132812"/>
                  <a:pt x="85261" y="128748"/>
                </a:cubicBezTo>
                <a:cubicBezTo>
                  <a:pt x="75158" y="124684"/>
                  <a:pt x="70263" y="113201"/>
                  <a:pt x="74327" y="103098"/>
                </a:cubicBezTo>
                <a:cubicBezTo>
                  <a:pt x="74615" y="102380"/>
                  <a:pt x="74946" y="101680"/>
                  <a:pt x="75316" y="101002"/>
                </a:cubicBezTo>
                <a:lnTo>
                  <a:pt x="75974" y="99897"/>
                </a:lnTo>
                <a:lnTo>
                  <a:pt x="76697" y="98849"/>
                </a:lnTo>
                <a:lnTo>
                  <a:pt x="136295" y="18116"/>
                </a:lnTo>
                <a:lnTo>
                  <a:pt x="76697" y="98849"/>
                </a:lnTo>
                <a:close/>
                <a:moveTo>
                  <a:pt x="158241" y="22583"/>
                </a:moveTo>
                <a:cubicBezTo>
                  <a:pt x="165594" y="28547"/>
                  <a:pt x="172077" y="35511"/>
                  <a:pt x="177501" y="43271"/>
                </a:cubicBezTo>
                <a:cubicBezTo>
                  <a:pt x="182492" y="50405"/>
                  <a:pt x="187311" y="59044"/>
                  <a:pt x="190074" y="66112"/>
                </a:cubicBezTo>
                <a:cubicBezTo>
                  <a:pt x="191513" y="69787"/>
                  <a:pt x="189700" y="73932"/>
                  <a:pt x="186025" y="75370"/>
                </a:cubicBezTo>
                <a:cubicBezTo>
                  <a:pt x="182351" y="76809"/>
                  <a:pt x="178206" y="74997"/>
                  <a:pt x="176767" y="71322"/>
                </a:cubicBezTo>
                <a:cubicBezTo>
                  <a:pt x="175708" y="68681"/>
                  <a:pt x="174506" y="66099"/>
                  <a:pt x="173167" y="63588"/>
                </a:cubicBezTo>
                <a:lnTo>
                  <a:pt x="153640" y="74856"/>
                </a:lnTo>
                <a:cubicBezTo>
                  <a:pt x="150214" y="76811"/>
                  <a:pt x="145851" y="75619"/>
                  <a:pt x="143895" y="72193"/>
                </a:cubicBezTo>
                <a:cubicBezTo>
                  <a:pt x="142138" y="69113"/>
                  <a:pt x="142905" y="65211"/>
                  <a:pt x="145697" y="63026"/>
                </a:cubicBezTo>
                <a:lnTo>
                  <a:pt x="146506" y="62483"/>
                </a:lnTo>
                <a:lnTo>
                  <a:pt x="165728" y="51377"/>
                </a:lnTo>
                <a:lnTo>
                  <a:pt x="163537" y="48386"/>
                </a:lnTo>
                <a:cubicBezTo>
                  <a:pt x="160500" y="44421"/>
                  <a:pt x="157128" y="40725"/>
                  <a:pt x="153459" y="37337"/>
                </a:cubicBezTo>
                <a:lnTo>
                  <a:pt x="157079" y="28155"/>
                </a:lnTo>
                <a:cubicBezTo>
                  <a:pt x="157441" y="27241"/>
                  <a:pt x="157717" y="26307"/>
                  <a:pt x="157908" y="25374"/>
                </a:cubicBezTo>
                <a:lnTo>
                  <a:pt x="158136" y="23973"/>
                </a:lnTo>
                <a:lnTo>
                  <a:pt x="158231" y="22583"/>
                </a:lnTo>
                <a:close/>
                <a:moveTo>
                  <a:pt x="133190" y="7714"/>
                </a:moveTo>
                <a:cubicBezTo>
                  <a:pt x="131749" y="8552"/>
                  <a:pt x="130445" y="9606"/>
                  <a:pt x="129323" y="10838"/>
                </a:cubicBezTo>
                <a:lnTo>
                  <a:pt x="128237" y="12172"/>
                </a:lnTo>
                <a:lnTo>
                  <a:pt x="123094" y="19154"/>
                </a:lnTo>
                <a:cubicBezTo>
                  <a:pt x="116410" y="16833"/>
                  <a:pt x="109469" y="15330"/>
                  <a:pt x="102424" y="14677"/>
                </a:cubicBezTo>
                <a:lnTo>
                  <a:pt x="102424" y="40128"/>
                </a:lnTo>
                <a:cubicBezTo>
                  <a:pt x="102424" y="44073"/>
                  <a:pt x="99224" y="47271"/>
                  <a:pt x="95279" y="47270"/>
                </a:cubicBezTo>
                <a:cubicBezTo>
                  <a:pt x="91710" y="47269"/>
                  <a:pt x="88690" y="44634"/>
                  <a:pt x="88204" y="41099"/>
                </a:cubicBezTo>
                <a:lnTo>
                  <a:pt x="88137" y="40128"/>
                </a:lnTo>
                <a:lnTo>
                  <a:pt x="88137" y="14506"/>
                </a:lnTo>
                <a:cubicBezTo>
                  <a:pt x="72414" y="15624"/>
                  <a:pt x="57293" y="21004"/>
                  <a:pt x="44398" y="30069"/>
                </a:cubicBezTo>
                <a:cubicBezTo>
                  <a:pt x="36626" y="35518"/>
                  <a:pt x="29844" y="42661"/>
                  <a:pt x="24215" y="51072"/>
                </a:cubicBezTo>
                <a:lnTo>
                  <a:pt x="44046" y="62521"/>
                </a:lnTo>
                <a:cubicBezTo>
                  <a:pt x="47461" y="64497"/>
                  <a:pt x="48629" y="68866"/>
                  <a:pt x="46654" y="72281"/>
                </a:cubicBezTo>
                <a:cubicBezTo>
                  <a:pt x="44869" y="75368"/>
                  <a:pt x="41081" y="76666"/>
                  <a:pt x="37778" y="75323"/>
                </a:cubicBezTo>
                <a:lnTo>
                  <a:pt x="36902" y="74894"/>
                </a:lnTo>
                <a:lnTo>
                  <a:pt x="17147" y="63493"/>
                </a:lnTo>
                <a:cubicBezTo>
                  <a:pt x="15928" y="66026"/>
                  <a:pt x="14804" y="68636"/>
                  <a:pt x="13756" y="71313"/>
                </a:cubicBezTo>
                <a:cubicBezTo>
                  <a:pt x="12261" y="74964"/>
                  <a:pt x="8089" y="76711"/>
                  <a:pt x="4438" y="75216"/>
                </a:cubicBezTo>
                <a:cubicBezTo>
                  <a:pt x="881" y="73760"/>
                  <a:pt x="-886" y="69749"/>
                  <a:pt x="440" y="66141"/>
                </a:cubicBezTo>
                <a:cubicBezTo>
                  <a:pt x="8127" y="46376"/>
                  <a:pt x="20252" y="29536"/>
                  <a:pt x="36197" y="18363"/>
                </a:cubicBezTo>
                <a:cubicBezTo>
                  <a:pt x="64582" y="-1535"/>
                  <a:pt x="101167" y="-5548"/>
                  <a:pt x="133190" y="7724"/>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itle 6">
            <a:extLst>
              <a:ext uri="{FF2B5EF4-FFF2-40B4-BE49-F238E27FC236}">
                <a16:creationId xmlns:a16="http://schemas.microsoft.com/office/drawing/2014/main" id="{516D36BC-3914-BB3C-0427-20DA5543D8DB}"/>
              </a:ext>
            </a:extLst>
          </p:cNvPr>
          <p:cNvSpPr txBox="1">
            <a:spLocks/>
          </p:cNvSpPr>
          <p:nvPr/>
        </p:nvSpPr>
        <p:spPr>
          <a:xfrm>
            <a:off x="6309260" y="1825623"/>
            <a:ext cx="3587314" cy="3877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spcBef>
                <a:spcPts val="1200"/>
              </a:spcBef>
              <a:defRPr/>
            </a:pPr>
            <a:r>
              <a:rPr lang="en-CA" sz="2800" dirty="0" err="1">
                <a:solidFill>
                  <a:srgbClr val="D59ED7"/>
                </a:solidFill>
                <a:latin typeface="Segoe UI Semibold"/>
                <a:cs typeface="Segoe UI"/>
              </a:rPr>
              <a:t>Ganar</a:t>
            </a:r>
            <a:r>
              <a:rPr lang="en-CA" sz="2800" dirty="0">
                <a:solidFill>
                  <a:srgbClr val="D59ED7"/>
                </a:solidFill>
                <a:latin typeface="Segoe UI Semibold"/>
                <a:cs typeface="Segoe UI"/>
              </a:rPr>
              <a:t> </a:t>
            </a:r>
            <a:r>
              <a:rPr lang="en-CA" sz="2800" dirty="0" err="1">
                <a:solidFill>
                  <a:srgbClr val="D59ED7"/>
                </a:solidFill>
                <a:latin typeface="Segoe UI Semibold"/>
                <a:cs typeface="Segoe UI"/>
              </a:rPr>
              <a:t>velocidad</a:t>
            </a:r>
            <a:endParaRPr lang="en-CA" sz="2800" dirty="0">
              <a:solidFill>
                <a:srgbClr val="D59ED7"/>
              </a:solidFill>
              <a:latin typeface="Segoe UI Semibold"/>
              <a:cs typeface="Segoe UI"/>
            </a:endParaRPr>
          </a:p>
        </p:txBody>
      </p:sp>
      <p:sp>
        <p:nvSpPr>
          <p:cNvPr id="17" name="Graphic 11" descr="Icon of code">
            <a:extLst>
              <a:ext uri="{FF2B5EF4-FFF2-40B4-BE49-F238E27FC236}">
                <a16:creationId xmlns:a16="http://schemas.microsoft.com/office/drawing/2014/main" id="{11A23271-C0FE-01DA-A11B-9E33994F56A7}"/>
              </a:ext>
            </a:extLst>
          </p:cNvPr>
          <p:cNvSpPr/>
          <p:nvPr/>
        </p:nvSpPr>
        <p:spPr>
          <a:xfrm>
            <a:off x="5164046" y="3129508"/>
            <a:ext cx="748713" cy="598984"/>
          </a:xfrm>
          <a:custGeom>
            <a:avLst/>
            <a:gdLst>
              <a:gd name="connsiteX0" fmla="*/ 57968 w 190497"/>
              <a:gd name="connsiteY0" fmla="*/ 139147 h 152401"/>
              <a:gd name="connsiteX1" fmla="*/ 115080 w 190497"/>
              <a:gd name="connsiteY1" fmla="*/ 5758 h 152401"/>
              <a:gd name="connsiteX2" fmla="*/ 127597 w 190497"/>
              <a:gd name="connsiteY2" fmla="*/ 780 h 152401"/>
              <a:gd name="connsiteX3" fmla="*/ 132968 w 190497"/>
              <a:gd name="connsiteY3" fmla="*/ 12207 h 152401"/>
              <a:gd name="connsiteX4" fmla="*/ 132587 w 190497"/>
              <a:gd name="connsiteY4" fmla="*/ 13255 h 152401"/>
              <a:gd name="connsiteX5" fmla="*/ 75475 w 190497"/>
              <a:gd name="connsiteY5" fmla="*/ 146643 h 152401"/>
              <a:gd name="connsiteX6" fmla="*/ 62958 w 190497"/>
              <a:gd name="connsiteY6" fmla="*/ 151621 h 152401"/>
              <a:gd name="connsiteX7" fmla="*/ 57587 w 190497"/>
              <a:gd name="connsiteY7" fmla="*/ 140194 h 152401"/>
              <a:gd name="connsiteX8" fmla="*/ 57968 w 190497"/>
              <a:gd name="connsiteY8" fmla="*/ 139147 h 152401"/>
              <a:gd name="connsiteX9" fmla="*/ 115080 w 190497"/>
              <a:gd name="connsiteY9" fmla="*/ 5758 h 152401"/>
              <a:gd name="connsiteX10" fmla="*/ 57968 w 190497"/>
              <a:gd name="connsiteY10" fmla="*/ 139137 h 152401"/>
              <a:gd name="connsiteX11" fmla="*/ 2790 w 190497"/>
              <a:gd name="connsiteY11" fmla="*/ 69443 h 152401"/>
              <a:gd name="connsiteX12" fmla="*/ 40890 w 190497"/>
              <a:gd name="connsiteY12" fmla="*/ 31343 h 152401"/>
              <a:gd name="connsiteX13" fmla="*/ 54360 w 190497"/>
              <a:gd name="connsiteY13" fmla="*/ 31365 h 152401"/>
              <a:gd name="connsiteX14" fmla="*/ 55149 w 190497"/>
              <a:gd name="connsiteY14" fmla="*/ 43916 h 152401"/>
              <a:gd name="connsiteX15" fmla="*/ 54358 w 190497"/>
              <a:gd name="connsiteY15" fmla="*/ 44811 h 152401"/>
              <a:gd name="connsiteX16" fmla="*/ 22992 w 190497"/>
              <a:gd name="connsiteY16" fmla="*/ 76177 h 152401"/>
              <a:gd name="connsiteX17" fmla="*/ 54358 w 190497"/>
              <a:gd name="connsiteY17" fmla="*/ 107543 h 152401"/>
              <a:gd name="connsiteX18" fmla="*/ 54422 w 190497"/>
              <a:gd name="connsiteY18" fmla="*/ 121013 h 152401"/>
              <a:gd name="connsiteX19" fmla="*/ 41785 w 190497"/>
              <a:gd name="connsiteY19" fmla="*/ 121811 h 152401"/>
              <a:gd name="connsiteX20" fmla="*/ 40890 w 190497"/>
              <a:gd name="connsiteY20" fmla="*/ 121011 h 152401"/>
              <a:gd name="connsiteX21" fmla="*/ 2790 w 190497"/>
              <a:gd name="connsiteY21" fmla="*/ 82911 h 152401"/>
              <a:gd name="connsiteX22" fmla="*/ 1999 w 190497"/>
              <a:gd name="connsiteY22" fmla="*/ 70338 h 152401"/>
              <a:gd name="connsiteX23" fmla="*/ 2790 w 190497"/>
              <a:gd name="connsiteY23" fmla="*/ 69443 h 152401"/>
              <a:gd name="connsiteX24" fmla="*/ 40890 w 190497"/>
              <a:gd name="connsiteY24" fmla="*/ 31343 h 152401"/>
              <a:gd name="connsiteX25" fmla="*/ 2790 w 190497"/>
              <a:gd name="connsiteY25" fmla="*/ 69443 h 152401"/>
              <a:gd name="connsiteX26" fmla="*/ 136140 w 190497"/>
              <a:gd name="connsiteY26" fmla="*/ 31333 h 152401"/>
              <a:gd name="connsiteX27" fmla="*/ 148713 w 190497"/>
              <a:gd name="connsiteY27" fmla="*/ 30542 h 152401"/>
              <a:gd name="connsiteX28" fmla="*/ 149598 w 190497"/>
              <a:gd name="connsiteY28" fmla="*/ 31333 h 152401"/>
              <a:gd name="connsiteX29" fmla="*/ 187708 w 190497"/>
              <a:gd name="connsiteY29" fmla="*/ 69443 h 152401"/>
              <a:gd name="connsiteX30" fmla="*/ 188499 w 190497"/>
              <a:gd name="connsiteY30" fmla="*/ 82016 h 152401"/>
              <a:gd name="connsiteX31" fmla="*/ 187708 w 190497"/>
              <a:gd name="connsiteY31" fmla="*/ 82920 h 152401"/>
              <a:gd name="connsiteX32" fmla="*/ 149598 w 190497"/>
              <a:gd name="connsiteY32" fmla="*/ 120973 h 152401"/>
              <a:gd name="connsiteX33" fmla="*/ 136128 w 190497"/>
              <a:gd name="connsiteY33" fmla="*/ 120950 h 152401"/>
              <a:gd name="connsiteX34" fmla="*/ 135339 w 190497"/>
              <a:gd name="connsiteY34" fmla="*/ 108400 h 152401"/>
              <a:gd name="connsiteX35" fmla="*/ 136140 w 190497"/>
              <a:gd name="connsiteY35" fmla="*/ 107495 h 152401"/>
              <a:gd name="connsiteX36" fmla="*/ 167486 w 190497"/>
              <a:gd name="connsiteY36" fmla="*/ 76177 h 152401"/>
              <a:gd name="connsiteX37" fmla="*/ 136121 w 190497"/>
              <a:gd name="connsiteY37" fmla="*/ 44801 h 152401"/>
              <a:gd name="connsiteX38" fmla="*/ 136121 w 190497"/>
              <a:gd name="connsiteY38" fmla="*/ 31333 h 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497" h="152401">
                <a:moveTo>
                  <a:pt x="57968" y="139147"/>
                </a:moveTo>
                <a:lnTo>
                  <a:pt x="115080" y="5758"/>
                </a:lnTo>
                <a:cubicBezTo>
                  <a:pt x="117161" y="927"/>
                  <a:pt x="122766" y="-1302"/>
                  <a:pt x="127597" y="780"/>
                </a:cubicBezTo>
                <a:cubicBezTo>
                  <a:pt x="132017" y="2684"/>
                  <a:pt x="134322" y="7588"/>
                  <a:pt x="132968" y="12207"/>
                </a:cubicBezTo>
                <a:lnTo>
                  <a:pt x="132587" y="13255"/>
                </a:lnTo>
                <a:lnTo>
                  <a:pt x="75475" y="146643"/>
                </a:lnTo>
                <a:cubicBezTo>
                  <a:pt x="73393" y="151474"/>
                  <a:pt x="67789" y="153703"/>
                  <a:pt x="62958" y="151621"/>
                </a:cubicBezTo>
                <a:cubicBezTo>
                  <a:pt x="58538" y="149716"/>
                  <a:pt x="56233" y="144813"/>
                  <a:pt x="57587" y="140194"/>
                </a:cubicBezTo>
                <a:lnTo>
                  <a:pt x="57968" y="139147"/>
                </a:lnTo>
                <a:lnTo>
                  <a:pt x="115080" y="5758"/>
                </a:lnTo>
                <a:lnTo>
                  <a:pt x="57968" y="139137"/>
                </a:lnTo>
                <a:close/>
                <a:moveTo>
                  <a:pt x="2790" y="69443"/>
                </a:moveTo>
                <a:lnTo>
                  <a:pt x="40890" y="31343"/>
                </a:lnTo>
                <a:cubicBezTo>
                  <a:pt x="44616" y="27629"/>
                  <a:pt x="50647" y="27639"/>
                  <a:pt x="54360" y="31365"/>
                </a:cubicBezTo>
                <a:cubicBezTo>
                  <a:pt x="57739" y="34756"/>
                  <a:pt x="58077" y="40128"/>
                  <a:pt x="55149" y="43916"/>
                </a:cubicBezTo>
                <a:lnTo>
                  <a:pt x="54358" y="44811"/>
                </a:lnTo>
                <a:lnTo>
                  <a:pt x="22992" y="76177"/>
                </a:lnTo>
                <a:lnTo>
                  <a:pt x="54358" y="107543"/>
                </a:lnTo>
                <a:cubicBezTo>
                  <a:pt x="58095" y="111245"/>
                  <a:pt x="58124" y="117275"/>
                  <a:pt x="54422" y="121013"/>
                </a:cubicBezTo>
                <a:cubicBezTo>
                  <a:pt x="51022" y="124446"/>
                  <a:pt x="45590" y="124789"/>
                  <a:pt x="41785" y="121811"/>
                </a:cubicBezTo>
                <a:lnTo>
                  <a:pt x="40890" y="121011"/>
                </a:lnTo>
                <a:lnTo>
                  <a:pt x="2790" y="82911"/>
                </a:lnTo>
                <a:cubicBezTo>
                  <a:pt x="-604" y="79517"/>
                  <a:pt x="-942" y="74130"/>
                  <a:pt x="1999" y="70338"/>
                </a:cubicBezTo>
                <a:lnTo>
                  <a:pt x="2790" y="69443"/>
                </a:lnTo>
                <a:lnTo>
                  <a:pt x="40890" y="31343"/>
                </a:lnTo>
                <a:lnTo>
                  <a:pt x="2790" y="69443"/>
                </a:lnTo>
                <a:close/>
                <a:moveTo>
                  <a:pt x="136140" y="31333"/>
                </a:moveTo>
                <a:cubicBezTo>
                  <a:pt x="139533" y="27940"/>
                  <a:pt x="144921" y="27601"/>
                  <a:pt x="148713" y="30542"/>
                </a:cubicBezTo>
                <a:lnTo>
                  <a:pt x="149598" y="31333"/>
                </a:lnTo>
                <a:lnTo>
                  <a:pt x="187708" y="69443"/>
                </a:lnTo>
                <a:cubicBezTo>
                  <a:pt x="191101" y="72836"/>
                  <a:pt x="191440" y="78224"/>
                  <a:pt x="188499" y="82016"/>
                </a:cubicBezTo>
                <a:lnTo>
                  <a:pt x="187708" y="82920"/>
                </a:lnTo>
                <a:lnTo>
                  <a:pt x="149598" y="120973"/>
                </a:lnTo>
                <a:cubicBezTo>
                  <a:pt x="145872" y="124687"/>
                  <a:pt x="139841" y="124676"/>
                  <a:pt x="136128" y="120950"/>
                </a:cubicBezTo>
                <a:cubicBezTo>
                  <a:pt x="132749" y="117559"/>
                  <a:pt x="132412" y="112187"/>
                  <a:pt x="135339" y="108400"/>
                </a:cubicBezTo>
                <a:lnTo>
                  <a:pt x="136140" y="107495"/>
                </a:lnTo>
                <a:lnTo>
                  <a:pt x="167486" y="76177"/>
                </a:lnTo>
                <a:lnTo>
                  <a:pt x="136121" y="44801"/>
                </a:lnTo>
                <a:cubicBezTo>
                  <a:pt x="132402" y="41082"/>
                  <a:pt x="132402" y="35053"/>
                  <a:pt x="136121" y="31333"/>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8" name="Title 6">
            <a:extLst>
              <a:ext uri="{FF2B5EF4-FFF2-40B4-BE49-F238E27FC236}">
                <a16:creationId xmlns:a16="http://schemas.microsoft.com/office/drawing/2014/main" id="{6CE5D023-8D1C-3979-61CB-4985D910039B}"/>
              </a:ext>
            </a:extLst>
          </p:cNvPr>
          <p:cNvSpPr txBox="1">
            <a:spLocks/>
          </p:cNvSpPr>
          <p:nvPr/>
        </p:nvSpPr>
        <p:spPr>
          <a:xfrm>
            <a:off x="6309260" y="3235101"/>
            <a:ext cx="4667602" cy="3877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spcBef>
                <a:spcPts val="1200"/>
              </a:spcBef>
              <a:defRPr/>
            </a:pPr>
            <a:r>
              <a:rPr lang="en-CA" sz="2800" dirty="0" err="1">
                <a:solidFill>
                  <a:srgbClr val="D59ED7"/>
                </a:solidFill>
                <a:latin typeface="Segoe UI Semibold"/>
                <a:cs typeface="Segoe UI"/>
              </a:rPr>
              <a:t>Escribir</a:t>
            </a:r>
            <a:r>
              <a:rPr lang="en-CA" sz="2800" dirty="0">
                <a:solidFill>
                  <a:srgbClr val="D59ED7"/>
                </a:solidFill>
                <a:latin typeface="Segoe UI Semibold"/>
                <a:cs typeface="Segoe UI"/>
              </a:rPr>
              <a:t> </a:t>
            </a:r>
            <a:r>
              <a:rPr lang="en-CA" sz="2800" dirty="0" err="1">
                <a:solidFill>
                  <a:srgbClr val="D59ED7"/>
                </a:solidFill>
                <a:latin typeface="Segoe UI Semibold"/>
                <a:cs typeface="Segoe UI"/>
              </a:rPr>
              <a:t>código</a:t>
            </a:r>
            <a:r>
              <a:rPr lang="en-CA" sz="2800" dirty="0">
                <a:solidFill>
                  <a:srgbClr val="D59ED7"/>
                </a:solidFill>
                <a:latin typeface="Segoe UI Semibold"/>
                <a:cs typeface="Segoe UI"/>
              </a:rPr>
              <a:t> </a:t>
            </a:r>
            <a:r>
              <a:rPr lang="en-CA" sz="2800" dirty="0" err="1">
                <a:solidFill>
                  <a:srgbClr val="D59ED7"/>
                </a:solidFill>
                <a:latin typeface="Segoe UI Semibold"/>
                <a:cs typeface="Segoe UI"/>
              </a:rPr>
              <a:t>repetitivo</a:t>
            </a:r>
            <a:endParaRPr lang="en-CA" sz="2800" dirty="0">
              <a:solidFill>
                <a:srgbClr val="D59ED7"/>
              </a:solidFill>
              <a:latin typeface="Segoe UI Semibold"/>
              <a:cs typeface="Segoe UI"/>
            </a:endParaRPr>
          </a:p>
        </p:txBody>
      </p:sp>
      <p:sp>
        <p:nvSpPr>
          <p:cNvPr id="21" name="Graphic 19" descr="Icon of an exclamation mark">
            <a:extLst>
              <a:ext uri="{FF2B5EF4-FFF2-40B4-BE49-F238E27FC236}">
                <a16:creationId xmlns:a16="http://schemas.microsoft.com/office/drawing/2014/main" id="{CD8FF7B1-8A83-6961-26FB-933C16F14F4E}"/>
              </a:ext>
            </a:extLst>
          </p:cNvPr>
          <p:cNvSpPr/>
          <p:nvPr/>
        </p:nvSpPr>
        <p:spPr>
          <a:xfrm>
            <a:off x="5265399" y="4559148"/>
            <a:ext cx="546006" cy="546006"/>
          </a:xfrm>
          <a:custGeom>
            <a:avLst/>
            <a:gdLst>
              <a:gd name="connsiteX0" fmla="*/ 339725 w 679450"/>
              <a:gd name="connsiteY0" fmla="*/ 0 h 679450"/>
              <a:gd name="connsiteX1" fmla="*/ 679450 w 679450"/>
              <a:gd name="connsiteY1" fmla="*/ 339725 h 679450"/>
              <a:gd name="connsiteX2" fmla="*/ 339725 w 679450"/>
              <a:gd name="connsiteY2" fmla="*/ 679450 h 679450"/>
              <a:gd name="connsiteX3" fmla="*/ 0 w 679450"/>
              <a:gd name="connsiteY3" fmla="*/ 339725 h 679450"/>
              <a:gd name="connsiteX4" fmla="*/ 339725 w 679450"/>
              <a:gd name="connsiteY4" fmla="*/ 0 h 679450"/>
              <a:gd name="connsiteX5" fmla="*/ 339793 w 679450"/>
              <a:gd name="connsiteY5" fmla="*/ 441778 h 679450"/>
              <a:gd name="connsiteX6" fmla="*/ 304798 w 679450"/>
              <a:gd name="connsiteY6" fmla="*/ 474626 h 679450"/>
              <a:gd name="connsiteX7" fmla="*/ 337646 w 679450"/>
              <a:gd name="connsiteY7" fmla="*/ 509621 h 679450"/>
              <a:gd name="connsiteX8" fmla="*/ 339793 w 679450"/>
              <a:gd name="connsiteY8" fmla="*/ 509621 h 679450"/>
              <a:gd name="connsiteX9" fmla="*/ 372641 w 679450"/>
              <a:gd name="connsiteY9" fmla="*/ 474626 h 679450"/>
              <a:gd name="connsiteX10" fmla="*/ 339793 w 679450"/>
              <a:gd name="connsiteY10" fmla="*/ 441778 h 679450"/>
              <a:gd name="connsiteX11" fmla="*/ 339725 w 679450"/>
              <a:gd name="connsiteY11" fmla="*/ 169863 h 679450"/>
              <a:gd name="connsiteX12" fmla="*/ 305990 w 679450"/>
              <a:gd name="connsiteY12" fmla="*/ 199894 h 679450"/>
              <a:gd name="connsiteX13" fmla="*/ 305753 w 679450"/>
              <a:gd name="connsiteY13" fmla="*/ 203835 h 679450"/>
              <a:gd name="connsiteX14" fmla="*/ 305820 w 679450"/>
              <a:gd name="connsiteY14" fmla="*/ 373732 h 679450"/>
              <a:gd name="connsiteX15" fmla="*/ 306058 w 679450"/>
              <a:gd name="connsiteY15" fmla="*/ 377706 h 679450"/>
              <a:gd name="connsiteX16" fmla="*/ 343805 w 679450"/>
              <a:gd name="connsiteY16" fmla="*/ 407429 h 679450"/>
              <a:gd name="connsiteX17" fmla="*/ 373528 w 679450"/>
              <a:gd name="connsiteY17" fmla="*/ 377706 h 679450"/>
              <a:gd name="connsiteX18" fmla="*/ 373765 w 679450"/>
              <a:gd name="connsiteY18" fmla="*/ 373732 h 679450"/>
              <a:gd name="connsiteX19" fmla="*/ 373698 w 679450"/>
              <a:gd name="connsiteY19" fmla="*/ 203835 h 679450"/>
              <a:gd name="connsiteX20" fmla="*/ 373460 w 679450"/>
              <a:gd name="connsiteY20" fmla="*/ 199860 h 679450"/>
              <a:gd name="connsiteX21" fmla="*/ 339725 w 679450"/>
              <a:gd name="connsiteY21" fmla="*/ 16986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9450" h="679450">
                <a:moveTo>
                  <a:pt x="339725" y="0"/>
                </a:moveTo>
                <a:cubicBezTo>
                  <a:pt x="527355" y="0"/>
                  <a:pt x="679450" y="152129"/>
                  <a:pt x="679450" y="339725"/>
                </a:cubicBezTo>
                <a:cubicBezTo>
                  <a:pt x="679450" y="527321"/>
                  <a:pt x="527355" y="679450"/>
                  <a:pt x="339725" y="679450"/>
                </a:cubicBezTo>
                <a:cubicBezTo>
                  <a:pt x="152095" y="679450"/>
                  <a:pt x="0" y="527321"/>
                  <a:pt x="0" y="339725"/>
                </a:cubicBezTo>
                <a:cubicBezTo>
                  <a:pt x="0" y="152129"/>
                  <a:pt x="152095" y="0"/>
                  <a:pt x="339725" y="0"/>
                </a:cubicBezTo>
                <a:close/>
                <a:moveTo>
                  <a:pt x="339793" y="441778"/>
                </a:moveTo>
                <a:cubicBezTo>
                  <a:pt x="321057" y="441184"/>
                  <a:pt x="305392" y="455891"/>
                  <a:pt x="304798" y="474626"/>
                </a:cubicBezTo>
                <a:cubicBezTo>
                  <a:pt x="304203" y="493362"/>
                  <a:pt x="318910" y="509027"/>
                  <a:pt x="337646" y="509621"/>
                </a:cubicBezTo>
                <a:cubicBezTo>
                  <a:pt x="338363" y="509645"/>
                  <a:pt x="339076" y="509645"/>
                  <a:pt x="339793" y="509621"/>
                </a:cubicBezTo>
                <a:cubicBezTo>
                  <a:pt x="358529" y="509027"/>
                  <a:pt x="373235" y="493362"/>
                  <a:pt x="372641" y="474626"/>
                </a:cubicBezTo>
                <a:cubicBezTo>
                  <a:pt x="372074" y="456726"/>
                  <a:pt x="357693" y="442346"/>
                  <a:pt x="339793" y="441778"/>
                </a:cubicBezTo>
                <a:close/>
                <a:moveTo>
                  <a:pt x="339725" y="169863"/>
                </a:moveTo>
                <a:cubicBezTo>
                  <a:pt x="322491" y="169867"/>
                  <a:pt x="307988" y="182776"/>
                  <a:pt x="305990" y="199894"/>
                </a:cubicBezTo>
                <a:lnTo>
                  <a:pt x="305753" y="203835"/>
                </a:lnTo>
                <a:lnTo>
                  <a:pt x="305820" y="373732"/>
                </a:lnTo>
                <a:lnTo>
                  <a:pt x="306058" y="377706"/>
                </a:lnTo>
                <a:cubicBezTo>
                  <a:pt x="308273" y="396337"/>
                  <a:pt x="325175" y="409644"/>
                  <a:pt x="343805" y="407429"/>
                </a:cubicBezTo>
                <a:cubicBezTo>
                  <a:pt x="359388" y="405574"/>
                  <a:pt x="371673" y="393289"/>
                  <a:pt x="373528" y="377706"/>
                </a:cubicBezTo>
                <a:lnTo>
                  <a:pt x="373765" y="373732"/>
                </a:lnTo>
                <a:lnTo>
                  <a:pt x="373698" y="203835"/>
                </a:lnTo>
                <a:lnTo>
                  <a:pt x="373460" y="199860"/>
                </a:lnTo>
                <a:cubicBezTo>
                  <a:pt x="371445" y="182755"/>
                  <a:pt x="356949" y="169865"/>
                  <a:pt x="339725" y="169863"/>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0" name="Title 6">
            <a:extLst>
              <a:ext uri="{FF2B5EF4-FFF2-40B4-BE49-F238E27FC236}">
                <a16:creationId xmlns:a16="http://schemas.microsoft.com/office/drawing/2014/main" id="{16511518-7156-28D2-58C0-FCF2089E3EBB}"/>
              </a:ext>
            </a:extLst>
          </p:cNvPr>
          <p:cNvSpPr txBox="1">
            <a:spLocks/>
          </p:cNvSpPr>
          <p:nvPr/>
        </p:nvSpPr>
        <p:spPr>
          <a:xfrm>
            <a:off x="6309260" y="4638252"/>
            <a:ext cx="3989772" cy="3877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spcBef>
                <a:spcPts val="1200"/>
              </a:spcBef>
              <a:defRPr/>
            </a:pPr>
            <a:r>
              <a:rPr lang="en-CA" sz="2800" dirty="0" err="1">
                <a:solidFill>
                  <a:srgbClr val="D59ED7"/>
                </a:solidFill>
                <a:latin typeface="Segoe UI Semibold"/>
                <a:cs typeface="Segoe UI"/>
              </a:rPr>
              <a:t>Diagnosticar</a:t>
            </a:r>
            <a:r>
              <a:rPr lang="en-CA" sz="2800" dirty="0">
                <a:solidFill>
                  <a:srgbClr val="D59ED7"/>
                </a:solidFill>
                <a:latin typeface="Segoe UI Semibold"/>
                <a:cs typeface="Segoe UI"/>
              </a:rPr>
              <a:t> </a:t>
            </a:r>
            <a:r>
              <a:rPr lang="en-CA" sz="2800" dirty="0" err="1">
                <a:solidFill>
                  <a:srgbClr val="D59ED7"/>
                </a:solidFill>
                <a:latin typeface="Segoe UI Semibold"/>
                <a:cs typeface="Segoe UI"/>
              </a:rPr>
              <a:t>problemas</a:t>
            </a:r>
            <a:endParaRPr lang="en-CA" sz="2800" dirty="0">
              <a:solidFill>
                <a:srgbClr val="D59ED7"/>
              </a:solidFill>
              <a:latin typeface="Segoe UI Semibold"/>
              <a:cs typeface="Segoe UI"/>
            </a:endParaRPr>
          </a:p>
        </p:txBody>
      </p:sp>
    </p:spTree>
    <p:extLst>
      <p:ext uri="{BB962C8B-B14F-4D97-AF65-F5344CB8AC3E}">
        <p14:creationId xmlns:p14="http://schemas.microsoft.com/office/powerpoint/2010/main" val="109332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grpId="1" nodeType="withEffect">
                                  <p:stCondLst>
                                    <p:cond delay="0"/>
                                  </p:stCondLst>
                                  <p:childTnLst>
                                    <p:animMotion origin="layout" path="M -2.08333E-6 0.04144 L -2.08333E-6 0 " pathEditMode="relative" rAng="0" ptsTypes="AA">
                                      <p:cBhvr>
                                        <p:cTn id="9" dur="700" fill="hold"/>
                                        <p:tgtEl>
                                          <p:spTgt spid="2"/>
                                        </p:tgtEl>
                                        <p:attrNameLst>
                                          <p:attrName>ppt_x</p:attrName>
                                          <p:attrName>ppt_y</p:attrName>
                                        </p:attrNameLst>
                                      </p:cBhvr>
                                      <p:rCtr x="0" y="-208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grpId="1" nodeType="withEffect">
                                  <p:stCondLst>
                                    <p:cond delay="0"/>
                                  </p:stCondLst>
                                  <p:childTnLst>
                                    <p:animMotion origin="layout" path="M -3.33333E-6 -4.44444E-6 L -3.33333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42" presetClass="path" presetSubtype="0" decel="100000" fill="hold" grpId="1" nodeType="withEffect">
                                  <p:stCondLst>
                                    <p:cond delay="0"/>
                                  </p:stCondLst>
                                  <p:childTnLst>
                                    <p:animMotion origin="layout" path="M 3.125E-6 -4.44444E-6 L 3.125E-6 0.03542 " pathEditMode="relative" rAng="0" ptsTypes="AA">
                                      <p:cBhvr>
                                        <p:cTn id="21" dur="700" spd="-100000" fill="hold"/>
                                        <p:tgtEl>
                                          <p:spTgt spid="18"/>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4.44444E-6 L -3.33333E-6 0.03542 " pathEditMode="relative" rAng="0" ptsTypes="AA">
                                      <p:cBhvr>
                                        <p:cTn id="26" dur="700" spd="-100000" fill="hold"/>
                                        <p:tgtEl>
                                          <p:spTgt spid="9"/>
                                        </p:tgtEl>
                                        <p:attrNameLst>
                                          <p:attrName>ppt_x</p:attrName>
                                          <p:attrName>ppt_y</p:attrName>
                                        </p:attrNameLst>
                                      </p:cBhvr>
                                      <p:rCtr x="0" y="1759"/>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42" presetClass="path" presetSubtype="0" decel="100000" fill="hold" grpId="1" nodeType="withEffect">
                                  <p:stCondLst>
                                    <p:cond delay="0"/>
                                  </p:stCondLst>
                                  <p:childTnLst>
                                    <p:animMotion origin="layout" path="M -4.16667E-6 0 L -4.16667E-6 0.03542 " pathEditMode="relative" rAng="0" ptsTypes="AA">
                                      <p:cBhvr>
                                        <p:cTn id="33" dur="700" spd="-100000" fill="hold"/>
                                        <p:tgtEl>
                                          <p:spTgt spid="8"/>
                                        </p:tgtEl>
                                        <p:attrNameLst>
                                          <p:attrName>ppt_x</p:attrName>
                                          <p:attrName>ppt_y</p:attrName>
                                        </p:attrNameLst>
                                      </p:cBhvr>
                                      <p:rCtr x="0" y="1759"/>
                                    </p:animMotion>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grpId="1" nodeType="withEffect">
                                  <p:stCondLst>
                                    <p:cond delay="0"/>
                                  </p:stCondLst>
                                  <p:childTnLst>
                                    <p:animMotion origin="layout" path="M 3.125E-6 0 L 3.125E-6 0.03542 " pathEditMode="relative" rAng="0" ptsTypes="AA">
                                      <p:cBhvr>
                                        <p:cTn id="38" dur="700" spd="-100000" fill="hold"/>
                                        <p:tgtEl>
                                          <p:spTgt spid="17"/>
                                        </p:tgtEl>
                                        <p:attrNameLst>
                                          <p:attrName>ppt_x</p:attrName>
                                          <p:attrName>ppt_y</p:attrName>
                                        </p:attrNameLst>
                                      </p:cBhvr>
                                      <p:rCtr x="0" y="1759"/>
                                    </p:animMotion>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42" presetClass="path" presetSubtype="0" decel="100000" fill="hold" grpId="1" nodeType="withEffect">
                                  <p:stCondLst>
                                    <p:cond delay="0"/>
                                  </p:stCondLst>
                                  <p:childTnLst>
                                    <p:animMotion origin="layout" path="M -4.16667E-6 0 L -4.16667E-6 0.03542 " pathEditMode="relative" rAng="0" ptsTypes="AA">
                                      <p:cBhvr>
                                        <p:cTn id="43" dur="700" spd="-100000" fill="hold"/>
                                        <p:tgtEl>
                                          <p:spTgt spid="25"/>
                                        </p:tgtEl>
                                        <p:attrNameLst>
                                          <p:attrName>ppt_x</p:attrName>
                                          <p:attrName>ppt_y</p:attrName>
                                        </p:attrNameLst>
                                      </p:cBhvr>
                                      <p:rCtr x="0" y="175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42" presetClass="path" presetSubtype="0" decel="100000" fill="hold" grpId="1" nodeType="withEffect">
                                  <p:stCondLst>
                                    <p:cond delay="0"/>
                                  </p:stCondLst>
                                  <p:childTnLst>
                                    <p:animMotion origin="layout" path="M -3.33333E-6 3.7037E-7 L -3.33333E-6 0.03542 " pathEditMode="relative" rAng="0" ptsTypes="AA">
                                      <p:cBhvr>
                                        <p:cTn id="50" dur="700" spd="-100000" fill="hold"/>
                                        <p:tgtEl>
                                          <p:spTgt spid="10"/>
                                        </p:tgtEl>
                                        <p:attrNameLst>
                                          <p:attrName>ppt_x</p:attrName>
                                          <p:attrName>ppt_y</p:attrName>
                                        </p:attrNameLst>
                                      </p:cBhvr>
                                      <p:rCtr x="0" y="1759"/>
                                    </p:animMotion>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42" presetClass="path" presetSubtype="0" decel="100000" fill="hold" grpId="1" nodeType="withEffect">
                                  <p:stCondLst>
                                    <p:cond delay="0"/>
                                  </p:stCondLst>
                                  <p:childTnLst>
                                    <p:animMotion origin="layout" path="M 3.125E-6 3.7037E-7 L 3.125E-6 0.03542 " pathEditMode="relative" rAng="0" ptsTypes="AA">
                                      <p:cBhvr>
                                        <p:cTn id="55" dur="700" spd="-100000" fill="hold"/>
                                        <p:tgtEl>
                                          <p:spTgt spid="21"/>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42" presetClass="path" presetSubtype="0" decel="100000" fill="hold" grpId="1" nodeType="withEffect">
                                  <p:stCondLst>
                                    <p:cond delay="0"/>
                                  </p:stCondLst>
                                  <p:childTnLst>
                                    <p:animMotion origin="layout" path="M -3.33333E-6 3.7037E-7 L -3.33333E-6 0.03542 " pathEditMode="relative" rAng="0" ptsTypes="AA">
                                      <p:cBhvr>
                                        <p:cTn id="60"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9" grpId="1" animBg="1"/>
      <p:bldP spid="25" grpId="0" animBg="1"/>
      <p:bldP spid="25" grpId="1" animBg="1"/>
      <p:bldP spid="20" grpId="0" animBg="1"/>
      <p:bldP spid="20" grpId="1" animBg="1"/>
      <p:bldP spid="18" grpId="0" animBg="1"/>
      <p:bldP spid="18" grpId="1" animBg="1"/>
      <p:bldP spid="6" grpId="0"/>
      <p:bldP spid="6" grpId="1"/>
      <p:bldP spid="17" grpId="0" animBg="1"/>
      <p:bldP spid="17" grpId="1" animBg="1"/>
      <p:bldP spid="8" grpId="0"/>
      <p:bldP spid="8" grpId="1"/>
      <p:bldP spid="21" grpId="0" animBg="1"/>
      <p:bldP spid="21" grpId="1" animBg="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979;p240">
            <a:extLst>
              <a:ext uri="{FF2B5EF4-FFF2-40B4-BE49-F238E27FC236}">
                <a16:creationId xmlns:a16="http://schemas.microsoft.com/office/drawing/2014/main" id="{6D5DA65A-249A-4FC4-A106-9FC42D4D92A8}"/>
              </a:ext>
            </a:extLst>
          </p:cNvPr>
          <p:cNvPicPr preferRelativeResize="0"/>
          <p:nvPr/>
        </p:nvPicPr>
        <p:blipFill rotWithShape="1">
          <a:blip r:embed="rId3">
            <a:alphaModFix/>
          </a:blip>
          <a:srcRect/>
          <a:stretch/>
        </p:blipFill>
        <p:spPr>
          <a:xfrm>
            <a:off x="1289894" y="2175934"/>
            <a:ext cx="2260598" cy="282875"/>
          </a:xfrm>
          <a:prstGeom prst="rect">
            <a:avLst/>
          </a:prstGeom>
          <a:noFill/>
          <a:ln>
            <a:noFill/>
          </a:ln>
        </p:spPr>
      </p:pic>
      <p:pic>
        <p:nvPicPr>
          <p:cNvPr id="3" name="Google Shape;2980;p240">
            <a:extLst>
              <a:ext uri="{FF2B5EF4-FFF2-40B4-BE49-F238E27FC236}">
                <a16:creationId xmlns:a16="http://schemas.microsoft.com/office/drawing/2014/main" id="{30990C43-CE62-E9AD-A905-78FF5317D364}"/>
              </a:ext>
            </a:extLst>
          </p:cNvPr>
          <p:cNvPicPr preferRelativeResize="0"/>
          <p:nvPr/>
        </p:nvPicPr>
        <p:blipFill rotWithShape="1">
          <a:blip r:embed="rId4">
            <a:alphaModFix/>
          </a:blip>
          <a:srcRect t="19633"/>
          <a:stretch/>
        </p:blipFill>
        <p:spPr>
          <a:xfrm>
            <a:off x="6242864" y="1179094"/>
            <a:ext cx="5143500" cy="4133788"/>
          </a:xfrm>
          <a:prstGeom prst="rect">
            <a:avLst/>
          </a:prstGeom>
          <a:noFill/>
          <a:ln>
            <a:noFill/>
          </a:ln>
        </p:spPr>
      </p:pic>
      <p:sp>
        <p:nvSpPr>
          <p:cNvPr id="4" name="Google Shape;2981;p240">
            <a:extLst>
              <a:ext uri="{FF2B5EF4-FFF2-40B4-BE49-F238E27FC236}">
                <a16:creationId xmlns:a16="http://schemas.microsoft.com/office/drawing/2014/main" id="{8D02874A-564C-57C7-1DC4-4D9A0CE855E7}"/>
              </a:ext>
            </a:extLst>
          </p:cNvPr>
          <p:cNvSpPr/>
          <p:nvPr/>
        </p:nvSpPr>
        <p:spPr>
          <a:xfrm>
            <a:off x="8345101" y="5706487"/>
            <a:ext cx="3846900" cy="498900"/>
          </a:xfrm>
          <a:prstGeom prst="roundRect">
            <a:avLst>
              <a:gd name="adj" fmla="val 16667"/>
            </a:avLst>
          </a:prstGeom>
          <a:solidFill>
            <a:srgbClr val="252B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Google Shape;2982;p240">
            <a:extLst>
              <a:ext uri="{FF2B5EF4-FFF2-40B4-BE49-F238E27FC236}">
                <a16:creationId xmlns:a16="http://schemas.microsoft.com/office/drawing/2014/main" id="{756ED518-4355-6C8F-6B7C-D08497A1C781}"/>
              </a:ext>
            </a:extLst>
          </p:cNvPr>
          <p:cNvPicPr preferRelativeResize="0"/>
          <p:nvPr/>
        </p:nvPicPr>
        <p:blipFill rotWithShape="1">
          <a:blip r:embed="rId5">
            <a:alphaModFix/>
          </a:blip>
          <a:srcRect l="3079" t="4631" r="54848" b="3100"/>
          <a:stretch/>
        </p:blipFill>
        <p:spPr>
          <a:xfrm>
            <a:off x="8345100" y="1703812"/>
            <a:ext cx="3846900" cy="4344900"/>
          </a:xfrm>
          <a:prstGeom prst="roundRect">
            <a:avLst>
              <a:gd name="adj" fmla="val 2533"/>
            </a:avLst>
          </a:prstGeom>
          <a:noFill/>
          <a:ln>
            <a:noFill/>
          </a:ln>
        </p:spPr>
      </p:pic>
      <p:pic>
        <p:nvPicPr>
          <p:cNvPr id="8" name="Google Shape;2983;p240">
            <a:extLst>
              <a:ext uri="{FF2B5EF4-FFF2-40B4-BE49-F238E27FC236}">
                <a16:creationId xmlns:a16="http://schemas.microsoft.com/office/drawing/2014/main" id="{2DC3A464-1DDE-4CD6-CA0E-0834D38F288D}"/>
              </a:ext>
            </a:extLst>
          </p:cNvPr>
          <p:cNvPicPr preferRelativeResize="0"/>
          <p:nvPr/>
        </p:nvPicPr>
        <p:blipFill rotWithShape="1">
          <a:blip r:embed="rId6">
            <a:alphaModFix/>
          </a:blip>
          <a:srcRect l="6760" t="43781" r="55620" b="7750"/>
          <a:stretch/>
        </p:blipFill>
        <p:spPr>
          <a:xfrm>
            <a:off x="8772156" y="3743178"/>
            <a:ext cx="3439981" cy="2471799"/>
          </a:xfrm>
          <a:prstGeom prst="rect">
            <a:avLst/>
          </a:prstGeom>
          <a:noFill/>
          <a:ln>
            <a:noFill/>
          </a:ln>
        </p:spPr>
      </p:pic>
      <p:sp>
        <p:nvSpPr>
          <p:cNvPr id="9" name="Google Shape;2984;p240">
            <a:extLst>
              <a:ext uri="{FF2B5EF4-FFF2-40B4-BE49-F238E27FC236}">
                <a16:creationId xmlns:a16="http://schemas.microsoft.com/office/drawing/2014/main" id="{838B73B2-B26A-00A3-D81E-7B40871FF953}"/>
              </a:ext>
            </a:extLst>
          </p:cNvPr>
          <p:cNvSpPr txBox="1"/>
          <p:nvPr/>
        </p:nvSpPr>
        <p:spPr>
          <a:xfrm>
            <a:off x="1210175" y="2707850"/>
            <a:ext cx="6756345" cy="21236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800"/>
              <a:buFont typeface="Arial"/>
              <a:buNone/>
            </a:pPr>
            <a:r>
              <a:rPr lang="en-US" sz="2400" dirty="0" err="1">
                <a:solidFill>
                  <a:srgbClr val="FFFFFF"/>
                </a:solidFill>
                <a:latin typeface="Arial"/>
                <a:ea typeface="Arial"/>
                <a:cs typeface="Arial"/>
                <a:sym typeface="Arial"/>
              </a:rPr>
              <a:t>Ofrece</a:t>
            </a:r>
            <a:r>
              <a:rPr lang="en-US" sz="2400" dirty="0">
                <a:solidFill>
                  <a:srgbClr val="FFFFFF"/>
                </a:solidFill>
                <a:latin typeface="Arial"/>
                <a:ea typeface="Arial"/>
                <a:cs typeface="Arial"/>
                <a:sym typeface="Arial"/>
              </a:rPr>
              <a:t> </a:t>
            </a:r>
            <a:r>
              <a:rPr lang="en-US" sz="2400" dirty="0" err="1">
                <a:solidFill>
                  <a:srgbClr val="FFFFFF"/>
                </a:solidFill>
                <a:latin typeface="Arial"/>
                <a:ea typeface="Arial"/>
                <a:cs typeface="Arial"/>
                <a:sym typeface="Arial"/>
              </a:rPr>
              <a:t>sugerencias</a:t>
            </a:r>
            <a:r>
              <a:rPr lang="en-US" sz="2400" dirty="0">
                <a:solidFill>
                  <a:srgbClr val="FFFFFF"/>
                </a:solidFill>
                <a:latin typeface="Arial"/>
                <a:ea typeface="Arial"/>
                <a:cs typeface="Arial"/>
                <a:sym typeface="Arial"/>
              </a:rPr>
              <a:t> de </a:t>
            </a:r>
            <a:r>
              <a:rPr lang="en-US" sz="2400" dirty="0" err="1">
                <a:solidFill>
                  <a:srgbClr val="FFFFFF"/>
                </a:solidFill>
                <a:latin typeface="Arial"/>
                <a:ea typeface="Arial"/>
                <a:cs typeface="Arial"/>
                <a:sym typeface="Arial"/>
              </a:rPr>
              <a:t>código</a:t>
            </a:r>
            <a:r>
              <a:rPr lang="en-US" sz="2400" dirty="0">
                <a:solidFill>
                  <a:srgbClr val="FFFFFF"/>
                </a:solidFill>
                <a:latin typeface="Arial"/>
                <a:ea typeface="Arial"/>
                <a:cs typeface="Arial"/>
                <a:sym typeface="Arial"/>
              </a:rPr>
              <a:t>, </a:t>
            </a:r>
            <a:r>
              <a:rPr lang="en-US" sz="2400" dirty="0" err="1">
                <a:solidFill>
                  <a:srgbClr val="FFFFFF"/>
                </a:solidFill>
                <a:latin typeface="Arial"/>
                <a:ea typeface="Arial"/>
                <a:cs typeface="Arial"/>
                <a:sym typeface="Arial"/>
              </a:rPr>
              <a:t>contextualizadas</a:t>
            </a:r>
            <a:r>
              <a:rPr lang="en-US" sz="2400" dirty="0">
                <a:solidFill>
                  <a:srgbClr val="FFFFFF"/>
                </a:solidFill>
                <a:latin typeface="Arial"/>
                <a:ea typeface="Arial"/>
                <a:cs typeface="Arial"/>
                <a:sym typeface="Arial"/>
              </a:rPr>
              <a:t> a </a:t>
            </a:r>
            <a:r>
              <a:rPr lang="en-US" sz="2400" dirty="0" err="1">
                <a:solidFill>
                  <a:srgbClr val="FFFFFF"/>
                </a:solidFill>
                <a:latin typeface="Arial"/>
                <a:ea typeface="Arial"/>
                <a:cs typeface="Arial"/>
                <a:sym typeface="Arial"/>
              </a:rPr>
              <a:t>su</a:t>
            </a:r>
            <a:r>
              <a:rPr lang="en-US" sz="2400" dirty="0">
                <a:solidFill>
                  <a:srgbClr val="FFFFFF"/>
                </a:solidFill>
                <a:latin typeface="Arial"/>
                <a:ea typeface="Arial"/>
                <a:cs typeface="Arial"/>
                <a:sym typeface="Arial"/>
              </a:rPr>
              <a:t> Proyecto</a:t>
            </a:r>
          </a:p>
          <a:p>
            <a:pPr marL="0" marR="0" lvl="0" indent="0" algn="l" rtl="0">
              <a:spcBef>
                <a:spcPts val="0"/>
              </a:spcBef>
              <a:spcAft>
                <a:spcPts val="0"/>
              </a:spcAft>
              <a:buClr>
                <a:srgbClr val="FFFFFF"/>
              </a:buClr>
              <a:buSzPts val="1800"/>
              <a:buFont typeface="Arial"/>
              <a:buNone/>
            </a:pPr>
            <a:endParaRPr lang="en-US" sz="2400" dirty="0">
              <a:solidFill>
                <a:srgbClr val="FFFFFF"/>
              </a:solidFill>
              <a:latin typeface="Arial"/>
              <a:ea typeface="Arial"/>
              <a:cs typeface="Arial"/>
              <a:sym typeface="Arial"/>
            </a:endParaRPr>
          </a:p>
          <a:p>
            <a:pPr marL="285750" marR="0" lvl="0" indent="-285750" algn="l" rtl="0">
              <a:spcBef>
                <a:spcPts val="0"/>
              </a:spcBef>
              <a:spcAft>
                <a:spcPts val="0"/>
              </a:spcAft>
              <a:buClr>
                <a:srgbClr val="FFFFFF"/>
              </a:buClr>
              <a:buSzPts val="1800"/>
              <a:buFont typeface="Arial" panose="020B0604020202020204" pitchFamily="34" charset="0"/>
              <a:buChar char="•"/>
            </a:pPr>
            <a:r>
              <a:rPr lang="en-US" sz="2000" dirty="0" err="1">
                <a:solidFill>
                  <a:schemeClr val="bg1">
                    <a:lumMod val="85000"/>
                  </a:schemeClr>
                </a:solidFill>
                <a:latin typeface="Arial"/>
                <a:ea typeface="Arial"/>
                <a:cs typeface="Arial"/>
                <a:sym typeface="Arial"/>
              </a:rPr>
              <a:t>Convertir</a:t>
            </a:r>
            <a:r>
              <a:rPr lang="en-US" sz="2000" dirty="0">
                <a:solidFill>
                  <a:schemeClr val="bg1">
                    <a:lumMod val="85000"/>
                  </a:schemeClr>
                </a:solidFill>
                <a:latin typeface="Arial"/>
                <a:ea typeface="Arial"/>
                <a:cs typeface="Arial"/>
                <a:sym typeface="Arial"/>
              </a:rPr>
              <a:t> </a:t>
            </a:r>
            <a:r>
              <a:rPr lang="en-US" sz="2000" dirty="0" err="1">
                <a:solidFill>
                  <a:schemeClr val="bg1">
                    <a:lumMod val="85000"/>
                  </a:schemeClr>
                </a:solidFill>
                <a:latin typeface="Arial"/>
                <a:ea typeface="Arial"/>
                <a:cs typeface="Arial"/>
                <a:sym typeface="Arial"/>
              </a:rPr>
              <a:t>comentarios</a:t>
            </a:r>
            <a:r>
              <a:rPr lang="en-US" sz="2000" dirty="0">
                <a:solidFill>
                  <a:schemeClr val="bg1">
                    <a:lumMod val="85000"/>
                  </a:schemeClr>
                </a:solidFill>
                <a:latin typeface="Arial"/>
                <a:ea typeface="Arial"/>
                <a:cs typeface="Arial"/>
                <a:sym typeface="Arial"/>
              </a:rPr>
              <a:t> </a:t>
            </a:r>
            <a:r>
              <a:rPr lang="en-US" sz="2000" dirty="0" err="1">
                <a:solidFill>
                  <a:schemeClr val="bg1">
                    <a:lumMod val="85000"/>
                  </a:schemeClr>
                </a:solidFill>
                <a:latin typeface="Arial"/>
                <a:ea typeface="Arial"/>
                <a:cs typeface="Arial"/>
                <a:sym typeface="Arial"/>
              </a:rPr>
              <a:t>en</a:t>
            </a:r>
            <a:r>
              <a:rPr lang="en-US" sz="2000" dirty="0">
                <a:solidFill>
                  <a:schemeClr val="bg1">
                    <a:lumMod val="85000"/>
                  </a:schemeClr>
                </a:solidFill>
                <a:latin typeface="Arial"/>
                <a:ea typeface="Arial"/>
                <a:cs typeface="Arial"/>
                <a:sym typeface="Arial"/>
              </a:rPr>
              <a:t> Código</a:t>
            </a:r>
          </a:p>
          <a:p>
            <a:pPr marL="285750" marR="0" lvl="0" indent="-285750" algn="l" rtl="0">
              <a:spcBef>
                <a:spcPts val="0"/>
              </a:spcBef>
              <a:spcAft>
                <a:spcPts val="0"/>
              </a:spcAft>
              <a:buClr>
                <a:srgbClr val="FFFFFF"/>
              </a:buClr>
              <a:buSzPts val="1800"/>
              <a:buFont typeface="Arial" panose="020B0604020202020204" pitchFamily="34" charset="0"/>
              <a:buChar char="•"/>
            </a:pPr>
            <a:r>
              <a:rPr lang="en-US" sz="2000" dirty="0" err="1">
                <a:solidFill>
                  <a:schemeClr val="bg1">
                    <a:lumMod val="85000"/>
                  </a:schemeClr>
                </a:solidFill>
                <a:latin typeface="Arial"/>
                <a:ea typeface="Arial"/>
                <a:cs typeface="Arial"/>
                <a:sym typeface="Arial"/>
              </a:rPr>
              <a:t>Autocompletar</a:t>
            </a:r>
            <a:r>
              <a:rPr lang="en-US" sz="2000" dirty="0">
                <a:solidFill>
                  <a:schemeClr val="bg1">
                    <a:lumMod val="85000"/>
                  </a:schemeClr>
                </a:solidFill>
                <a:latin typeface="Arial"/>
                <a:ea typeface="Arial"/>
                <a:cs typeface="Arial"/>
                <a:sym typeface="Arial"/>
              </a:rPr>
              <a:t> </a:t>
            </a:r>
            <a:r>
              <a:rPr lang="en-US" sz="2000" dirty="0" err="1">
                <a:solidFill>
                  <a:schemeClr val="bg1">
                    <a:lumMod val="85000"/>
                  </a:schemeClr>
                </a:solidFill>
                <a:latin typeface="Arial"/>
                <a:ea typeface="Arial"/>
                <a:cs typeface="Arial"/>
                <a:sym typeface="Arial"/>
              </a:rPr>
              <a:t>código</a:t>
            </a:r>
            <a:r>
              <a:rPr lang="en-US" sz="2000" dirty="0">
                <a:solidFill>
                  <a:schemeClr val="bg1">
                    <a:lumMod val="85000"/>
                  </a:schemeClr>
                </a:solidFill>
                <a:latin typeface="Arial"/>
                <a:ea typeface="Arial"/>
                <a:cs typeface="Arial"/>
                <a:sym typeface="Arial"/>
              </a:rPr>
              <a:t> repetitive</a:t>
            </a:r>
          </a:p>
          <a:p>
            <a:pPr marL="285750" marR="0" lvl="0" indent="-285750" algn="l" rtl="0">
              <a:spcBef>
                <a:spcPts val="0"/>
              </a:spcBef>
              <a:spcAft>
                <a:spcPts val="0"/>
              </a:spcAft>
              <a:buClr>
                <a:srgbClr val="FFFFFF"/>
              </a:buClr>
              <a:buSzPts val="1800"/>
              <a:buFont typeface="Arial" panose="020B0604020202020204" pitchFamily="34" charset="0"/>
              <a:buChar char="•"/>
            </a:pPr>
            <a:r>
              <a:rPr lang="en-US" sz="2000" dirty="0" err="1">
                <a:solidFill>
                  <a:schemeClr val="bg1">
                    <a:lumMod val="85000"/>
                  </a:schemeClr>
                </a:solidFill>
                <a:latin typeface="Arial"/>
                <a:ea typeface="Arial"/>
                <a:cs typeface="Arial"/>
                <a:sym typeface="Arial"/>
              </a:rPr>
              <a:t>Mostrar</a:t>
            </a:r>
            <a:r>
              <a:rPr lang="en-US" sz="2000" dirty="0">
                <a:solidFill>
                  <a:schemeClr val="bg1">
                    <a:lumMod val="85000"/>
                  </a:schemeClr>
                </a:solidFill>
                <a:latin typeface="Arial"/>
                <a:ea typeface="Arial"/>
                <a:cs typeface="Arial"/>
                <a:sym typeface="Arial"/>
              </a:rPr>
              <a:t> </a:t>
            </a:r>
            <a:r>
              <a:rPr lang="en-US" sz="2000" dirty="0" err="1">
                <a:solidFill>
                  <a:schemeClr val="bg1">
                    <a:lumMod val="85000"/>
                  </a:schemeClr>
                </a:solidFill>
                <a:latin typeface="Arial"/>
                <a:ea typeface="Arial"/>
                <a:cs typeface="Arial"/>
                <a:sym typeface="Arial"/>
              </a:rPr>
              <a:t>alternativas</a:t>
            </a:r>
            <a:endParaRPr sz="2000" dirty="0">
              <a:solidFill>
                <a:schemeClr val="bg1">
                  <a:lumMod val="85000"/>
                </a:schemeClr>
              </a:solidFill>
            </a:endParaRPr>
          </a:p>
        </p:txBody>
      </p:sp>
      <p:sp>
        <p:nvSpPr>
          <p:cNvPr id="10" name="Google Shape;2985;p240">
            <a:extLst>
              <a:ext uri="{FF2B5EF4-FFF2-40B4-BE49-F238E27FC236}">
                <a16:creationId xmlns:a16="http://schemas.microsoft.com/office/drawing/2014/main" id="{C17A3C03-314B-0AEC-99CC-9F66589A23BB}"/>
              </a:ext>
            </a:extLst>
          </p:cNvPr>
          <p:cNvSpPr/>
          <p:nvPr/>
        </p:nvSpPr>
        <p:spPr>
          <a:xfrm>
            <a:off x="9536311" y="5870270"/>
            <a:ext cx="2655600" cy="282900"/>
          </a:xfrm>
          <a:prstGeom prst="rect">
            <a:avLst/>
          </a:prstGeom>
          <a:solidFill>
            <a:srgbClr val="25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612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035;p244">
            <a:extLst>
              <a:ext uri="{FF2B5EF4-FFF2-40B4-BE49-F238E27FC236}">
                <a16:creationId xmlns:a16="http://schemas.microsoft.com/office/drawing/2014/main" id="{E5041375-C52F-3B71-1EA7-8ABBA371249D}"/>
              </a:ext>
            </a:extLst>
          </p:cNvPr>
          <p:cNvSpPr txBox="1">
            <a:spLocks/>
          </p:cNvSpPr>
          <p:nvPr/>
        </p:nvSpPr>
        <p:spPr>
          <a:xfrm>
            <a:off x="616339" y="2715702"/>
            <a:ext cx="4773180" cy="2324000"/>
          </a:xfrm>
          <a:prstGeom prst="rect">
            <a:avLst/>
          </a:prstGeom>
          <a:noFill/>
          <a:ln>
            <a:noFill/>
          </a:ln>
        </p:spPr>
        <p:txBody>
          <a:bodyPr spcFirstLastPara="1" vert="horz" wrap="square" lIns="45658" tIns="22846" rIns="45658" bIns="22846"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Usa</a:t>
            </a:r>
            <a:r>
              <a:rPr lang="en-US" dirty="0">
                <a:solidFill>
                  <a:schemeClr val="bg1"/>
                </a:solidFill>
              </a:rPr>
              <a:t> </a:t>
            </a:r>
            <a:r>
              <a:rPr lang="en-US" dirty="0" err="1">
                <a:solidFill>
                  <a:schemeClr val="bg1"/>
                </a:solidFill>
              </a:rPr>
              <a:t>tu</a:t>
            </a:r>
            <a:r>
              <a:rPr lang="en-US" dirty="0">
                <a:solidFill>
                  <a:schemeClr val="bg1"/>
                </a:solidFill>
              </a:rPr>
              <a:t> editor </a:t>
            </a:r>
            <a:r>
              <a:rPr lang="en-US" dirty="0" err="1">
                <a:solidFill>
                  <a:schemeClr val="bg1"/>
                </a:solidFill>
              </a:rPr>
              <a:t>favorito</a:t>
            </a:r>
            <a:endParaRPr lang="en-US" dirty="0">
              <a:solidFill>
                <a:schemeClr val="bg1"/>
              </a:solidFill>
            </a:endParaRPr>
          </a:p>
        </p:txBody>
      </p:sp>
      <p:sp>
        <p:nvSpPr>
          <p:cNvPr id="13" name="Google Shape;3036;p244">
            <a:extLst>
              <a:ext uri="{FF2B5EF4-FFF2-40B4-BE49-F238E27FC236}">
                <a16:creationId xmlns:a16="http://schemas.microsoft.com/office/drawing/2014/main" id="{2FFCDD65-F89D-00EF-8EE1-96319CEDBC4A}"/>
              </a:ext>
            </a:extLst>
          </p:cNvPr>
          <p:cNvSpPr txBox="1">
            <a:spLocks/>
          </p:cNvSpPr>
          <p:nvPr/>
        </p:nvSpPr>
        <p:spPr>
          <a:xfrm>
            <a:off x="6802482" y="1792226"/>
            <a:ext cx="4567771" cy="390000"/>
          </a:xfrm>
          <a:prstGeom prst="rect">
            <a:avLst/>
          </a:prstGeom>
          <a:noFill/>
          <a:ln>
            <a:noFill/>
          </a:ln>
        </p:spPr>
        <p:txBody>
          <a:bodyPr spcFirstLastPara="1" vert="horz" wrap="square" lIns="121787" tIns="121787" rIns="121787" bIns="121787"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solidFill>
                  <a:schemeClr val="bg1"/>
                </a:solidFill>
              </a:rPr>
              <a:t>VS Code</a:t>
            </a:r>
          </a:p>
        </p:txBody>
      </p:sp>
      <p:sp>
        <p:nvSpPr>
          <p:cNvPr id="14" name="Google Shape;3037;p244">
            <a:extLst>
              <a:ext uri="{FF2B5EF4-FFF2-40B4-BE49-F238E27FC236}">
                <a16:creationId xmlns:a16="http://schemas.microsoft.com/office/drawing/2014/main" id="{054BDA74-5A31-89D5-FB29-FCAE3C153337}"/>
              </a:ext>
            </a:extLst>
          </p:cNvPr>
          <p:cNvSpPr txBox="1">
            <a:spLocks/>
          </p:cNvSpPr>
          <p:nvPr/>
        </p:nvSpPr>
        <p:spPr>
          <a:xfrm>
            <a:off x="6802482" y="2520702"/>
            <a:ext cx="4567771" cy="390000"/>
          </a:xfrm>
          <a:prstGeom prst="rect">
            <a:avLst/>
          </a:prstGeom>
          <a:noFill/>
          <a:ln>
            <a:noFill/>
          </a:ln>
        </p:spPr>
        <p:txBody>
          <a:bodyPr spcFirstLastPara="1" vert="horz" wrap="square" lIns="121787" tIns="121787" rIns="121787" bIns="121787"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solidFill>
                  <a:schemeClr val="bg1"/>
                </a:solidFill>
              </a:rPr>
              <a:t>GitHub Codespaces</a:t>
            </a:r>
          </a:p>
        </p:txBody>
      </p:sp>
      <p:sp>
        <p:nvSpPr>
          <p:cNvPr id="15" name="Google Shape;3038;p244">
            <a:extLst>
              <a:ext uri="{FF2B5EF4-FFF2-40B4-BE49-F238E27FC236}">
                <a16:creationId xmlns:a16="http://schemas.microsoft.com/office/drawing/2014/main" id="{219735E1-3131-C70C-AEE2-9C14912A0820}"/>
              </a:ext>
            </a:extLst>
          </p:cNvPr>
          <p:cNvSpPr txBox="1">
            <a:spLocks/>
          </p:cNvSpPr>
          <p:nvPr/>
        </p:nvSpPr>
        <p:spPr>
          <a:xfrm>
            <a:off x="6802482" y="3249177"/>
            <a:ext cx="4567771" cy="390000"/>
          </a:xfrm>
          <a:prstGeom prst="rect">
            <a:avLst/>
          </a:prstGeom>
          <a:noFill/>
          <a:ln>
            <a:noFill/>
          </a:ln>
        </p:spPr>
        <p:txBody>
          <a:bodyPr spcFirstLastPara="1" vert="horz" wrap="square" lIns="121787" tIns="121787" rIns="121787" bIns="121787"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solidFill>
                  <a:schemeClr val="bg1"/>
                </a:solidFill>
              </a:rPr>
              <a:t>Visual Studio (Windows)</a:t>
            </a:r>
          </a:p>
        </p:txBody>
      </p:sp>
      <p:sp>
        <p:nvSpPr>
          <p:cNvPr id="16" name="Google Shape;3039;p244">
            <a:extLst>
              <a:ext uri="{FF2B5EF4-FFF2-40B4-BE49-F238E27FC236}">
                <a16:creationId xmlns:a16="http://schemas.microsoft.com/office/drawing/2014/main" id="{CA01CEDC-DC9E-5F66-2DC0-C4C3456F1C53}"/>
              </a:ext>
            </a:extLst>
          </p:cNvPr>
          <p:cNvSpPr txBox="1">
            <a:spLocks/>
          </p:cNvSpPr>
          <p:nvPr/>
        </p:nvSpPr>
        <p:spPr>
          <a:xfrm>
            <a:off x="6802482" y="3977651"/>
            <a:ext cx="4567771" cy="390000"/>
          </a:xfrm>
          <a:prstGeom prst="rect">
            <a:avLst/>
          </a:prstGeom>
          <a:noFill/>
          <a:ln>
            <a:noFill/>
          </a:ln>
        </p:spPr>
        <p:txBody>
          <a:bodyPr spcFirstLastPara="1" vert="horz" wrap="square" lIns="121787" tIns="121787" rIns="121787" bIns="121787"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solidFill>
                  <a:schemeClr val="bg1"/>
                </a:solidFill>
              </a:rPr>
              <a:t>JetBrains IDEs</a:t>
            </a:r>
          </a:p>
        </p:txBody>
      </p:sp>
      <p:sp>
        <p:nvSpPr>
          <p:cNvPr id="17" name="Google Shape;3040;p244">
            <a:extLst>
              <a:ext uri="{FF2B5EF4-FFF2-40B4-BE49-F238E27FC236}">
                <a16:creationId xmlns:a16="http://schemas.microsoft.com/office/drawing/2014/main" id="{EA5A48E9-C7AE-8D4E-C6A1-75D852300F6A}"/>
              </a:ext>
            </a:extLst>
          </p:cNvPr>
          <p:cNvSpPr txBox="1">
            <a:spLocks/>
          </p:cNvSpPr>
          <p:nvPr/>
        </p:nvSpPr>
        <p:spPr>
          <a:xfrm>
            <a:off x="6802482" y="4706126"/>
            <a:ext cx="4567771" cy="390000"/>
          </a:xfrm>
          <a:prstGeom prst="rect">
            <a:avLst/>
          </a:prstGeom>
          <a:noFill/>
          <a:ln>
            <a:noFill/>
          </a:ln>
        </p:spPr>
        <p:txBody>
          <a:bodyPr spcFirstLastPara="1" vert="horz" wrap="square" lIns="121787" tIns="121787" rIns="121787" bIns="121787"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solidFill>
                  <a:schemeClr val="bg1"/>
                </a:solidFill>
              </a:rPr>
              <a:t>Neovim</a:t>
            </a:r>
          </a:p>
        </p:txBody>
      </p:sp>
      <p:pic>
        <p:nvPicPr>
          <p:cNvPr id="18" name="Google Shape;3041;p244">
            <a:extLst>
              <a:ext uri="{FF2B5EF4-FFF2-40B4-BE49-F238E27FC236}">
                <a16:creationId xmlns:a16="http://schemas.microsoft.com/office/drawing/2014/main" id="{9F6D421A-1475-8C5C-F4F5-DAF7A9AF47BE}"/>
              </a:ext>
            </a:extLst>
          </p:cNvPr>
          <p:cNvPicPr preferRelativeResize="0"/>
          <p:nvPr/>
        </p:nvPicPr>
        <p:blipFill rotWithShape="1">
          <a:blip r:embed="rId2">
            <a:alphaModFix/>
          </a:blip>
          <a:srcRect/>
          <a:stretch/>
        </p:blipFill>
        <p:spPr>
          <a:xfrm>
            <a:off x="686152" y="2338884"/>
            <a:ext cx="3011342" cy="376818"/>
          </a:xfrm>
          <a:prstGeom prst="rect">
            <a:avLst/>
          </a:prstGeom>
          <a:noFill/>
          <a:ln>
            <a:noFill/>
          </a:ln>
        </p:spPr>
      </p:pic>
    </p:spTree>
    <p:extLst>
      <p:ext uri="{BB962C8B-B14F-4D97-AF65-F5344CB8AC3E}">
        <p14:creationId xmlns:p14="http://schemas.microsoft.com/office/powerpoint/2010/main" val="3946728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046;p245">
            <a:extLst>
              <a:ext uri="{FF2B5EF4-FFF2-40B4-BE49-F238E27FC236}">
                <a16:creationId xmlns:a16="http://schemas.microsoft.com/office/drawing/2014/main" id="{F588EBED-D76C-AAEF-34B0-7B107C63A077}"/>
              </a:ext>
            </a:extLst>
          </p:cNvPr>
          <p:cNvPicPr preferRelativeResize="0"/>
          <p:nvPr/>
        </p:nvPicPr>
        <p:blipFill rotWithShape="1">
          <a:blip r:embed="rId3">
            <a:alphaModFix/>
          </a:blip>
          <a:srcRect t="19633"/>
          <a:stretch/>
        </p:blipFill>
        <p:spPr>
          <a:xfrm>
            <a:off x="2670172" y="-1"/>
            <a:ext cx="6851656" cy="5506619"/>
          </a:xfrm>
          <a:prstGeom prst="rect">
            <a:avLst/>
          </a:prstGeom>
          <a:noFill/>
          <a:ln>
            <a:noFill/>
          </a:ln>
        </p:spPr>
      </p:pic>
      <p:pic>
        <p:nvPicPr>
          <p:cNvPr id="3" name="Google Shape;3047;p245">
            <a:extLst>
              <a:ext uri="{FF2B5EF4-FFF2-40B4-BE49-F238E27FC236}">
                <a16:creationId xmlns:a16="http://schemas.microsoft.com/office/drawing/2014/main" id="{3A8BD9E4-AD2A-1DF1-9124-F98650DA3655}"/>
              </a:ext>
            </a:extLst>
          </p:cNvPr>
          <p:cNvPicPr preferRelativeResize="0"/>
          <p:nvPr/>
        </p:nvPicPr>
        <p:blipFill rotWithShape="1">
          <a:blip r:embed="rId4">
            <a:alphaModFix/>
          </a:blip>
          <a:srcRect r="11855"/>
          <a:stretch/>
        </p:blipFill>
        <p:spPr>
          <a:xfrm>
            <a:off x="5730578" y="852651"/>
            <a:ext cx="6419238" cy="4872291"/>
          </a:xfrm>
          <a:prstGeom prst="rect">
            <a:avLst/>
          </a:prstGeom>
          <a:noFill/>
          <a:ln>
            <a:noFill/>
          </a:ln>
        </p:spPr>
      </p:pic>
      <p:grpSp>
        <p:nvGrpSpPr>
          <p:cNvPr id="4" name="Google Shape;3048;p245">
            <a:extLst>
              <a:ext uri="{FF2B5EF4-FFF2-40B4-BE49-F238E27FC236}">
                <a16:creationId xmlns:a16="http://schemas.microsoft.com/office/drawing/2014/main" id="{F4466FE6-3B64-3090-A3AD-E355CA8F92C5}"/>
              </a:ext>
            </a:extLst>
          </p:cNvPr>
          <p:cNvGrpSpPr/>
          <p:nvPr/>
        </p:nvGrpSpPr>
        <p:grpSpPr>
          <a:xfrm>
            <a:off x="5730538" y="852651"/>
            <a:ext cx="6419190" cy="4872291"/>
            <a:chOff x="3677026" y="618565"/>
            <a:chExt cx="4817886" cy="3657602"/>
          </a:xfrm>
        </p:grpSpPr>
        <p:pic>
          <p:nvPicPr>
            <p:cNvPr id="5" name="Google Shape;3049;p245">
              <a:extLst>
                <a:ext uri="{FF2B5EF4-FFF2-40B4-BE49-F238E27FC236}">
                  <a16:creationId xmlns:a16="http://schemas.microsoft.com/office/drawing/2014/main" id="{A710F7AC-2FFB-9962-BC99-EF8149C6A4C7}"/>
                </a:ext>
              </a:extLst>
            </p:cNvPr>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6" name="Google Shape;3050;p245">
              <a:extLst>
                <a:ext uri="{FF2B5EF4-FFF2-40B4-BE49-F238E27FC236}">
                  <a16:creationId xmlns:a16="http://schemas.microsoft.com/office/drawing/2014/main" id="{C95E6B86-4A11-6731-82EC-C132A39B063C}"/>
                </a:ext>
              </a:extLst>
            </p:cNvPr>
            <p:cNvSpPr/>
            <p:nvPr/>
          </p:nvSpPr>
          <p:spPr>
            <a:xfrm>
              <a:off x="3920015" y="2310697"/>
              <a:ext cx="4566600" cy="1837800"/>
            </a:xfrm>
            <a:prstGeom prst="rect">
              <a:avLst/>
            </a:prstGeom>
            <a:solidFill>
              <a:srgbClr val="242930"/>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sp>
          <p:nvSpPr>
            <p:cNvPr id="7" name="Google Shape;3051;p245">
              <a:extLst>
                <a:ext uri="{FF2B5EF4-FFF2-40B4-BE49-F238E27FC236}">
                  <a16:creationId xmlns:a16="http://schemas.microsoft.com/office/drawing/2014/main" id="{6818A54A-DE74-1382-6FEE-C615289860E7}"/>
                </a:ext>
              </a:extLst>
            </p:cNvPr>
            <p:cNvSpPr/>
            <p:nvPr/>
          </p:nvSpPr>
          <p:spPr>
            <a:xfrm>
              <a:off x="3920027" y="4139005"/>
              <a:ext cx="488400" cy="128100"/>
            </a:xfrm>
            <a:prstGeom prst="rect">
              <a:avLst/>
            </a:prstGeom>
            <a:solidFill>
              <a:srgbClr val="1B1F23"/>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grpSp>
      <p:grpSp>
        <p:nvGrpSpPr>
          <p:cNvPr id="8" name="Google Shape;3052;p245">
            <a:extLst>
              <a:ext uri="{FF2B5EF4-FFF2-40B4-BE49-F238E27FC236}">
                <a16:creationId xmlns:a16="http://schemas.microsoft.com/office/drawing/2014/main" id="{E44FFC88-D46F-BE5D-0549-FCB70CE0F731}"/>
              </a:ext>
            </a:extLst>
          </p:cNvPr>
          <p:cNvGrpSpPr/>
          <p:nvPr/>
        </p:nvGrpSpPr>
        <p:grpSpPr>
          <a:xfrm>
            <a:off x="5730578" y="852651"/>
            <a:ext cx="6419190" cy="4872291"/>
            <a:chOff x="3677026" y="618565"/>
            <a:chExt cx="4817886" cy="3657602"/>
          </a:xfrm>
        </p:grpSpPr>
        <p:pic>
          <p:nvPicPr>
            <p:cNvPr id="9" name="Google Shape;3053;p245">
              <a:extLst>
                <a:ext uri="{FF2B5EF4-FFF2-40B4-BE49-F238E27FC236}">
                  <a16:creationId xmlns:a16="http://schemas.microsoft.com/office/drawing/2014/main" id="{1633F1D2-20F5-AD1B-FE37-1979250A5DF0}"/>
                </a:ext>
              </a:extLst>
            </p:cNvPr>
            <p:cNvPicPr preferRelativeResize="0"/>
            <p:nvPr/>
          </p:nvPicPr>
          <p:blipFill rotWithShape="1">
            <a:blip r:embed="rId4">
              <a:alphaModFix/>
            </a:blip>
            <a:srcRect r="11870"/>
            <a:stretch/>
          </p:blipFill>
          <p:spPr>
            <a:xfrm>
              <a:off x="3677026" y="618565"/>
              <a:ext cx="4817886" cy="3657602"/>
            </a:xfrm>
            <a:prstGeom prst="rect">
              <a:avLst/>
            </a:prstGeom>
            <a:noFill/>
            <a:ln>
              <a:noFill/>
            </a:ln>
          </p:spPr>
        </p:pic>
        <p:sp>
          <p:nvSpPr>
            <p:cNvPr id="10" name="Google Shape;3054;p245">
              <a:extLst>
                <a:ext uri="{FF2B5EF4-FFF2-40B4-BE49-F238E27FC236}">
                  <a16:creationId xmlns:a16="http://schemas.microsoft.com/office/drawing/2014/main" id="{6F007DFF-B949-719D-2DFB-8CB63342038C}"/>
                </a:ext>
              </a:extLst>
            </p:cNvPr>
            <p:cNvSpPr/>
            <p:nvPr/>
          </p:nvSpPr>
          <p:spPr>
            <a:xfrm>
              <a:off x="3920777" y="4139009"/>
              <a:ext cx="488400" cy="137100"/>
            </a:xfrm>
            <a:prstGeom prst="rect">
              <a:avLst/>
            </a:prstGeom>
            <a:solidFill>
              <a:srgbClr val="1B1F23"/>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sp>
          <p:nvSpPr>
            <p:cNvPr id="11" name="Google Shape;3055;p245">
              <a:extLst>
                <a:ext uri="{FF2B5EF4-FFF2-40B4-BE49-F238E27FC236}">
                  <a16:creationId xmlns:a16="http://schemas.microsoft.com/office/drawing/2014/main" id="{646A2EC3-C9F9-FCE0-72D8-1CA504135D9F}"/>
                </a:ext>
              </a:extLst>
            </p:cNvPr>
            <p:cNvSpPr/>
            <p:nvPr/>
          </p:nvSpPr>
          <p:spPr>
            <a:xfrm>
              <a:off x="3920789" y="1930998"/>
              <a:ext cx="4566600" cy="2214000"/>
            </a:xfrm>
            <a:prstGeom prst="rect">
              <a:avLst/>
            </a:prstGeom>
            <a:solidFill>
              <a:srgbClr val="242930"/>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grpSp>
      <p:pic>
        <p:nvPicPr>
          <p:cNvPr id="12" name="Google Shape;3056;p245">
            <a:extLst>
              <a:ext uri="{FF2B5EF4-FFF2-40B4-BE49-F238E27FC236}">
                <a16:creationId xmlns:a16="http://schemas.microsoft.com/office/drawing/2014/main" id="{9BC4F925-AFAC-7C8E-D38F-302883500826}"/>
              </a:ext>
            </a:extLst>
          </p:cNvPr>
          <p:cNvPicPr preferRelativeResize="0"/>
          <p:nvPr/>
        </p:nvPicPr>
        <p:blipFill rotWithShape="1">
          <a:blip r:embed="rId5">
            <a:alphaModFix/>
          </a:blip>
          <a:srcRect/>
          <a:stretch/>
        </p:blipFill>
        <p:spPr>
          <a:xfrm>
            <a:off x="2080176" y="2513302"/>
            <a:ext cx="1515509" cy="1515509"/>
          </a:xfrm>
          <a:prstGeom prst="rect">
            <a:avLst/>
          </a:prstGeom>
          <a:noFill/>
          <a:ln>
            <a:noFill/>
          </a:ln>
          <a:effectLst>
            <a:outerShdw blurRad="292100" dist="139700" dir="2700000" algn="tl" rotWithShape="0">
              <a:srgbClr val="333333">
                <a:alpha val="64709"/>
              </a:srgbClr>
            </a:outerShdw>
          </a:effectLst>
        </p:spPr>
      </p:pic>
      <p:sp>
        <p:nvSpPr>
          <p:cNvPr id="13" name="Google Shape;3057;p245">
            <a:extLst>
              <a:ext uri="{FF2B5EF4-FFF2-40B4-BE49-F238E27FC236}">
                <a16:creationId xmlns:a16="http://schemas.microsoft.com/office/drawing/2014/main" id="{757A7C40-4262-FEE8-E532-344895B8F53D}"/>
              </a:ext>
            </a:extLst>
          </p:cNvPr>
          <p:cNvSpPr txBox="1"/>
          <p:nvPr/>
        </p:nvSpPr>
        <p:spPr>
          <a:xfrm>
            <a:off x="429255" y="2177284"/>
            <a:ext cx="4872289" cy="369036"/>
          </a:xfrm>
          <a:prstGeom prst="rect">
            <a:avLst/>
          </a:prstGeom>
          <a:noFill/>
          <a:ln>
            <a:noFill/>
          </a:ln>
        </p:spPr>
        <p:txBody>
          <a:bodyPr spcFirstLastPara="1" wrap="square" lIns="121787" tIns="60877" rIns="121787" bIns="60877" anchor="t" anchorCtr="0">
            <a:spAutoFit/>
          </a:bodyPr>
          <a:lstStyle/>
          <a:p>
            <a:r>
              <a:rPr lang="en-US" sz="1599" dirty="0">
                <a:solidFill>
                  <a:schemeClr val="bg1">
                    <a:lumMod val="75000"/>
                  </a:schemeClr>
                </a:solidFill>
                <a:latin typeface="Roboto Mono"/>
                <a:ea typeface="Roboto Mono"/>
                <a:cs typeface="Roboto Mono"/>
                <a:sym typeface="Roboto Mono"/>
              </a:rPr>
              <a:t>Una </a:t>
            </a:r>
            <a:r>
              <a:rPr lang="en-US" sz="1599" dirty="0" err="1">
                <a:solidFill>
                  <a:schemeClr val="bg1">
                    <a:lumMod val="75000"/>
                  </a:schemeClr>
                </a:solidFill>
                <a:latin typeface="Roboto Mono"/>
                <a:ea typeface="Roboto Mono"/>
                <a:cs typeface="Roboto Mono"/>
                <a:sym typeface="Roboto Mono"/>
              </a:rPr>
              <a:t>vez</a:t>
            </a:r>
            <a:r>
              <a:rPr lang="en-US" sz="1599" dirty="0">
                <a:solidFill>
                  <a:schemeClr val="bg1">
                    <a:lumMod val="75000"/>
                  </a:schemeClr>
                </a:solidFill>
                <a:latin typeface="Roboto Mono"/>
                <a:ea typeface="Roboto Mono"/>
                <a:cs typeface="Roboto Mono"/>
                <a:sym typeface="Roboto Mono"/>
              </a:rPr>
              <a:t> </a:t>
            </a:r>
            <a:r>
              <a:rPr lang="en-US" sz="1599" dirty="0" err="1">
                <a:solidFill>
                  <a:schemeClr val="bg1">
                    <a:lumMod val="75000"/>
                  </a:schemeClr>
                </a:solidFill>
                <a:latin typeface="Roboto Mono"/>
                <a:ea typeface="Roboto Mono"/>
                <a:cs typeface="Roboto Mono"/>
                <a:sym typeface="Roboto Mono"/>
              </a:rPr>
              <a:t>habilitado</a:t>
            </a:r>
            <a:r>
              <a:rPr lang="en-US" sz="1599" dirty="0">
                <a:solidFill>
                  <a:schemeClr val="bg1">
                    <a:lumMod val="75000"/>
                  </a:schemeClr>
                </a:solidFill>
                <a:latin typeface="Roboto Mono"/>
                <a:ea typeface="Roboto Mono"/>
                <a:cs typeface="Roboto Mono"/>
                <a:sym typeface="Roboto Mono"/>
              </a:rPr>
              <a:t>…</a:t>
            </a:r>
            <a:endParaRPr sz="1599" dirty="0">
              <a:solidFill>
                <a:schemeClr val="bg1">
                  <a:lumMod val="75000"/>
                </a:schemeClr>
              </a:solidFill>
            </a:endParaRPr>
          </a:p>
        </p:txBody>
      </p:sp>
      <p:grpSp>
        <p:nvGrpSpPr>
          <p:cNvPr id="14" name="Google Shape;3058;p245">
            <a:extLst>
              <a:ext uri="{FF2B5EF4-FFF2-40B4-BE49-F238E27FC236}">
                <a16:creationId xmlns:a16="http://schemas.microsoft.com/office/drawing/2014/main" id="{D9D2EE8E-4EB7-605E-76D5-52791827339E}"/>
              </a:ext>
            </a:extLst>
          </p:cNvPr>
          <p:cNvGrpSpPr/>
          <p:nvPr/>
        </p:nvGrpSpPr>
        <p:grpSpPr>
          <a:xfrm>
            <a:off x="319748" y="2767625"/>
            <a:ext cx="1361140" cy="1606917"/>
            <a:chOff x="235800" y="2077641"/>
            <a:chExt cx="1021800" cy="1206304"/>
          </a:xfrm>
        </p:grpSpPr>
        <p:pic>
          <p:nvPicPr>
            <p:cNvPr id="15" name="Google Shape;3059;p245" descr="Icon&#10;&#10;Description automatically generated">
              <a:extLst>
                <a:ext uri="{FF2B5EF4-FFF2-40B4-BE49-F238E27FC236}">
                  <a16:creationId xmlns:a16="http://schemas.microsoft.com/office/drawing/2014/main" id="{5AF6F1A5-D619-269A-CB73-A18C77DAFAE3}"/>
                </a:ext>
              </a:extLst>
            </p:cNvPr>
            <p:cNvPicPr preferRelativeResize="0"/>
            <p:nvPr/>
          </p:nvPicPr>
          <p:blipFill rotWithShape="1">
            <a:blip r:embed="rId6">
              <a:alphaModFix/>
            </a:blip>
            <a:srcRect/>
            <a:stretch/>
          </p:blipFill>
          <p:spPr>
            <a:xfrm>
              <a:off x="361950" y="2077641"/>
              <a:ext cx="769545" cy="782478"/>
            </a:xfrm>
            <a:prstGeom prst="rect">
              <a:avLst/>
            </a:prstGeom>
            <a:noFill/>
            <a:ln>
              <a:noFill/>
            </a:ln>
          </p:spPr>
        </p:pic>
        <p:sp>
          <p:nvSpPr>
            <p:cNvPr id="16" name="Google Shape;3060;p245">
              <a:extLst>
                <a:ext uri="{FF2B5EF4-FFF2-40B4-BE49-F238E27FC236}">
                  <a16:creationId xmlns:a16="http://schemas.microsoft.com/office/drawing/2014/main" id="{1B5007DC-DE79-E97D-2F30-C73A03204F77}"/>
                </a:ext>
              </a:extLst>
            </p:cNvPr>
            <p:cNvSpPr txBox="1"/>
            <p:nvPr/>
          </p:nvSpPr>
          <p:spPr>
            <a:xfrm>
              <a:off x="235800" y="2883880"/>
              <a:ext cx="1021800" cy="400065"/>
            </a:xfrm>
            <a:prstGeom prst="rect">
              <a:avLst/>
            </a:prstGeom>
            <a:noFill/>
            <a:ln>
              <a:noFill/>
            </a:ln>
          </p:spPr>
          <p:txBody>
            <a:bodyPr spcFirstLastPara="1" wrap="square" lIns="121787" tIns="60877" rIns="121787" bIns="60877" anchor="t" anchorCtr="0">
              <a:spAutoFit/>
            </a:bodyPr>
            <a:lstStyle/>
            <a:p>
              <a:pPr algn="ctr"/>
              <a:r>
                <a:rPr lang="en-US" sz="1332" dirty="0">
                  <a:solidFill>
                    <a:schemeClr val="bg1"/>
                  </a:solidFill>
                  <a:latin typeface="Roboto Mono"/>
                  <a:ea typeface="Roboto Mono"/>
                  <a:cs typeface="Roboto Mono"/>
                  <a:sym typeface="Roboto Mono"/>
                </a:rPr>
                <a:t>OpenAI Codex</a:t>
              </a:r>
              <a:endParaRPr sz="2398" dirty="0">
                <a:solidFill>
                  <a:schemeClr val="bg1"/>
                </a:solidFill>
              </a:endParaRPr>
            </a:p>
          </p:txBody>
        </p:sp>
      </p:grpSp>
      <p:sp>
        <p:nvSpPr>
          <p:cNvPr id="17" name="Google Shape;3061;p245">
            <a:extLst>
              <a:ext uri="{FF2B5EF4-FFF2-40B4-BE49-F238E27FC236}">
                <a16:creationId xmlns:a16="http://schemas.microsoft.com/office/drawing/2014/main" id="{E6746C55-4B8B-7B29-F0E2-17C5115314ED}"/>
              </a:ext>
            </a:extLst>
          </p:cNvPr>
          <p:cNvSpPr/>
          <p:nvPr/>
        </p:nvSpPr>
        <p:spPr>
          <a:xfrm>
            <a:off x="1570679" y="3197440"/>
            <a:ext cx="609036" cy="182631"/>
          </a:xfrm>
          <a:prstGeom prst="leftRightArrow">
            <a:avLst>
              <a:gd name="adj1" fmla="val 50000"/>
              <a:gd name="adj2" fmla="val 50000"/>
            </a:avLst>
          </a:prstGeom>
          <a:gradFill>
            <a:gsLst>
              <a:gs pos="0">
                <a:schemeClr val="accent2"/>
              </a:gs>
              <a:gs pos="100000">
                <a:schemeClr val="accent1"/>
              </a:gs>
            </a:gsLst>
            <a:lin ang="0" scaled="0"/>
          </a:gra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grpSp>
        <p:nvGrpSpPr>
          <p:cNvPr id="18" name="Google Shape;3062;p245">
            <a:extLst>
              <a:ext uri="{FF2B5EF4-FFF2-40B4-BE49-F238E27FC236}">
                <a16:creationId xmlns:a16="http://schemas.microsoft.com/office/drawing/2014/main" id="{E3551B2A-3765-40E4-14C0-69AC78DDDA66}"/>
              </a:ext>
            </a:extLst>
          </p:cNvPr>
          <p:cNvGrpSpPr/>
          <p:nvPr/>
        </p:nvGrpSpPr>
        <p:grpSpPr>
          <a:xfrm>
            <a:off x="3496305" y="2948593"/>
            <a:ext cx="2032506" cy="356102"/>
            <a:chOff x="2421287" y="2213492"/>
            <a:chExt cx="1600200" cy="267324"/>
          </a:xfrm>
        </p:grpSpPr>
        <p:sp>
          <p:nvSpPr>
            <p:cNvPr id="19" name="Google Shape;3063;p245">
              <a:extLst>
                <a:ext uri="{FF2B5EF4-FFF2-40B4-BE49-F238E27FC236}">
                  <a16:creationId xmlns:a16="http://schemas.microsoft.com/office/drawing/2014/main" id="{5BDC5959-75FE-AF7E-A82E-750E634F2986}"/>
                </a:ext>
              </a:extLst>
            </p:cNvPr>
            <p:cNvSpPr/>
            <p:nvPr/>
          </p:nvSpPr>
          <p:spPr>
            <a:xfrm>
              <a:off x="2421287" y="2343716"/>
              <a:ext cx="1600200" cy="137100"/>
            </a:xfrm>
            <a:prstGeom prst="leftArrow">
              <a:avLst>
                <a:gd name="adj1" fmla="val 50000"/>
                <a:gd name="adj2" fmla="val 50000"/>
              </a:avLst>
            </a:prstGeom>
            <a:solidFill>
              <a:schemeClr val="accent1"/>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sp>
          <p:nvSpPr>
            <p:cNvPr id="20" name="Google Shape;3064;p245">
              <a:extLst>
                <a:ext uri="{FF2B5EF4-FFF2-40B4-BE49-F238E27FC236}">
                  <a16:creationId xmlns:a16="http://schemas.microsoft.com/office/drawing/2014/main" id="{B06B1EF0-652D-DDF4-EEF8-2A88EBC4A910}"/>
                </a:ext>
              </a:extLst>
            </p:cNvPr>
            <p:cNvSpPr/>
            <p:nvPr/>
          </p:nvSpPr>
          <p:spPr>
            <a:xfrm>
              <a:off x="2878486" y="2213492"/>
              <a:ext cx="1143000" cy="228600"/>
            </a:xfrm>
            <a:prstGeom prst="roundRect">
              <a:avLst>
                <a:gd name="adj" fmla="val 16667"/>
              </a:avLst>
            </a:prstGeom>
            <a:solidFill>
              <a:schemeClr val="accent1"/>
            </a:solidFill>
            <a:ln>
              <a:noFill/>
            </a:ln>
          </p:spPr>
          <p:txBody>
            <a:bodyPr spcFirstLastPara="1" wrap="square" lIns="121787" tIns="60877" rIns="121787" bIns="60877" anchor="ctr" anchorCtr="0">
              <a:noAutofit/>
            </a:bodyPr>
            <a:lstStyle/>
            <a:p>
              <a:pPr algn="ctr"/>
              <a:r>
                <a:rPr lang="en-US" sz="1399" dirty="0" err="1">
                  <a:solidFill>
                    <a:schemeClr val="dk1"/>
                  </a:solidFill>
                  <a:latin typeface="Roboto"/>
                  <a:ea typeface="Roboto"/>
                  <a:cs typeface="Roboto"/>
                  <a:sym typeface="Roboto"/>
                </a:rPr>
                <a:t>Contexto</a:t>
              </a:r>
              <a:endParaRPr sz="2398" dirty="0"/>
            </a:p>
          </p:txBody>
        </p:sp>
      </p:grpSp>
      <p:grpSp>
        <p:nvGrpSpPr>
          <p:cNvPr id="21" name="Google Shape;3065;p245">
            <a:extLst>
              <a:ext uri="{FF2B5EF4-FFF2-40B4-BE49-F238E27FC236}">
                <a16:creationId xmlns:a16="http://schemas.microsoft.com/office/drawing/2014/main" id="{8B212F64-EB3D-5241-7AB4-E6D63E032B84}"/>
              </a:ext>
            </a:extLst>
          </p:cNvPr>
          <p:cNvGrpSpPr/>
          <p:nvPr/>
        </p:nvGrpSpPr>
        <p:grpSpPr>
          <a:xfrm>
            <a:off x="3595531" y="3277419"/>
            <a:ext cx="2032506" cy="351578"/>
            <a:chOff x="2421287" y="2460340"/>
            <a:chExt cx="1600200" cy="263928"/>
          </a:xfrm>
        </p:grpSpPr>
        <p:sp>
          <p:nvSpPr>
            <p:cNvPr id="22" name="Google Shape;3066;p245">
              <a:extLst>
                <a:ext uri="{FF2B5EF4-FFF2-40B4-BE49-F238E27FC236}">
                  <a16:creationId xmlns:a16="http://schemas.microsoft.com/office/drawing/2014/main" id="{50DB0B19-42E4-575F-585D-27DFF51D93C4}"/>
                </a:ext>
              </a:extLst>
            </p:cNvPr>
            <p:cNvSpPr/>
            <p:nvPr/>
          </p:nvSpPr>
          <p:spPr>
            <a:xfrm>
              <a:off x="2421289" y="2495668"/>
              <a:ext cx="1143000" cy="228600"/>
            </a:xfrm>
            <a:prstGeom prst="roundRect">
              <a:avLst>
                <a:gd name="adj" fmla="val 16667"/>
              </a:avLst>
            </a:prstGeom>
            <a:solidFill>
              <a:schemeClr val="accent2"/>
            </a:solidFill>
            <a:ln>
              <a:noFill/>
            </a:ln>
          </p:spPr>
          <p:txBody>
            <a:bodyPr spcFirstLastPara="1" wrap="square" lIns="121787" tIns="60877" rIns="121787" bIns="60877" anchor="ctr" anchorCtr="0">
              <a:noAutofit/>
            </a:bodyPr>
            <a:lstStyle/>
            <a:p>
              <a:pPr algn="ctr"/>
              <a:r>
                <a:rPr lang="en-US" sz="1399" dirty="0" err="1">
                  <a:solidFill>
                    <a:schemeClr val="dk1"/>
                  </a:solidFill>
                  <a:latin typeface="Roboto"/>
                  <a:ea typeface="Roboto"/>
                  <a:cs typeface="Roboto"/>
                  <a:sym typeface="Roboto"/>
                </a:rPr>
                <a:t>Sugerencias</a:t>
              </a:r>
              <a:endParaRPr sz="2398" dirty="0"/>
            </a:p>
          </p:txBody>
        </p:sp>
        <p:sp>
          <p:nvSpPr>
            <p:cNvPr id="23" name="Google Shape;3067;p245">
              <a:extLst>
                <a:ext uri="{FF2B5EF4-FFF2-40B4-BE49-F238E27FC236}">
                  <a16:creationId xmlns:a16="http://schemas.microsoft.com/office/drawing/2014/main" id="{41919F9F-1FFC-B403-1ABD-C33AC10056E5}"/>
                </a:ext>
              </a:extLst>
            </p:cNvPr>
            <p:cNvSpPr/>
            <p:nvPr/>
          </p:nvSpPr>
          <p:spPr>
            <a:xfrm>
              <a:off x="2421287" y="2460340"/>
              <a:ext cx="1600200" cy="137100"/>
            </a:xfrm>
            <a:prstGeom prst="rightArrow">
              <a:avLst>
                <a:gd name="adj1" fmla="val 50000"/>
                <a:gd name="adj2" fmla="val 50000"/>
              </a:avLst>
            </a:prstGeom>
            <a:solidFill>
              <a:schemeClr val="accent2"/>
            </a:solidFill>
            <a:ln>
              <a:noFill/>
            </a:ln>
          </p:spPr>
          <p:txBody>
            <a:bodyPr spcFirstLastPara="1" wrap="square" lIns="121787" tIns="60877" rIns="121787" bIns="60877" anchor="ctr" anchorCtr="0">
              <a:noAutofit/>
            </a:bodyPr>
            <a:lstStyle/>
            <a:p>
              <a:pPr algn="ctr"/>
              <a:endParaRPr sz="2398">
                <a:solidFill>
                  <a:schemeClr val="lt1"/>
                </a:solidFill>
                <a:latin typeface="Calibri"/>
                <a:ea typeface="Calibri"/>
                <a:cs typeface="Calibri"/>
                <a:sym typeface="Calibri"/>
              </a:endParaRPr>
            </a:p>
          </p:txBody>
        </p:sp>
      </p:grpSp>
      <p:pic>
        <p:nvPicPr>
          <p:cNvPr id="24" name="Google Shape;3068;p245">
            <a:extLst>
              <a:ext uri="{FF2B5EF4-FFF2-40B4-BE49-F238E27FC236}">
                <a16:creationId xmlns:a16="http://schemas.microsoft.com/office/drawing/2014/main" id="{F48F28DC-E235-9956-C8C6-31AAC073967A}"/>
              </a:ext>
            </a:extLst>
          </p:cNvPr>
          <p:cNvPicPr preferRelativeResize="0"/>
          <p:nvPr/>
        </p:nvPicPr>
        <p:blipFill rotWithShape="1">
          <a:blip r:embed="rId7">
            <a:alphaModFix/>
          </a:blip>
          <a:srcRect l="1562" t="5168" r="77409" b="6788"/>
          <a:stretch/>
        </p:blipFill>
        <p:spPr>
          <a:xfrm>
            <a:off x="487794" y="4920086"/>
            <a:ext cx="836424" cy="804855"/>
          </a:xfrm>
          <a:prstGeom prst="rect">
            <a:avLst/>
          </a:prstGeom>
          <a:noFill/>
          <a:ln>
            <a:noFill/>
          </a:ln>
          <a:effectLst>
            <a:outerShdw blurRad="292100" dist="139700" dir="2700000" algn="tl" rotWithShape="0">
              <a:srgbClr val="333333">
                <a:alpha val="64709"/>
              </a:srgbClr>
            </a:outerShdw>
          </a:effectLst>
        </p:spPr>
      </p:pic>
      <p:pic>
        <p:nvPicPr>
          <p:cNvPr id="25" name="Google Shape;3069;p245">
            <a:extLst>
              <a:ext uri="{FF2B5EF4-FFF2-40B4-BE49-F238E27FC236}">
                <a16:creationId xmlns:a16="http://schemas.microsoft.com/office/drawing/2014/main" id="{D539F3A0-F461-43E1-5F86-E69BC9C8C6CD}"/>
              </a:ext>
            </a:extLst>
          </p:cNvPr>
          <p:cNvPicPr preferRelativeResize="0"/>
          <p:nvPr/>
        </p:nvPicPr>
        <p:blipFill rotWithShape="1">
          <a:blip r:embed="rId7">
            <a:alphaModFix/>
          </a:blip>
          <a:srcRect l="26903" t="5168" r="52069" b="6788"/>
          <a:stretch/>
        </p:blipFill>
        <p:spPr>
          <a:xfrm>
            <a:off x="1585477" y="4920086"/>
            <a:ext cx="836424" cy="804855"/>
          </a:xfrm>
          <a:prstGeom prst="rect">
            <a:avLst/>
          </a:prstGeom>
          <a:noFill/>
          <a:ln>
            <a:noFill/>
          </a:ln>
          <a:effectLst>
            <a:outerShdw blurRad="292100" dist="139700" dir="2700000" algn="tl" rotWithShape="0">
              <a:srgbClr val="333333">
                <a:alpha val="64709"/>
              </a:srgbClr>
            </a:outerShdw>
          </a:effectLst>
        </p:spPr>
      </p:pic>
      <p:pic>
        <p:nvPicPr>
          <p:cNvPr id="26" name="Google Shape;3070;p245">
            <a:extLst>
              <a:ext uri="{FF2B5EF4-FFF2-40B4-BE49-F238E27FC236}">
                <a16:creationId xmlns:a16="http://schemas.microsoft.com/office/drawing/2014/main" id="{1E4C2802-BF21-8E54-D40D-E393FD6B8EE7}"/>
              </a:ext>
            </a:extLst>
          </p:cNvPr>
          <p:cNvPicPr preferRelativeResize="0"/>
          <p:nvPr/>
        </p:nvPicPr>
        <p:blipFill rotWithShape="1">
          <a:blip r:embed="rId7">
            <a:alphaModFix/>
          </a:blip>
          <a:srcRect l="52134" t="5168" r="26837" b="6788"/>
          <a:stretch/>
        </p:blipFill>
        <p:spPr>
          <a:xfrm>
            <a:off x="2683161" y="4920086"/>
            <a:ext cx="836424" cy="804855"/>
          </a:xfrm>
          <a:prstGeom prst="rect">
            <a:avLst/>
          </a:prstGeom>
          <a:noFill/>
          <a:ln>
            <a:noFill/>
          </a:ln>
          <a:effectLst>
            <a:outerShdw blurRad="292100" dist="139700" dir="2700000" algn="tl" rotWithShape="0">
              <a:srgbClr val="333333">
                <a:alpha val="64709"/>
              </a:srgbClr>
            </a:outerShdw>
          </a:effectLst>
        </p:spPr>
      </p:pic>
      <p:pic>
        <p:nvPicPr>
          <p:cNvPr id="27" name="Google Shape;3071;p245">
            <a:extLst>
              <a:ext uri="{FF2B5EF4-FFF2-40B4-BE49-F238E27FC236}">
                <a16:creationId xmlns:a16="http://schemas.microsoft.com/office/drawing/2014/main" id="{0D231289-AA61-9AF2-A59E-9DD00DB97C21}"/>
              </a:ext>
            </a:extLst>
          </p:cNvPr>
          <p:cNvPicPr preferRelativeResize="0"/>
          <p:nvPr/>
        </p:nvPicPr>
        <p:blipFill rotWithShape="1">
          <a:blip r:embed="rId7">
            <a:alphaModFix/>
          </a:blip>
          <a:srcRect l="76419" t="5168" r="2552" b="6788"/>
          <a:stretch/>
        </p:blipFill>
        <p:spPr>
          <a:xfrm>
            <a:off x="3780844" y="4920086"/>
            <a:ext cx="836424" cy="804855"/>
          </a:xfrm>
          <a:prstGeom prst="rect">
            <a:avLst/>
          </a:prstGeom>
          <a:noFill/>
          <a:ln>
            <a:noFill/>
          </a:ln>
          <a:effectLst>
            <a:outerShdw blurRad="292100" dist="139700" dir="2700000" algn="tl" rotWithShape="0">
              <a:srgbClr val="333333">
                <a:alpha val="64709"/>
              </a:srgbClr>
            </a:outerShdw>
          </a:effectLst>
        </p:spPr>
      </p:pic>
      <p:pic>
        <p:nvPicPr>
          <p:cNvPr id="28" name="Google Shape;3072;p245">
            <a:extLst>
              <a:ext uri="{FF2B5EF4-FFF2-40B4-BE49-F238E27FC236}">
                <a16:creationId xmlns:a16="http://schemas.microsoft.com/office/drawing/2014/main" id="{4B8F3558-D0C2-C046-DA31-4EB03FFC90EA}"/>
              </a:ext>
            </a:extLst>
          </p:cNvPr>
          <p:cNvPicPr preferRelativeResize="0"/>
          <p:nvPr/>
        </p:nvPicPr>
        <p:blipFill rotWithShape="1">
          <a:blip r:embed="rId8">
            <a:alphaModFix/>
          </a:blip>
          <a:srcRect/>
          <a:stretch/>
        </p:blipFill>
        <p:spPr>
          <a:xfrm>
            <a:off x="553804" y="1705624"/>
            <a:ext cx="3011342" cy="376818"/>
          </a:xfrm>
          <a:prstGeom prst="rect">
            <a:avLst/>
          </a:prstGeom>
          <a:noFill/>
          <a:ln>
            <a:noFill/>
          </a:ln>
        </p:spPr>
      </p:pic>
    </p:spTree>
    <p:extLst>
      <p:ext uri="{BB962C8B-B14F-4D97-AF65-F5344CB8AC3E}">
        <p14:creationId xmlns:p14="http://schemas.microsoft.com/office/powerpoint/2010/main" val="368914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8"/>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2500"/>
                            </p:stCondLst>
                            <p:childTnLst>
                              <p:par>
                                <p:cTn id="48" presetID="1" presetClass="exit" presetSubtype="0" fill="hold" nodeType="afterEffect">
                                  <p:stCondLst>
                                    <p:cond delay="0"/>
                                  </p:stCondLst>
                                  <p:childTnLst>
                                    <p:set>
                                      <p:cBhvr>
                                        <p:cTn id="49" dur="1" fill="hold">
                                          <p:stCondLst>
                                            <p:cond delay="1"/>
                                          </p:stCondLst>
                                        </p:cTn>
                                        <p:tgtEl>
                                          <p:spTgt spid="4"/>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4;p248">
            <a:extLst>
              <a:ext uri="{FF2B5EF4-FFF2-40B4-BE49-F238E27FC236}">
                <a16:creationId xmlns:a16="http://schemas.microsoft.com/office/drawing/2014/main" id="{63750499-F493-842C-4AAE-C6B77FB45D91}"/>
              </a:ext>
            </a:extLst>
          </p:cNvPr>
          <p:cNvSpPr txBox="1">
            <a:spLocks/>
          </p:cNvSpPr>
          <p:nvPr/>
        </p:nvSpPr>
        <p:spPr>
          <a:xfrm>
            <a:off x="6953736" y="1546825"/>
            <a:ext cx="4567771" cy="390000"/>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a:solidFill>
                  <a:schemeClr val="bg1"/>
                </a:solidFill>
              </a:rPr>
              <a:t>Se </a:t>
            </a:r>
            <a:r>
              <a:rPr lang="en-US" sz="2000" dirty="0" err="1">
                <a:solidFill>
                  <a:schemeClr val="bg1"/>
                </a:solidFill>
              </a:rPr>
              <a:t>puede</a:t>
            </a:r>
            <a:r>
              <a:rPr lang="en-US" sz="2000" dirty="0">
                <a:solidFill>
                  <a:schemeClr val="bg1"/>
                </a:solidFill>
              </a:rPr>
              <a:t> </a:t>
            </a:r>
            <a:r>
              <a:rPr lang="en-US" sz="2000" dirty="0" err="1">
                <a:solidFill>
                  <a:schemeClr val="bg1"/>
                </a:solidFill>
              </a:rPr>
              <a:t>habilitar</a:t>
            </a:r>
            <a:r>
              <a:rPr lang="en-US" sz="2000" dirty="0">
                <a:solidFill>
                  <a:schemeClr val="bg1"/>
                </a:solidFill>
              </a:rPr>
              <a:t> o </a:t>
            </a:r>
            <a:r>
              <a:rPr lang="en-US" sz="2000" dirty="0" err="1">
                <a:solidFill>
                  <a:schemeClr val="bg1"/>
                </a:solidFill>
              </a:rPr>
              <a:t>deshabilitar</a:t>
            </a:r>
            <a:endParaRPr lang="en-US" sz="2000" dirty="0">
              <a:solidFill>
                <a:schemeClr val="bg1"/>
              </a:solidFill>
            </a:endParaRPr>
          </a:p>
        </p:txBody>
      </p:sp>
      <p:sp>
        <p:nvSpPr>
          <p:cNvPr id="3" name="Google Shape;3095;p248">
            <a:extLst>
              <a:ext uri="{FF2B5EF4-FFF2-40B4-BE49-F238E27FC236}">
                <a16:creationId xmlns:a16="http://schemas.microsoft.com/office/drawing/2014/main" id="{8D3EEE38-6D9A-7110-BF5D-D2C9C790F44C}"/>
              </a:ext>
            </a:extLst>
          </p:cNvPr>
          <p:cNvSpPr txBox="1">
            <a:spLocks/>
          </p:cNvSpPr>
          <p:nvPr/>
        </p:nvSpPr>
        <p:spPr>
          <a:xfrm>
            <a:off x="6961033" y="1922270"/>
            <a:ext cx="4567771" cy="670401"/>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a:solidFill>
                  <a:schemeClr val="bg1"/>
                </a:solidFill>
              </a:rPr>
              <a:t>Disponible </a:t>
            </a:r>
            <a:r>
              <a:rPr lang="en-US" sz="2000" dirty="0" err="1">
                <a:solidFill>
                  <a:schemeClr val="bg1"/>
                </a:solidFill>
              </a:rPr>
              <a:t>desde</a:t>
            </a:r>
            <a:r>
              <a:rPr lang="en-US" sz="2000" dirty="0">
                <a:solidFill>
                  <a:schemeClr val="bg1"/>
                </a:solidFill>
              </a:rPr>
              <a:t> </a:t>
            </a:r>
            <a:r>
              <a:rPr lang="en-US" sz="2000" dirty="0" err="1">
                <a:solidFill>
                  <a:schemeClr val="bg1"/>
                </a:solidFill>
              </a:rPr>
              <a:t>el</a:t>
            </a:r>
            <a:r>
              <a:rPr lang="en-US" sz="2000" dirty="0">
                <a:solidFill>
                  <a:schemeClr val="bg1"/>
                </a:solidFill>
              </a:rPr>
              <a:t> IDE</a:t>
            </a:r>
          </a:p>
        </p:txBody>
      </p:sp>
      <p:sp>
        <p:nvSpPr>
          <p:cNvPr id="4" name="Google Shape;3096;p248">
            <a:extLst>
              <a:ext uri="{FF2B5EF4-FFF2-40B4-BE49-F238E27FC236}">
                <a16:creationId xmlns:a16="http://schemas.microsoft.com/office/drawing/2014/main" id="{F47F2865-96FC-85C0-C1F8-E0FC700329D9}"/>
              </a:ext>
            </a:extLst>
          </p:cNvPr>
          <p:cNvSpPr txBox="1">
            <a:spLocks/>
          </p:cNvSpPr>
          <p:nvPr/>
        </p:nvSpPr>
        <p:spPr>
          <a:xfrm>
            <a:off x="6968952" y="2929072"/>
            <a:ext cx="4567771" cy="390000"/>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err="1">
                <a:solidFill>
                  <a:schemeClr val="bg1"/>
                </a:solidFill>
              </a:rPr>
              <a:t>Puedes</a:t>
            </a:r>
            <a:r>
              <a:rPr lang="en-US" sz="2000" dirty="0">
                <a:solidFill>
                  <a:schemeClr val="bg1"/>
                </a:solidFill>
              </a:rPr>
              <a:t> </a:t>
            </a:r>
            <a:r>
              <a:rPr lang="en-US" sz="2000" dirty="0" err="1">
                <a:solidFill>
                  <a:schemeClr val="bg1"/>
                </a:solidFill>
              </a:rPr>
              <a:t>deshabilitar</a:t>
            </a:r>
            <a:r>
              <a:rPr lang="en-US" sz="2000" dirty="0">
                <a:solidFill>
                  <a:schemeClr val="bg1"/>
                </a:solidFill>
              </a:rPr>
              <a:t> la </a:t>
            </a:r>
            <a:r>
              <a:rPr lang="en-US" sz="2000" dirty="0" err="1">
                <a:solidFill>
                  <a:schemeClr val="bg1"/>
                </a:solidFill>
              </a:rPr>
              <a:t>telemetría</a:t>
            </a:r>
            <a:endParaRPr lang="en-US" sz="2000" dirty="0">
              <a:solidFill>
                <a:schemeClr val="bg1"/>
              </a:solidFill>
            </a:endParaRPr>
          </a:p>
        </p:txBody>
      </p:sp>
      <p:sp>
        <p:nvSpPr>
          <p:cNvPr id="5" name="Google Shape;3097;p248">
            <a:extLst>
              <a:ext uri="{FF2B5EF4-FFF2-40B4-BE49-F238E27FC236}">
                <a16:creationId xmlns:a16="http://schemas.microsoft.com/office/drawing/2014/main" id="{9E56662B-DA4A-ECC4-B986-2058FE3EFF88}"/>
              </a:ext>
            </a:extLst>
          </p:cNvPr>
          <p:cNvSpPr txBox="1">
            <a:spLocks/>
          </p:cNvSpPr>
          <p:nvPr/>
        </p:nvSpPr>
        <p:spPr>
          <a:xfrm>
            <a:off x="6968952" y="3343599"/>
            <a:ext cx="4567771" cy="670401"/>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err="1">
                <a:solidFill>
                  <a:schemeClr val="bg1"/>
                </a:solidFill>
              </a:rPr>
              <a:t>Puedes</a:t>
            </a:r>
            <a:r>
              <a:rPr lang="en-US" sz="2000" dirty="0">
                <a:solidFill>
                  <a:schemeClr val="bg1"/>
                </a:solidFill>
              </a:rPr>
              <a:t> </a:t>
            </a:r>
            <a:r>
              <a:rPr lang="en-US" sz="2000" dirty="0" err="1">
                <a:solidFill>
                  <a:schemeClr val="bg1"/>
                </a:solidFill>
              </a:rPr>
              <a:t>compartir</a:t>
            </a:r>
            <a:r>
              <a:rPr lang="en-US" sz="2000" dirty="0">
                <a:solidFill>
                  <a:schemeClr val="bg1"/>
                </a:solidFill>
              </a:rPr>
              <a:t> </a:t>
            </a:r>
            <a:r>
              <a:rPr lang="en-US" sz="2000" dirty="0" err="1">
                <a:solidFill>
                  <a:schemeClr val="bg1"/>
                </a:solidFill>
              </a:rPr>
              <a:t>tus</a:t>
            </a:r>
            <a:r>
              <a:rPr lang="en-US" sz="2000" dirty="0">
                <a:solidFill>
                  <a:schemeClr val="bg1"/>
                </a:solidFill>
              </a:rPr>
              <a:t> code snippets (o no)</a:t>
            </a:r>
          </a:p>
        </p:txBody>
      </p:sp>
      <p:sp>
        <p:nvSpPr>
          <p:cNvPr id="6" name="Google Shape;3098;p248">
            <a:extLst>
              <a:ext uri="{FF2B5EF4-FFF2-40B4-BE49-F238E27FC236}">
                <a16:creationId xmlns:a16="http://schemas.microsoft.com/office/drawing/2014/main" id="{57B58F54-E833-C60A-8C77-D13AA9DD41F5}"/>
              </a:ext>
            </a:extLst>
          </p:cNvPr>
          <p:cNvSpPr txBox="1">
            <a:spLocks/>
          </p:cNvSpPr>
          <p:nvPr/>
        </p:nvSpPr>
        <p:spPr>
          <a:xfrm>
            <a:off x="6961036" y="4265330"/>
            <a:ext cx="4567771" cy="390000"/>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err="1">
                <a:solidFill>
                  <a:schemeClr val="bg1"/>
                </a:solidFill>
              </a:rPr>
              <a:t>Filtrar</a:t>
            </a:r>
            <a:r>
              <a:rPr lang="en-US" sz="2000" dirty="0">
                <a:solidFill>
                  <a:schemeClr val="bg1"/>
                </a:solidFill>
              </a:rPr>
              <a:t> entre </a:t>
            </a:r>
            <a:r>
              <a:rPr lang="en-US" sz="2000" dirty="0" err="1">
                <a:solidFill>
                  <a:schemeClr val="bg1"/>
                </a:solidFill>
              </a:rPr>
              <a:t>sugerencias</a:t>
            </a:r>
            <a:r>
              <a:rPr lang="en-US" sz="2000" dirty="0">
                <a:solidFill>
                  <a:schemeClr val="bg1"/>
                </a:solidFill>
              </a:rPr>
              <a:t> </a:t>
            </a:r>
            <a:r>
              <a:rPr lang="en-US" sz="2000" dirty="0" err="1">
                <a:solidFill>
                  <a:schemeClr val="bg1"/>
                </a:solidFill>
              </a:rPr>
              <a:t>públicas</a:t>
            </a:r>
            <a:r>
              <a:rPr lang="en-US" sz="2000" dirty="0">
                <a:solidFill>
                  <a:schemeClr val="bg1"/>
                </a:solidFill>
              </a:rPr>
              <a:t> </a:t>
            </a:r>
            <a:r>
              <a:rPr lang="en-US" sz="2000" dirty="0" err="1">
                <a:solidFill>
                  <a:schemeClr val="bg1"/>
                </a:solidFill>
              </a:rPr>
              <a:t>encontradas</a:t>
            </a:r>
            <a:endParaRPr lang="en-US" sz="2000" dirty="0">
              <a:solidFill>
                <a:schemeClr val="bg1"/>
              </a:solidFill>
            </a:endParaRPr>
          </a:p>
        </p:txBody>
      </p:sp>
      <p:sp>
        <p:nvSpPr>
          <p:cNvPr id="7" name="Google Shape;3099;p248">
            <a:extLst>
              <a:ext uri="{FF2B5EF4-FFF2-40B4-BE49-F238E27FC236}">
                <a16:creationId xmlns:a16="http://schemas.microsoft.com/office/drawing/2014/main" id="{1B3656CD-6A8E-4E13-85A3-5300303F8F46}"/>
              </a:ext>
            </a:extLst>
          </p:cNvPr>
          <p:cNvSpPr txBox="1">
            <a:spLocks/>
          </p:cNvSpPr>
          <p:nvPr/>
        </p:nvSpPr>
        <p:spPr>
          <a:xfrm>
            <a:off x="6961033" y="4925966"/>
            <a:ext cx="4567771" cy="670401"/>
          </a:xfrm>
          <a:prstGeom prst="rect">
            <a:avLst/>
          </a:prstGeom>
          <a:noFill/>
          <a:ln>
            <a:noFill/>
          </a:ln>
        </p:spPr>
        <p:txBody>
          <a:bodyPr spcFirstLastPara="1" vert="horz" wrap="square" lIns="121787" tIns="121787" rIns="121787" bIns="12178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2000" dirty="0" err="1">
                <a:solidFill>
                  <a:schemeClr val="bg1"/>
                </a:solidFill>
              </a:rPr>
              <a:t>Puedes</a:t>
            </a:r>
            <a:r>
              <a:rPr lang="en-US" sz="2000" dirty="0">
                <a:solidFill>
                  <a:schemeClr val="bg1"/>
                </a:solidFill>
              </a:rPr>
              <a:t> </a:t>
            </a:r>
            <a:r>
              <a:rPr lang="en-US" sz="2000" dirty="0" err="1">
                <a:solidFill>
                  <a:schemeClr val="bg1"/>
                </a:solidFill>
              </a:rPr>
              <a:t>elegir</a:t>
            </a:r>
            <a:r>
              <a:rPr lang="en-US" sz="2000" dirty="0">
                <a:solidFill>
                  <a:schemeClr val="bg1"/>
                </a:solidFill>
              </a:rPr>
              <a:t> usar o no </a:t>
            </a:r>
            <a:r>
              <a:rPr lang="en-US" sz="2000" dirty="0" err="1">
                <a:solidFill>
                  <a:schemeClr val="bg1"/>
                </a:solidFill>
              </a:rPr>
              <a:t>sugerencias</a:t>
            </a:r>
            <a:endParaRPr lang="en-US" sz="2000" dirty="0">
              <a:solidFill>
                <a:schemeClr val="bg1"/>
              </a:solidFill>
            </a:endParaRPr>
          </a:p>
        </p:txBody>
      </p:sp>
      <p:sp>
        <p:nvSpPr>
          <p:cNvPr id="8" name="Google Shape;3100;p248">
            <a:extLst>
              <a:ext uri="{FF2B5EF4-FFF2-40B4-BE49-F238E27FC236}">
                <a16:creationId xmlns:a16="http://schemas.microsoft.com/office/drawing/2014/main" id="{15F07F18-0C23-3748-8C92-613C95F516FF}"/>
              </a:ext>
            </a:extLst>
          </p:cNvPr>
          <p:cNvSpPr txBox="1">
            <a:spLocks/>
          </p:cNvSpPr>
          <p:nvPr/>
        </p:nvSpPr>
        <p:spPr>
          <a:xfrm>
            <a:off x="655277" y="2429423"/>
            <a:ext cx="4773180" cy="2324000"/>
          </a:xfrm>
          <a:prstGeom prst="rect">
            <a:avLst/>
          </a:prstGeom>
          <a:noFill/>
          <a:ln>
            <a:noFill/>
          </a:ln>
        </p:spPr>
        <p:txBody>
          <a:bodyPr spcFirstLastPara="1" vert="horz" wrap="square" lIns="45658" tIns="22846" rIns="45658" bIns="22846"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chemeClr val="bg1"/>
                </a:solidFill>
              </a:rPr>
              <a:t>O</a:t>
            </a:r>
            <a:r>
              <a:rPr lang="en-US" sz="3600" dirty="0" err="1">
                <a:solidFill>
                  <a:schemeClr val="bg1"/>
                </a:solidFill>
              </a:rPr>
              <a:t>pciones</a:t>
            </a:r>
            <a:r>
              <a:rPr lang="en-US" sz="3600" dirty="0">
                <a:solidFill>
                  <a:schemeClr val="bg1"/>
                </a:solidFill>
              </a:rPr>
              <a:t> de </a:t>
            </a:r>
            <a:r>
              <a:rPr lang="en-US" sz="3600" dirty="0" err="1">
                <a:solidFill>
                  <a:schemeClr val="bg1"/>
                </a:solidFill>
              </a:rPr>
              <a:t>configuración</a:t>
            </a:r>
            <a:endParaRPr lang="en-US" sz="3600" dirty="0">
              <a:solidFill>
                <a:schemeClr val="bg1"/>
              </a:solidFill>
            </a:endParaRPr>
          </a:p>
        </p:txBody>
      </p:sp>
      <p:pic>
        <p:nvPicPr>
          <p:cNvPr id="9" name="Google Shape;3101;p248" descr="Toggle outline">
            <a:extLst>
              <a:ext uri="{FF2B5EF4-FFF2-40B4-BE49-F238E27FC236}">
                <a16:creationId xmlns:a16="http://schemas.microsoft.com/office/drawing/2014/main" id="{E1B9F076-30BF-6CCC-4133-B228B856DE56}"/>
              </a:ext>
            </a:extLst>
          </p:cNvPr>
          <p:cNvPicPr preferRelativeResize="0">
            <a:picLocks/>
          </p:cNvPicPr>
          <p:nvPr/>
        </p:nvPicPr>
        <p:blipFill rotWithShape="1">
          <a:blip r:embed="rId2">
            <a:alphaModFix/>
          </a:blip>
          <a:srcRect l="248" r="247"/>
          <a:stretch/>
        </p:blipFill>
        <p:spPr>
          <a:xfrm>
            <a:off x="6246090" y="1868278"/>
            <a:ext cx="426325" cy="426720"/>
          </a:xfrm>
          <a:prstGeom prst="rect">
            <a:avLst/>
          </a:prstGeom>
          <a:noFill/>
          <a:ln>
            <a:noFill/>
          </a:ln>
        </p:spPr>
      </p:pic>
      <p:pic>
        <p:nvPicPr>
          <p:cNvPr id="10" name="Google Shape;3102;p248" descr="Share with solid fill">
            <a:extLst>
              <a:ext uri="{FF2B5EF4-FFF2-40B4-BE49-F238E27FC236}">
                <a16:creationId xmlns:a16="http://schemas.microsoft.com/office/drawing/2014/main" id="{FBAB08A0-485C-3631-3F3D-F52017CF86A6}"/>
              </a:ext>
            </a:extLst>
          </p:cNvPr>
          <p:cNvPicPr preferRelativeResize="0">
            <a:picLocks/>
          </p:cNvPicPr>
          <p:nvPr/>
        </p:nvPicPr>
        <p:blipFill rotWithShape="1">
          <a:blip r:embed="rId3">
            <a:alphaModFix/>
          </a:blip>
          <a:srcRect/>
          <a:stretch/>
        </p:blipFill>
        <p:spPr>
          <a:xfrm>
            <a:off x="6246090" y="3144098"/>
            <a:ext cx="426325" cy="426720"/>
          </a:xfrm>
          <a:prstGeom prst="rect">
            <a:avLst/>
          </a:prstGeom>
          <a:noFill/>
          <a:ln>
            <a:noFill/>
          </a:ln>
        </p:spPr>
      </p:pic>
      <p:pic>
        <p:nvPicPr>
          <p:cNvPr id="11" name="Google Shape;3103;p248" descr="Internet Of Things with solid fill">
            <a:extLst>
              <a:ext uri="{FF2B5EF4-FFF2-40B4-BE49-F238E27FC236}">
                <a16:creationId xmlns:a16="http://schemas.microsoft.com/office/drawing/2014/main" id="{C452B4D0-2173-F49F-7B8A-A7D7E39E5563}"/>
              </a:ext>
            </a:extLst>
          </p:cNvPr>
          <p:cNvPicPr preferRelativeResize="0">
            <a:picLocks/>
          </p:cNvPicPr>
          <p:nvPr/>
        </p:nvPicPr>
        <p:blipFill rotWithShape="1">
          <a:blip r:embed="rId4">
            <a:alphaModFix/>
          </a:blip>
          <a:srcRect/>
          <a:stretch/>
        </p:blipFill>
        <p:spPr>
          <a:xfrm>
            <a:off x="6253388" y="4499246"/>
            <a:ext cx="426325" cy="426720"/>
          </a:xfrm>
          <a:prstGeom prst="rect">
            <a:avLst/>
          </a:prstGeom>
          <a:noFill/>
          <a:ln>
            <a:noFill/>
          </a:ln>
        </p:spPr>
      </p:pic>
      <p:pic>
        <p:nvPicPr>
          <p:cNvPr id="12" name="Google Shape;3104;p248">
            <a:extLst>
              <a:ext uri="{FF2B5EF4-FFF2-40B4-BE49-F238E27FC236}">
                <a16:creationId xmlns:a16="http://schemas.microsoft.com/office/drawing/2014/main" id="{9D71AC6F-8B5B-ED60-BB87-DA8BB746846B}"/>
              </a:ext>
            </a:extLst>
          </p:cNvPr>
          <p:cNvPicPr preferRelativeResize="0"/>
          <p:nvPr/>
        </p:nvPicPr>
        <p:blipFill rotWithShape="1">
          <a:blip r:embed="rId5">
            <a:alphaModFix/>
          </a:blip>
          <a:srcRect/>
          <a:stretch/>
        </p:blipFill>
        <p:spPr>
          <a:xfrm>
            <a:off x="613471" y="2552254"/>
            <a:ext cx="3011342" cy="376818"/>
          </a:xfrm>
          <a:prstGeom prst="rect">
            <a:avLst/>
          </a:prstGeom>
          <a:noFill/>
          <a:ln>
            <a:noFill/>
          </a:ln>
        </p:spPr>
      </p:pic>
    </p:spTree>
    <p:extLst>
      <p:ext uri="{BB962C8B-B14F-4D97-AF65-F5344CB8AC3E}">
        <p14:creationId xmlns:p14="http://schemas.microsoft.com/office/powerpoint/2010/main" val="282936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BFBF"/>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C773A-5BB4-48A2-BDC7-1C17D3880BAF}"/>
              </a:ext>
            </a:extLst>
          </p:cNvPr>
          <p:cNvSpPr>
            <a:spLocks noGrp="1"/>
          </p:cNvSpPr>
          <p:nvPr>
            <p:ph type="body" sz="quarter" idx="13"/>
          </p:nvPr>
        </p:nvSpPr>
        <p:spPr>
          <a:xfrm>
            <a:off x="895408" y="5069932"/>
            <a:ext cx="2947544" cy="357814"/>
          </a:xfrm>
        </p:spPr>
        <p:txBody>
          <a:bodyPr>
            <a:normAutofit/>
          </a:bodyPr>
          <a:lstStyle/>
          <a:p>
            <a:r>
              <a:rPr lang="es-ES" sz="1800" dirty="0"/>
              <a:t>@jsuarezruiz</a:t>
            </a:r>
          </a:p>
        </p:txBody>
      </p:sp>
      <p:sp>
        <p:nvSpPr>
          <p:cNvPr id="4" name="Text Placeholder 3">
            <a:extLst>
              <a:ext uri="{FF2B5EF4-FFF2-40B4-BE49-F238E27FC236}">
                <a16:creationId xmlns:a16="http://schemas.microsoft.com/office/drawing/2014/main" id="{D104AAA2-DEAC-44DA-9BC9-0F280193D7DD}"/>
              </a:ext>
            </a:extLst>
          </p:cNvPr>
          <p:cNvSpPr>
            <a:spLocks noGrp="1"/>
          </p:cNvSpPr>
          <p:nvPr>
            <p:ph type="body" sz="quarter" idx="15"/>
          </p:nvPr>
        </p:nvSpPr>
        <p:spPr>
          <a:xfrm>
            <a:off x="895408" y="5824068"/>
            <a:ext cx="3057160" cy="719171"/>
          </a:xfrm>
        </p:spPr>
        <p:txBody>
          <a:bodyPr/>
          <a:lstStyle/>
          <a:p>
            <a:r>
              <a:rPr lang="es-ES" sz="1800" dirty="0">
                <a:hlinkClick r:id="rId2">
                  <a:extLst>
                    <a:ext uri="{A12FA001-AC4F-418D-AE19-62706E023703}">
                      <ahyp:hlinkClr xmlns:ahyp="http://schemas.microsoft.com/office/drawing/2018/hyperlinkcolor" val="tx"/>
                    </a:ext>
                  </a:extLst>
                </a:hlinkClick>
              </a:rPr>
              <a:t>jsuarez@microsoft.com</a:t>
            </a:r>
            <a:endParaRPr lang="es-ES" sz="1800" dirty="0"/>
          </a:p>
          <a:p>
            <a:r>
              <a:rPr lang="es-ES" sz="1800" dirty="0">
                <a:hlinkClick r:id="rId3">
                  <a:extLst>
                    <a:ext uri="{A12FA001-AC4F-418D-AE19-62706E023703}">
                      <ahyp:hlinkClr xmlns:ahyp="http://schemas.microsoft.com/office/drawing/2018/hyperlinkcolor" val="tx"/>
                    </a:ext>
                  </a:extLst>
                </a:hlinkClick>
              </a:rPr>
              <a:t>javiersuarezruiz@hotmail.com</a:t>
            </a:r>
            <a:endParaRPr lang="es-ES" sz="1800" dirty="0"/>
          </a:p>
        </p:txBody>
      </p:sp>
      <p:sp>
        <p:nvSpPr>
          <p:cNvPr id="5" name="Text Placeholder 4">
            <a:extLst>
              <a:ext uri="{FF2B5EF4-FFF2-40B4-BE49-F238E27FC236}">
                <a16:creationId xmlns:a16="http://schemas.microsoft.com/office/drawing/2014/main" id="{A8CDB220-4B0D-4B69-AE78-837FE529DD16}"/>
              </a:ext>
            </a:extLst>
          </p:cNvPr>
          <p:cNvSpPr>
            <a:spLocks noGrp="1"/>
          </p:cNvSpPr>
          <p:nvPr>
            <p:ph type="body" sz="quarter" idx="16"/>
          </p:nvPr>
        </p:nvSpPr>
        <p:spPr/>
        <p:txBody>
          <a:bodyPr>
            <a:normAutofit/>
          </a:bodyPr>
          <a:lstStyle/>
          <a:p>
            <a:pPr algn="l"/>
            <a:r>
              <a:rPr lang="en-US" sz="2000" b="0" i="0" dirty="0">
                <a:effectLst/>
                <a:latin typeface="-apple-system"/>
              </a:rPr>
              <a:t>I’m currently working on </a:t>
            </a:r>
            <a:r>
              <a:rPr lang="en-US" sz="2000" b="0" i="0" dirty="0" err="1">
                <a:effectLst/>
                <a:latin typeface="-apple-system"/>
              </a:rPr>
              <a:t>Xamarin.Forms</a:t>
            </a:r>
            <a:r>
              <a:rPr lang="en-US" sz="2000" b="0" i="0" dirty="0">
                <a:effectLst/>
                <a:latin typeface="-apple-system"/>
              </a:rPr>
              <a:t> and .NET MAUI at Microsoft.</a:t>
            </a:r>
          </a:p>
          <a:p>
            <a:pPr algn="l"/>
            <a:r>
              <a:rPr lang="en-US" sz="2000" b="0" i="0" dirty="0">
                <a:effectLst/>
                <a:latin typeface="-apple-system"/>
              </a:rPr>
              <a:t>Love interacting with the community, share knowledge and learn new things.</a:t>
            </a:r>
          </a:p>
          <a:p>
            <a:endParaRPr lang="es-ES" sz="1600" dirty="0"/>
          </a:p>
        </p:txBody>
      </p:sp>
      <p:sp>
        <p:nvSpPr>
          <p:cNvPr id="6" name="Text Placeholder 5">
            <a:extLst>
              <a:ext uri="{FF2B5EF4-FFF2-40B4-BE49-F238E27FC236}">
                <a16:creationId xmlns:a16="http://schemas.microsoft.com/office/drawing/2014/main" id="{643E41F4-D571-46F0-B565-9F3D8E6325B5}"/>
              </a:ext>
            </a:extLst>
          </p:cNvPr>
          <p:cNvSpPr>
            <a:spLocks noGrp="1"/>
          </p:cNvSpPr>
          <p:nvPr>
            <p:ph type="body" sz="quarter" idx="17"/>
          </p:nvPr>
        </p:nvSpPr>
        <p:spPr/>
        <p:txBody>
          <a:bodyPr/>
          <a:lstStyle/>
          <a:p>
            <a:r>
              <a:rPr lang="es-ES" dirty="0"/>
              <a:t>Javier Suárez</a:t>
            </a:r>
          </a:p>
        </p:txBody>
      </p:sp>
      <p:sp>
        <p:nvSpPr>
          <p:cNvPr id="7" name="Text Placeholder 6">
            <a:extLst>
              <a:ext uri="{FF2B5EF4-FFF2-40B4-BE49-F238E27FC236}">
                <a16:creationId xmlns:a16="http://schemas.microsoft.com/office/drawing/2014/main" id="{5DD1FF54-6E58-427F-9B1F-A901F2A7F5FA}"/>
              </a:ext>
            </a:extLst>
          </p:cNvPr>
          <p:cNvSpPr>
            <a:spLocks noGrp="1"/>
          </p:cNvSpPr>
          <p:nvPr>
            <p:ph type="body" sz="quarter" idx="18"/>
          </p:nvPr>
        </p:nvSpPr>
        <p:spPr/>
        <p:txBody>
          <a:bodyPr/>
          <a:lstStyle/>
          <a:p>
            <a:r>
              <a:rPr lang="es-ES" dirty="0"/>
              <a:t>Senior Software </a:t>
            </a:r>
            <a:r>
              <a:rPr lang="es-ES" dirty="0" err="1"/>
              <a:t>Engineer</a:t>
            </a:r>
            <a:endParaRPr lang="es-ES" dirty="0"/>
          </a:p>
        </p:txBody>
      </p:sp>
      <p:pic>
        <p:nvPicPr>
          <p:cNvPr id="8" name="Picture Placeholder 7" descr="A person in a blue shirt&#10;&#10;Description automatically generated with medium confidence">
            <a:extLst>
              <a:ext uri="{FF2B5EF4-FFF2-40B4-BE49-F238E27FC236}">
                <a16:creationId xmlns:a16="http://schemas.microsoft.com/office/drawing/2014/main" id="{939C1DC8-C765-1D88-ECFA-935ED638E8A0}"/>
              </a:ext>
            </a:extLst>
          </p:cNvPr>
          <p:cNvPicPr>
            <a:picLocks noGrp="1" noChangeAspect="1"/>
          </p:cNvPicPr>
          <p:nvPr>
            <p:ph type="pic" sz="quarter" idx="14"/>
          </p:nvPr>
        </p:nvPicPr>
        <p:blipFill>
          <a:blip r:embed="rId4"/>
          <a:srcRect t="57" b="57"/>
          <a:stretch>
            <a:fillRect/>
          </a:stretch>
        </p:blipFill>
        <p:spPr>
          <a:xfrm>
            <a:off x="1081088" y="1774825"/>
            <a:ext cx="2762250" cy="2759075"/>
          </a:xfrm>
        </p:spPr>
      </p:pic>
    </p:spTree>
    <p:extLst>
      <p:ext uri="{BB962C8B-B14F-4D97-AF65-F5344CB8AC3E}">
        <p14:creationId xmlns:p14="http://schemas.microsoft.com/office/powerpoint/2010/main" val="1488352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531A-46F0-998B-DC54-67639ED9CB7B}"/>
              </a:ext>
            </a:extLst>
          </p:cNvPr>
          <p:cNvSpPr>
            <a:spLocks noGrp="1"/>
          </p:cNvSpPr>
          <p:nvPr>
            <p:ph type="title"/>
          </p:nvPr>
        </p:nvSpPr>
        <p:spPr/>
        <p:txBody>
          <a:bodyPr/>
          <a:lstStyle/>
          <a:p>
            <a:r>
              <a:rPr lang="en-US" dirty="0" err="1"/>
              <a:t>Instalación</a:t>
            </a:r>
            <a:r>
              <a:rPr lang="en-US" dirty="0"/>
              <a:t> </a:t>
            </a:r>
            <a:r>
              <a:rPr lang="en-US" dirty="0" err="1"/>
              <a:t>en</a:t>
            </a:r>
            <a:r>
              <a:rPr lang="en-US" dirty="0"/>
              <a:t> </a:t>
            </a:r>
            <a:r>
              <a:rPr lang="en-US" dirty="0" err="1"/>
              <a:t>VSCode</a:t>
            </a:r>
            <a:endParaRPr lang="en-US" dirty="0"/>
          </a:p>
        </p:txBody>
      </p:sp>
      <p:pic>
        <p:nvPicPr>
          <p:cNvPr id="5" name="Content Placeholder 4">
            <a:extLst>
              <a:ext uri="{FF2B5EF4-FFF2-40B4-BE49-F238E27FC236}">
                <a16:creationId xmlns:a16="http://schemas.microsoft.com/office/drawing/2014/main" id="{36B603C1-1FD3-36F2-E8BE-F8127F888FCD}"/>
              </a:ext>
            </a:extLst>
          </p:cNvPr>
          <p:cNvPicPr>
            <a:picLocks noGrp="1" noChangeAspect="1"/>
          </p:cNvPicPr>
          <p:nvPr>
            <p:ph idx="1"/>
          </p:nvPr>
        </p:nvPicPr>
        <p:blipFill>
          <a:blip r:embed="rId2"/>
          <a:stretch>
            <a:fillRect/>
          </a:stretch>
        </p:blipFill>
        <p:spPr>
          <a:xfrm>
            <a:off x="6200500" y="1833332"/>
            <a:ext cx="3943900" cy="3305636"/>
          </a:xfrm>
        </p:spPr>
      </p:pic>
      <p:pic>
        <p:nvPicPr>
          <p:cNvPr id="3076" name="Picture 4" descr="Using VS Code Tasks to Create Template Files">
            <a:extLst>
              <a:ext uri="{FF2B5EF4-FFF2-40B4-BE49-F238E27FC236}">
                <a16:creationId xmlns:a16="http://schemas.microsoft.com/office/drawing/2014/main" id="{E6F421D5-5C2C-35B7-8458-5977A612C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504" y="2393950"/>
            <a:ext cx="2192996"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15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DBA6-FF69-2144-2D5B-8F9159E598DD}"/>
              </a:ext>
            </a:extLst>
          </p:cNvPr>
          <p:cNvSpPr>
            <a:spLocks noGrp="1"/>
          </p:cNvSpPr>
          <p:nvPr>
            <p:ph type="title"/>
          </p:nvPr>
        </p:nvSpPr>
        <p:spPr/>
        <p:txBody>
          <a:bodyPr/>
          <a:lstStyle/>
          <a:p>
            <a:r>
              <a:rPr lang="en-US" dirty="0" err="1"/>
              <a:t>Instalación</a:t>
            </a:r>
            <a:r>
              <a:rPr lang="en-US" dirty="0"/>
              <a:t> </a:t>
            </a:r>
            <a:r>
              <a:rPr lang="en-US" dirty="0" err="1"/>
              <a:t>en</a:t>
            </a:r>
            <a:r>
              <a:rPr lang="en-US" dirty="0"/>
              <a:t> Visual Studio</a:t>
            </a:r>
          </a:p>
        </p:txBody>
      </p:sp>
      <p:pic>
        <p:nvPicPr>
          <p:cNvPr id="5122" name="Picture 2" descr="Visual Studio logo and symbol, meaning, history, PNG">
            <a:extLst>
              <a:ext uri="{FF2B5EF4-FFF2-40B4-BE49-F238E27FC236}">
                <a16:creationId xmlns:a16="http://schemas.microsoft.com/office/drawing/2014/main" id="{DA1633A1-2EC5-D957-54AA-7B818B2F9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146" y="2312210"/>
            <a:ext cx="38608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7D075BC-132C-1474-23B3-DD7F09525BBB}"/>
              </a:ext>
            </a:extLst>
          </p:cNvPr>
          <p:cNvPicPr>
            <a:picLocks noChangeAspect="1"/>
          </p:cNvPicPr>
          <p:nvPr/>
        </p:nvPicPr>
        <p:blipFill>
          <a:blip r:embed="rId3"/>
          <a:stretch>
            <a:fillRect/>
          </a:stretch>
        </p:blipFill>
        <p:spPr>
          <a:xfrm>
            <a:off x="5140157" y="1775374"/>
            <a:ext cx="6341854" cy="4418449"/>
          </a:xfrm>
          <a:prstGeom prst="rect">
            <a:avLst/>
          </a:prstGeom>
        </p:spPr>
      </p:pic>
    </p:spTree>
    <p:extLst>
      <p:ext uri="{BB962C8B-B14F-4D97-AF65-F5344CB8AC3E}">
        <p14:creationId xmlns:p14="http://schemas.microsoft.com/office/powerpoint/2010/main" val="2416320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CB36-7385-12CF-BC2E-6411CA1722C4}"/>
              </a:ext>
            </a:extLst>
          </p:cNvPr>
          <p:cNvSpPr>
            <a:spLocks noGrp="1"/>
          </p:cNvSpPr>
          <p:nvPr>
            <p:ph type="title"/>
          </p:nvPr>
        </p:nvSpPr>
        <p:spPr>
          <a:xfrm>
            <a:off x="838200" y="1079815"/>
            <a:ext cx="10515600" cy="1121963"/>
          </a:xfrm>
        </p:spPr>
        <p:txBody>
          <a:bodyPr/>
          <a:lstStyle/>
          <a:p>
            <a:r>
              <a:rPr lang="en-US" dirty="0" err="1"/>
              <a:t>Tras</a:t>
            </a:r>
            <a:r>
              <a:rPr lang="en-US" dirty="0"/>
              <a:t> </a:t>
            </a:r>
            <a:r>
              <a:rPr lang="en-US" dirty="0" err="1"/>
              <a:t>instalar</a:t>
            </a:r>
            <a:r>
              <a:rPr lang="en-US" dirty="0"/>
              <a:t> hay que </a:t>
            </a:r>
            <a:r>
              <a:rPr lang="en-US" dirty="0" err="1"/>
              <a:t>autenticar</a:t>
            </a:r>
            <a:r>
              <a:rPr lang="en-US" dirty="0"/>
              <a:t> con </a:t>
            </a:r>
            <a:r>
              <a:rPr lang="en-US" dirty="0" err="1"/>
              <a:t>cuenta</a:t>
            </a:r>
            <a:r>
              <a:rPr lang="en-US" dirty="0"/>
              <a:t> de GitHub</a:t>
            </a:r>
          </a:p>
        </p:txBody>
      </p:sp>
      <p:pic>
        <p:nvPicPr>
          <p:cNvPr id="5" name="Picture 4">
            <a:extLst>
              <a:ext uri="{FF2B5EF4-FFF2-40B4-BE49-F238E27FC236}">
                <a16:creationId xmlns:a16="http://schemas.microsoft.com/office/drawing/2014/main" id="{8256DFFA-7B1E-B2D5-B933-B4671018B805}"/>
              </a:ext>
            </a:extLst>
          </p:cNvPr>
          <p:cNvPicPr>
            <a:picLocks noChangeAspect="1"/>
          </p:cNvPicPr>
          <p:nvPr/>
        </p:nvPicPr>
        <p:blipFill>
          <a:blip r:embed="rId2"/>
          <a:stretch>
            <a:fillRect/>
          </a:stretch>
        </p:blipFill>
        <p:spPr>
          <a:xfrm>
            <a:off x="1604335" y="2676420"/>
            <a:ext cx="8983329" cy="1505160"/>
          </a:xfrm>
          <a:prstGeom prst="rect">
            <a:avLst/>
          </a:prstGeom>
        </p:spPr>
      </p:pic>
    </p:spTree>
    <p:extLst>
      <p:ext uri="{BB962C8B-B14F-4D97-AF65-F5344CB8AC3E}">
        <p14:creationId xmlns:p14="http://schemas.microsoft.com/office/powerpoint/2010/main" val="301627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56F2-4973-EC3D-CDF3-B0B225FDFC7F}"/>
              </a:ext>
            </a:extLst>
          </p:cNvPr>
          <p:cNvSpPr>
            <a:spLocks noGrp="1"/>
          </p:cNvSpPr>
          <p:nvPr>
            <p:ph type="title"/>
          </p:nvPr>
        </p:nvSpPr>
        <p:spPr>
          <a:xfrm>
            <a:off x="423109" y="1079816"/>
            <a:ext cx="10515600" cy="953772"/>
          </a:xfrm>
        </p:spPr>
        <p:txBody>
          <a:bodyPr/>
          <a:lstStyle/>
          <a:p>
            <a:r>
              <a:rPr lang="en-US" dirty="0"/>
              <a:t>El </a:t>
            </a:r>
            <a:r>
              <a:rPr lang="en-US" dirty="0" err="1"/>
              <a:t>uso</a:t>
            </a:r>
            <a:r>
              <a:rPr lang="en-US" dirty="0"/>
              <a:t> principal es </a:t>
            </a:r>
            <a:r>
              <a:rPr lang="en-US" dirty="0" err="1"/>
              <a:t>el</a:t>
            </a:r>
            <a:r>
              <a:rPr lang="en-US" dirty="0"/>
              <a:t> </a:t>
            </a:r>
            <a:r>
              <a:rPr lang="en-US" dirty="0" err="1"/>
              <a:t>autocompletado</a:t>
            </a:r>
            <a:r>
              <a:rPr lang="en-US" dirty="0"/>
              <a:t> </a:t>
            </a:r>
            <a:r>
              <a:rPr lang="en-US" dirty="0" err="1"/>
              <a:t>teniendo</a:t>
            </a:r>
            <a:r>
              <a:rPr lang="en-US" dirty="0"/>
              <a:t> </a:t>
            </a:r>
            <a:r>
              <a:rPr lang="en-US" dirty="0" err="1"/>
              <a:t>en</a:t>
            </a:r>
            <a:r>
              <a:rPr lang="en-US" dirty="0"/>
              <a:t> </a:t>
            </a:r>
            <a:r>
              <a:rPr lang="en-US" dirty="0" err="1"/>
              <a:t>cuenta</a:t>
            </a:r>
            <a:r>
              <a:rPr lang="en-US" dirty="0"/>
              <a:t> </a:t>
            </a:r>
            <a:r>
              <a:rPr lang="en-US" dirty="0" err="1"/>
              <a:t>el</a:t>
            </a:r>
            <a:r>
              <a:rPr lang="en-US" dirty="0"/>
              <a:t> </a:t>
            </a:r>
            <a:r>
              <a:rPr lang="en-US" dirty="0" err="1"/>
              <a:t>contexto</a:t>
            </a:r>
            <a:r>
              <a:rPr lang="en-US" dirty="0"/>
              <a:t> de </a:t>
            </a:r>
            <a:r>
              <a:rPr lang="en-US" dirty="0" err="1"/>
              <a:t>nuestro</a:t>
            </a:r>
            <a:r>
              <a:rPr lang="en-US" dirty="0"/>
              <a:t> </a:t>
            </a:r>
            <a:r>
              <a:rPr lang="en-US" dirty="0" err="1"/>
              <a:t>proyecto</a:t>
            </a:r>
            <a:r>
              <a:rPr lang="en-US" dirty="0"/>
              <a:t>.</a:t>
            </a:r>
          </a:p>
        </p:txBody>
      </p:sp>
      <p:sp>
        <p:nvSpPr>
          <p:cNvPr id="3" name="Content Placeholder 2">
            <a:extLst>
              <a:ext uri="{FF2B5EF4-FFF2-40B4-BE49-F238E27FC236}">
                <a16:creationId xmlns:a16="http://schemas.microsoft.com/office/drawing/2014/main" id="{46F3CAB7-F8C4-F73E-C4B8-024F6C2A32A5}"/>
              </a:ext>
            </a:extLst>
          </p:cNvPr>
          <p:cNvSpPr>
            <a:spLocks noGrp="1"/>
          </p:cNvSpPr>
          <p:nvPr>
            <p:ph idx="1"/>
          </p:nvPr>
        </p:nvSpPr>
        <p:spPr>
          <a:xfrm>
            <a:off x="3904247" y="5379405"/>
            <a:ext cx="4383505" cy="398779"/>
          </a:xfrm>
        </p:spPr>
        <p:txBody>
          <a:bodyPr>
            <a:normAutofit fontScale="92500" lnSpcReduction="20000"/>
          </a:bodyPr>
          <a:lstStyle/>
          <a:p>
            <a:pPr marL="0" indent="0">
              <a:buNone/>
            </a:pPr>
            <a:r>
              <a:rPr lang="en-US" dirty="0">
                <a:hlinkClick r:id="rId2"/>
              </a:rPr>
              <a:t>Azure Auth CLI</a:t>
            </a:r>
            <a:r>
              <a:rPr lang="en-US" dirty="0"/>
              <a:t> </a:t>
            </a:r>
            <a:r>
              <a:rPr lang="en-US" dirty="0" err="1"/>
              <a:t>en</a:t>
            </a:r>
            <a:r>
              <a:rPr lang="en-US" dirty="0"/>
              <a:t> C# </a:t>
            </a:r>
          </a:p>
        </p:txBody>
      </p:sp>
      <p:pic>
        <p:nvPicPr>
          <p:cNvPr id="5" name="Picture 4">
            <a:extLst>
              <a:ext uri="{FF2B5EF4-FFF2-40B4-BE49-F238E27FC236}">
                <a16:creationId xmlns:a16="http://schemas.microsoft.com/office/drawing/2014/main" id="{C1382925-FCD6-4E40-ECA9-F00C0F4CA606}"/>
              </a:ext>
            </a:extLst>
          </p:cNvPr>
          <p:cNvPicPr>
            <a:picLocks noChangeAspect="1"/>
          </p:cNvPicPr>
          <p:nvPr/>
        </p:nvPicPr>
        <p:blipFill>
          <a:blip r:embed="rId3"/>
          <a:stretch>
            <a:fillRect/>
          </a:stretch>
        </p:blipFill>
        <p:spPr>
          <a:xfrm>
            <a:off x="3360441" y="2421565"/>
            <a:ext cx="5205709" cy="2702289"/>
          </a:xfrm>
          <a:prstGeom prst="rect">
            <a:avLst/>
          </a:prstGeom>
        </p:spPr>
      </p:pic>
    </p:spTree>
    <p:extLst>
      <p:ext uri="{BB962C8B-B14F-4D97-AF65-F5344CB8AC3E}">
        <p14:creationId xmlns:p14="http://schemas.microsoft.com/office/powerpoint/2010/main" val="274150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5D43-5CC2-E681-7256-21268BE71420}"/>
              </a:ext>
            </a:extLst>
          </p:cNvPr>
          <p:cNvSpPr>
            <a:spLocks noGrp="1"/>
          </p:cNvSpPr>
          <p:nvPr>
            <p:ph type="title"/>
          </p:nvPr>
        </p:nvSpPr>
        <p:spPr/>
        <p:txBody>
          <a:bodyPr/>
          <a:lstStyle/>
          <a:p>
            <a:r>
              <a:rPr lang="en-US" dirty="0"/>
              <a:t>Muy </a:t>
            </a:r>
            <a:r>
              <a:rPr lang="en-US" dirty="0" err="1"/>
              <a:t>útil</a:t>
            </a:r>
            <a:r>
              <a:rPr lang="en-US" dirty="0"/>
              <a:t> con </a:t>
            </a:r>
            <a:r>
              <a:rPr lang="en-US" dirty="0" err="1"/>
              <a:t>tareas</a:t>
            </a:r>
            <a:r>
              <a:rPr lang="en-US" dirty="0"/>
              <a:t> </a:t>
            </a:r>
            <a:r>
              <a:rPr lang="en-US" dirty="0" err="1"/>
              <a:t>repetitivas</a:t>
            </a:r>
            <a:endParaRPr lang="en-US" dirty="0"/>
          </a:p>
        </p:txBody>
      </p:sp>
      <p:pic>
        <p:nvPicPr>
          <p:cNvPr id="5" name="Picture 4">
            <a:extLst>
              <a:ext uri="{FF2B5EF4-FFF2-40B4-BE49-F238E27FC236}">
                <a16:creationId xmlns:a16="http://schemas.microsoft.com/office/drawing/2014/main" id="{107AD772-E0B2-6E0E-8158-1A43AAA02FEB}"/>
              </a:ext>
            </a:extLst>
          </p:cNvPr>
          <p:cNvPicPr>
            <a:picLocks noChangeAspect="1"/>
          </p:cNvPicPr>
          <p:nvPr/>
        </p:nvPicPr>
        <p:blipFill>
          <a:blip r:embed="rId2"/>
          <a:stretch>
            <a:fillRect/>
          </a:stretch>
        </p:blipFill>
        <p:spPr>
          <a:xfrm>
            <a:off x="3962102" y="2033392"/>
            <a:ext cx="4267796" cy="2791215"/>
          </a:xfrm>
          <a:prstGeom prst="rect">
            <a:avLst/>
          </a:prstGeom>
        </p:spPr>
      </p:pic>
    </p:spTree>
    <p:extLst>
      <p:ext uri="{BB962C8B-B14F-4D97-AF65-F5344CB8AC3E}">
        <p14:creationId xmlns:p14="http://schemas.microsoft.com/office/powerpoint/2010/main" val="1911781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3E00-5272-C9FF-5B55-549D8DCD2F2A}"/>
              </a:ext>
            </a:extLst>
          </p:cNvPr>
          <p:cNvSpPr>
            <a:spLocks noGrp="1"/>
          </p:cNvSpPr>
          <p:nvPr>
            <p:ph type="title"/>
          </p:nvPr>
        </p:nvSpPr>
        <p:spPr/>
        <p:txBody>
          <a:bodyPr/>
          <a:lstStyle/>
          <a:p>
            <a:r>
              <a:rPr lang="en-US"/>
              <a:t>🤯</a:t>
            </a:r>
          </a:p>
        </p:txBody>
      </p:sp>
      <p:pic>
        <p:nvPicPr>
          <p:cNvPr id="5" name="Content Placeholder 4">
            <a:extLst>
              <a:ext uri="{FF2B5EF4-FFF2-40B4-BE49-F238E27FC236}">
                <a16:creationId xmlns:a16="http://schemas.microsoft.com/office/drawing/2014/main" id="{A6A761A7-7688-1E24-6F63-84874A6BF307}"/>
              </a:ext>
            </a:extLst>
          </p:cNvPr>
          <p:cNvPicPr>
            <a:picLocks noGrp="1" noChangeAspect="1"/>
          </p:cNvPicPr>
          <p:nvPr>
            <p:ph idx="1"/>
          </p:nvPr>
        </p:nvPicPr>
        <p:blipFill>
          <a:blip r:embed="rId2"/>
          <a:stretch>
            <a:fillRect/>
          </a:stretch>
        </p:blipFill>
        <p:spPr>
          <a:xfrm>
            <a:off x="3154306" y="1464677"/>
            <a:ext cx="5883387" cy="4808538"/>
          </a:xfrm>
        </p:spPr>
      </p:pic>
    </p:spTree>
    <p:extLst>
      <p:ext uri="{BB962C8B-B14F-4D97-AF65-F5344CB8AC3E}">
        <p14:creationId xmlns:p14="http://schemas.microsoft.com/office/powerpoint/2010/main" val="338613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9043D5-5B46-83F0-4B2B-D88099C40BE4}"/>
              </a:ext>
            </a:extLst>
          </p:cNvPr>
          <p:cNvSpPr txBox="1"/>
          <p:nvPr/>
        </p:nvSpPr>
        <p:spPr>
          <a:xfrm>
            <a:off x="1028129" y="1279496"/>
            <a:ext cx="2524440" cy="523679"/>
          </a:xfrm>
          <a:prstGeom prst="roundRect">
            <a:avLst>
              <a:gd name="adj" fmla="val 50000"/>
            </a:avLst>
          </a:prstGeom>
          <a:gradFill>
            <a:gsLst>
              <a:gs pos="35000">
                <a:srgbClr val="8DC8E8"/>
              </a:gs>
              <a:gs pos="10000">
                <a:srgbClr val="D59ED7"/>
              </a:gs>
            </a:gsLst>
            <a:path path="circle">
              <a:fillToRect l="100000" t="100000"/>
            </a:path>
          </a:gradFill>
          <a:effectLst>
            <a:outerShdw blurRad="63500" dist="127000" dir="2700000" algn="tl" rotWithShape="0">
              <a:srgbClr val="000000">
                <a:alpha val="49804"/>
              </a:srgbClr>
            </a:outerShdw>
          </a:effectLst>
        </p:spPr>
        <p:txBody>
          <a:bodyPr wrap="square" lIns="72000" tIns="18288" rIns="7200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CA" dirty="0">
                <a:gradFill>
                  <a:gsLst>
                    <a:gs pos="69540">
                      <a:srgbClr val="000000"/>
                    </a:gs>
                    <a:gs pos="41954">
                      <a:srgbClr val="000000"/>
                    </a:gs>
                  </a:gsLst>
                  <a:path path="circle">
                    <a:fillToRect l="100000" b="100000"/>
                  </a:path>
                </a:gradFill>
                <a:latin typeface="Segoe UI Semibold"/>
              </a:rPr>
              <a:t>Technical preview</a:t>
            </a:r>
            <a:endParaRPr kumimoji="0" lang="en-CA" sz="2000" b="1" i="0" u="none" strike="noStrike" kern="1200" cap="none" spc="0" normalizeH="0" baseline="0" noProof="0" dirty="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grpSp>
        <p:nvGrpSpPr>
          <p:cNvPr id="9" name="Group 8" descr="GitHub Copilot Chat logo">
            <a:extLst>
              <a:ext uri="{FF2B5EF4-FFF2-40B4-BE49-F238E27FC236}">
                <a16:creationId xmlns:a16="http://schemas.microsoft.com/office/drawing/2014/main" id="{F6E1FAD5-10BB-A58B-7EB8-77A008A78BFC}"/>
              </a:ext>
            </a:extLst>
          </p:cNvPr>
          <p:cNvGrpSpPr/>
          <p:nvPr/>
        </p:nvGrpSpPr>
        <p:grpSpPr>
          <a:xfrm>
            <a:off x="1148153" y="1550779"/>
            <a:ext cx="5536111" cy="1077218"/>
            <a:chOff x="1148153" y="1550779"/>
            <a:chExt cx="5536111" cy="1077218"/>
          </a:xfrm>
        </p:grpSpPr>
        <p:pic>
          <p:nvPicPr>
            <p:cNvPr id="10" name="Picture 9">
              <a:extLst>
                <a:ext uri="{FF2B5EF4-FFF2-40B4-BE49-F238E27FC236}">
                  <a16:creationId xmlns:a16="http://schemas.microsoft.com/office/drawing/2014/main" id="{D7713C88-0B35-FC12-2E53-B1FD7A74A36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153" y="2089120"/>
              <a:ext cx="627825" cy="523679"/>
            </a:xfrm>
            <a:prstGeom prst="rect">
              <a:avLst/>
            </a:prstGeom>
          </p:spPr>
        </p:pic>
        <p:sp>
          <p:nvSpPr>
            <p:cNvPr id="11" name="TextBox 10">
              <a:extLst>
                <a:ext uri="{FF2B5EF4-FFF2-40B4-BE49-F238E27FC236}">
                  <a16:creationId xmlns:a16="http://schemas.microsoft.com/office/drawing/2014/main" id="{E37724B6-8DEE-3F8D-41BA-C8622947159C}"/>
                </a:ext>
                <a:ext uri="{C183D7F6-B498-43B3-948B-1728B52AA6E4}">
                  <adec:decorative xmlns:adec="http://schemas.microsoft.com/office/drawing/2017/decorative" val="1"/>
                </a:ext>
              </a:extLst>
            </p:cNvPr>
            <p:cNvSpPr txBox="1"/>
            <p:nvPr/>
          </p:nvSpPr>
          <p:spPr>
            <a:xfrm>
              <a:off x="1967053" y="1550779"/>
              <a:ext cx="4717211" cy="1077218"/>
            </a:xfrm>
            <a:prstGeom prst="rect">
              <a:avLst/>
            </a:prstGeom>
            <a:noFill/>
          </p:spPr>
          <p:txBody>
            <a:bodyPr wrap="square" lIns="0" tIns="457200" rIns="0" bIns="0" anchor="t" anchorCtr="0">
              <a:spAutoFit/>
            </a:bodyPr>
            <a:lstStyle/>
            <a:p>
              <a:pPr lvl="0" defTabSz="652943" fontAlgn="base">
                <a:spcBef>
                  <a:spcPct val="0"/>
                </a:spcBef>
                <a:spcAft>
                  <a:spcPct val="0"/>
                </a:spcAft>
                <a:defRPr/>
              </a:pPr>
              <a:r>
                <a:rPr lang="en-US" sz="4000" kern="0" dirty="0">
                  <a:gradFill>
                    <a:gsLst>
                      <a:gs pos="59195">
                        <a:srgbClr val="FFFFFF"/>
                      </a:gs>
                      <a:gs pos="40000">
                        <a:srgbClr val="FFFFFF"/>
                      </a:gs>
                    </a:gsLst>
                    <a:lin ang="2700000" scaled="1"/>
                  </a:gradFill>
                  <a:latin typeface="Segoe UI Semibold"/>
                  <a:cs typeface="Segoe UI" panose="020B0502040204020203" pitchFamily="34" charset="0"/>
                </a:rPr>
                <a:t>Copilot Chat</a:t>
              </a:r>
            </a:p>
          </p:txBody>
        </p:sp>
      </p:grpSp>
      <p:grpSp>
        <p:nvGrpSpPr>
          <p:cNvPr id="12" name="Group 11" descr="Conversational&#10;">
            <a:extLst>
              <a:ext uri="{FF2B5EF4-FFF2-40B4-BE49-F238E27FC236}">
                <a16:creationId xmlns:a16="http://schemas.microsoft.com/office/drawing/2014/main" id="{84602383-6C87-EDC4-60A4-C1CA79693E04}"/>
              </a:ext>
            </a:extLst>
          </p:cNvPr>
          <p:cNvGrpSpPr/>
          <p:nvPr/>
        </p:nvGrpSpPr>
        <p:grpSpPr>
          <a:xfrm>
            <a:off x="1028128" y="2859022"/>
            <a:ext cx="4378760" cy="523437"/>
            <a:chOff x="4821383" y="1495422"/>
            <a:chExt cx="6125292" cy="1048200"/>
          </a:xfrm>
        </p:grpSpPr>
        <p:sp>
          <p:nvSpPr>
            <p:cNvPr id="13" name="Rounded Rectangle 14">
              <a:extLst>
                <a:ext uri="{FF2B5EF4-FFF2-40B4-BE49-F238E27FC236}">
                  <a16:creationId xmlns:a16="http://schemas.microsoft.com/office/drawing/2014/main" id="{EE50338E-896F-EC0F-765C-8A75D2D2418F}"/>
                </a:ext>
                <a:ext uri="{C183D7F6-B498-43B3-948B-1728B52AA6E4}">
                  <adec:decorative xmlns:adec="http://schemas.microsoft.com/office/drawing/2017/decorative" val="1"/>
                </a:ext>
              </a:extLst>
            </p:cNvPr>
            <p:cNvSpPr/>
            <p:nvPr/>
          </p:nvSpPr>
          <p:spPr>
            <a:xfrm>
              <a:off x="4821383" y="1495422"/>
              <a:ext cx="6125292" cy="1048200"/>
            </a:xfrm>
            <a:prstGeom prst="roundRect">
              <a:avLst>
                <a:gd name="adj" fmla="val 1993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95929EA2-BB22-B330-D957-489E6D10B95F}"/>
                </a:ext>
                <a:ext uri="{C183D7F6-B498-43B3-948B-1728B52AA6E4}">
                  <adec:decorative xmlns:adec="http://schemas.microsoft.com/office/drawing/2017/decorative" val="1"/>
                </a:ext>
              </a:extLst>
            </p:cNvPr>
            <p:cNvSpPr txBox="1"/>
            <p:nvPr/>
          </p:nvSpPr>
          <p:spPr bwMode="blackWhite">
            <a:xfrm>
              <a:off x="5089247" y="1742172"/>
              <a:ext cx="5638880" cy="554700"/>
            </a:xfrm>
            <a:prstGeom prst="rect">
              <a:avLst/>
            </a:prstGeom>
            <a:noFill/>
            <a:effectLst/>
          </p:spPr>
          <p:txBody>
            <a:bodyPr wrap="square" lIns="0" tIns="0" rIns="0" bIns="0" rtlCol="0" anchor="ctr" anchorCtr="0">
              <a:spAutoFit/>
            </a:bodyPr>
            <a:lstStyle/>
            <a:p>
              <a:pPr>
                <a:lnSpc>
                  <a:spcPct val="90000"/>
                </a:lnSpc>
                <a:spcBef>
                  <a:spcPts val="1200"/>
                </a:spcBef>
                <a:defRPr/>
              </a:pPr>
              <a:r>
                <a:rPr lang="en-CA" sz="2000" dirty="0" err="1">
                  <a:solidFill>
                    <a:srgbClr val="FFFFFF"/>
                  </a:solidFill>
                  <a:latin typeface="Segoe UI Semibold"/>
                  <a:cs typeface="Segoe UI"/>
                </a:rPr>
                <a:t>Conversacional</a:t>
              </a:r>
              <a:endParaRPr lang="en-CA" sz="2000" dirty="0">
                <a:solidFill>
                  <a:srgbClr val="FFFFFF"/>
                </a:solidFill>
                <a:latin typeface="Segoe UI Semibold"/>
                <a:cs typeface="Segoe UI"/>
              </a:endParaRPr>
            </a:p>
          </p:txBody>
        </p:sp>
      </p:grpSp>
      <p:grpSp>
        <p:nvGrpSpPr>
          <p:cNvPr id="15" name="Group 14" descr="Contextual&#10;">
            <a:extLst>
              <a:ext uri="{FF2B5EF4-FFF2-40B4-BE49-F238E27FC236}">
                <a16:creationId xmlns:a16="http://schemas.microsoft.com/office/drawing/2014/main" id="{C073EC16-033D-13C0-46E7-6E012486C67F}"/>
              </a:ext>
            </a:extLst>
          </p:cNvPr>
          <p:cNvGrpSpPr/>
          <p:nvPr/>
        </p:nvGrpSpPr>
        <p:grpSpPr>
          <a:xfrm>
            <a:off x="1028128" y="3468866"/>
            <a:ext cx="4378760" cy="523437"/>
            <a:chOff x="4821383" y="1495422"/>
            <a:chExt cx="6125292" cy="1048200"/>
          </a:xfrm>
        </p:grpSpPr>
        <p:sp>
          <p:nvSpPr>
            <p:cNvPr id="16" name="Rounded Rectangle 14">
              <a:extLst>
                <a:ext uri="{FF2B5EF4-FFF2-40B4-BE49-F238E27FC236}">
                  <a16:creationId xmlns:a16="http://schemas.microsoft.com/office/drawing/2014/main" id="{A9DFD869-9F34-C7E0-CABE-F557B819B8B9}"/>
                </a:ext>
                <a:ext uri="{C183D7F6-B498-43B3-948B-1728B52AA6E4}">
                  <adec:decorative xmlns:adec="http://schemas.microsoft.com/office/drawing/2017/decorative" val="1"/>
                </a:ext>
              </a:extLst>
            </p:cNvPr>
            <p:cNvSpPr/>
            <p:nvPr/>
          </p:nvSpPr>
          <p:spPr>
            <a:xfrm>
              <a:off x="4821383" y="1495422"/>
              <a:ext cx="6125292" cy="1048200"/>
            </a:xfrm>
            <a:prstGeom prst="roundRect">
              <a:avLst>
                <a:gd name="adj" fmla="val 19938"/>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5D602CDE-0144-3A86-C33C-9BE46DA0B352}"/>
                </a:ext>
                <a:ext uri="{C183D7F6-B498-43B3-948B-1728B52AA6E4}">
                  <adec:decorative xmlns:adec="http://schemas.microsoft.com/office/drawing/2017/decorative" val="1"/>
                </a:ext>
              </a:extLst>
            </p:cNvPr>
            <p:cNvSpPr txBox="1"/>
            <p:nvPr/>
          </p:nvSpPr>
          <p:spPr bwMode="blackWhite">
            <a:xfrm>
              <a:off x="5089246" y="1742172"/>
              <a:ext cx="5638882" cy="554700"/>
            </a:xfrm>
            <a:prstGeom prst="rect">
              <a:avLst/>
            </a:prstGeom>
            <a:noFill/>
            <a:effectLst/>
          </p:spPr>
          <p:txBody>
            <a:bodyPr wrap="square" lIns="0" tIns="0" rIns="0" bIns="0" rtlCol="0" anchor="ctr" anchorCtr="0">
              <a:spAutoFit/>
            </a:bodyPr>
            <a:lstStyle/>
            <a:p>
              <a:pPr>
                <a:lnSpc>
                  <a:spcPct val="90000"/>
                </a:lnSpc>
                <a:spcBef>
                  <a:spcPts val="1200"/>
                </a:spcBef>
                <a:defRPr/>
              </a:pPr>
              <a:r>
                <a:rPr lang="en-CA" sz="2000" dirty="0">
                  <a:solidFill>
                    <a:srgbClr val="FFFFFF"/>
                  </a:solidFill>
                  <a:latin typeface="Segoe UI Semibold"/>
                  <a:cs typeface="Segoe UI"/>
                </a:rPr>
                <a:t>Contextual</a:t>
              </a:r>
            </a:p>
          </p:txBody>
        </p:sp>
      </p:grpSp>
      <p:grpSp>
        <p:nvGrpSpPr>
          <p:cNvPr id="18" name="Group 17" descr="Developer-focused&#10;">
            <a:extLst>
              <a:ext uri="{FF2B5EF4-FFF2-40B4-BE49-F238E27FC236}">
                <a16:creationId xmlns:a16="http://schemas.microsoft.com/office/drawing/2014/main" id="{09461F4D-F7CA-6561-64D7-EE43DE77BF11}"/>
              </a:ext>
            </a:extLst>
          </p:cNvPr>
          <p:cNvGrpSpPr/>
          <p:nvPr/>
        </p:nvGrpSpPr>
        <p:grpSpPr>
          <a:xfrm>
            <a:off x="1028128" y="4078709"/>
            <a:ext cx="4378760" cy="523437"/>
            <a:chOff x="4821383" y="1495422"/>
            <a:chExt cx="6125292" cy="1048200"/>
          </a:xfrm>
        </p:grpSpPr>
        <p:sp>
          <p:nvSpPr>
            <p:cNvPr id="19" name="Rounded Rectangle 14">
              <a:extLst>
                <a:ext uri="{FF2B5EF4-FFF2-40B4-BE49-F238E27FC236}">
                  <a16:creationId xmlns:a16="http://schemas.microsoft.com/office/drawing/2014/main" id="{E328371D-04EB-7C34-846E-5246BEBF22AB}"/>
                </a:ext>
                <a:ext uri="{C183D7F6-B498-43B3-948B-1728B52AA6E4}">
                  <adec:decorative xmlns:adec="http://schemas.microsoft.com/office/drawing/2017/decorative" val="1"/>
                </a:ext>
              </a:extLst>
            </p:cNvPr>
            <p:cNvSpPr/>
            <p:nvPr/>
          </p:nvSpPr>
          <p:spPr>
            <a:xfrm>
              <a:off x="4821383" y="1495422"/>
              <a:ext cx="6125292" cy="1048200"/>
            </a:xfrm>
            <a:prstGeom prst="roundRect">
              <a:avLst>
                <a:gd name="adj" fmla="val 19331"/>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07361C98-BB52-BBEB-A9D6-C7038D36BC80}"/>
                </a:ext>
                <a:ext uri="{C183D7F6-B498-43B3-948B-1728B52AA6E4}">
                  <adec:decorative xmlns:adec="http://schemas.microsoft.com/office/drawing/2017/decorative" val="1"/>
                </a:ext>
              </a:extLst>
            </p:cNvPr>
            <p:cNvSpPr txBox="1"/>
            <p:nvPr/>
          </p:nvSpPr>
          <p:spPr bwMode="blackWhite">
            <a:xfrm>
              <a:off x="5089246" y="1742172"/>
              <a:ext cx="5638882" cy="554700"/>
            </a:xfrm>
            <a:prstGeom prst="rect">
              <a:avLst/>
            </a:prstGeom>
            <a:noFill/>
            <a:effectLst/>
          </p:spPr>
          <p:txBody>
            <a:bodyPr wrap="square" lIns="0" tIns="0" rIns="0" bIns="0" rtlCol="0" anchor="ctr" anchorCtr="0">
              <a:spAutoFit/>
            </a:bodyPr>
            <a:lstStyle/>
            <a:p>
              <a:pPr>
                <a:lnSpc>
                  <a:spcPct val="90000"/>
                </a:lnSpc>
                <a:spcBef>
                  <a:spcPts val="1200"/>
                </a:spcBef>
                <a:defRPr/>
              </a:pPr>
              <a:r>
                <a:rPr lang="en-CA" sz="2000" dirty="0" err="1">
                  <a:solidFill>
                    <a:srgbClr val="FFFFFF"/>
                  </a:solidFill>
                  <a:latin typeface="Segoe UI Semibold"/>
                  <a:cs typeface="Segoe UI"/>
                </a:rPr>
                <a:t>Centrado</a:t>
              </a:r>
              <a:r>
                <a:rPr lang="en-CA" sz="2000" dirty="0">
                  <a:solidFill>
                    <a:srgbClr val="FFFFFF"/>
                  </a:solidFill>
                  <a:latin typeface="Segoe UI Semibold"/>
                  <a:cs typeface="Segoe UI"/>
                </a:rPr>
                <a:t> </a:t>
              </a:r>
              <a:r>
                <a:rPr lang="en-CA" sz="2000" dirty="0" err="1">
                  <a:solidFill>
                    <a:srgbClr val="FFFFFF"/>
                  </a:solidFill>
                  <a:latin typeface="Segoe UI Semibold"/>
                  <a:cs typeface="Segoe UI"/>
                </a:rPr>
                <a:t>en</a:t>
              </a:r>
              <a:r>
                <a:rPr lang="en-CA" sz="2000" dirty="0">
                  <a:solidFill>
                    <a:srgbClr val="FFFFFF"/>
                  </a:solidFill>
                  <a:latin typeface="Segoe UI Semibold"/>
                  <a:cs typeface="Segoe UI"/>
                </a:rPr>
                <a:t> </a:t>
              </a:r>
              <a:r>
                <a:rPr lang="en-CA" sz="2000" dirty="0" err="1">
                  <a:solidFill>
                    <a:srgbClr val="FFFFFF"/>
                  </a:solidFill>
                  <a:latin typeface="Segoe UI Semibold"/>
                  <a:cs typeface="Segoe UI"/>
                </a:rPr>
                <a:t>el</a:t>
              </a:r>
              <a:r>
                <a:rPr lang="en-CA" sz="2000" dirty="0">
                  <a:solidFill>
                    <a:srgbClr val="FFFFFF"/>
                  </a:solidFill>
                  <a:latin typeface="Segoe UI Semibold"/>
                  <a:cs typeface="Segoe UI"/>
                </a:rPr>
                <a:t> </a:t>
              </a:r>
              <a:r>
                <a:rPr lang="en-CA" sz="2000" dirty="0" err="1">
                  <a:solidFill>
                    <a:srgbClr val="FFFFFF"/>
                  </a:solidFill>
                  <a:latin typeface="Segoe UI Semibold"/>
                  <a:cs typeface="Segoe UI"/>
                </a:rPr>
                <a:t>desarrollo</a:t>
              </a:r>
              <a:endParaRPr lang="en-CA" sz="2000" dirty="0">
                <a:solidFill>
                  <a:srgbClr val="FFFFFF"/>
                </a:solidFill>
                <a:latin typeface="Segoe UI Semibold"/>
                <a:cs typeface="Segoe UI"/>
              </a:endParaRPr>
            </a:p>
          </p:txBody>
        </p:sp>
      </p:grpSp>
      <p:sp>
        <p:nvSpPr>
          <p:cNvPr id="21" name="Title 14">
            <a:extLst>
              <a:ext uri="{FF2B5EF4-FFF2-40B4-BE49-F238E27FC236}">
                <a16:creationId xmlns:a16="http://schemas.microsoft.com/office/drawing/2014/main" id="{FA974B4A-8F87-CF4C-DF65-FFE63C6C0C82}"/>
              </a:ext>
            </a:extLst>
          </p:cNvPr>
          <p:cNvSpPr txBox="1">
            <a:spLocks/>
          </p:cNvSpPr>
          <p:nvPr/>
        </p:nvSpPr>
        <p:spPr>
          <a:xfrm>
            <a:off x="1061797" y="4278248"/>
            <a:ext cx="4511382" cy="1254189"/>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l" defTabSz="914400" rtl="0" eaLnBrk="1" fontAlgn="auto" latinLnBrk="0" hangingPunct="1">
              <a:lnSpc>
                <a:spcPct val="100000"/>
              </a:lnSpc>
              <a:spcBef>
                <a:spcPts val="2100"/>
              </a:spcBef>
              <a:spcAft>
                <a:spcPts val="0"/>
              </a:spcAft>
              <a:buClrTx/>
              <a:buSzTx/>
              <a:buFontTx/>
              <a:buNone/>
              <a:tabLst/>
              <a:defRPr/>
            </a:pPr>
            <a:r>
              <a:rPr lang="en-US" sz="1600" noProof="0" dirty="0">
                <a:gradFill>
                  <a:gsLst>
                    <a:gs pos="59195">
                      <a:srgbClr val="FFFFFF"/>
                    </a:gs>
                    <a:gs pos="40000">
                      <a:srgbClr val="FFFFFF"/>
                    </a:gs>
                  </a:gsLst>
                  <a:lin ang="2700000" scaled="1"/>
                </a:gradFill>
                <a:latin typeface="Segoe UI Semibold"/>
              </a:rPr>
              <a:t>Disponible </a:t>
            </a:r>
            <a:r>
              <a:rPr lang="en-US" sz="1600" noProof="0" dirty="0" err="1">
                <a:gradFill>
                  <a:gsLst>
                    <a:gs pos="59195">
                      <a:srgbClr val="FFFFFF"/>
                    </a:gs>
                    <a:gs pos="40000">
                      <a:srgbClr val="FFFFFF"/>
                    </a:gs>
                  </a:gsLst>
                  <a:lin ang="2700000" scaled="1"/>
                </a:gradFill>
                <a:latin typeface="Segoe UI Semibold"/>
              </a:rPr>
              <a:t>en</a:t>
            </a:r>
            <a:r>
              <a:rPr lang="en-US" sz="1600" noProof="0" dirty="0">
                <a:gradFill>
                  <a:gsLst>
                    <a:gs pos="59195">
                      <a:srgbClr val="FFFFFF"/>
                    </a:gs>
                    <a:gs pos="40000">
                      <a:srgbClr val="FFFFFF"/>
                    </a:gs>
                  </a:gsLst>
                  <a:lin ang="2700000" scaled="1"/>
                </a:gradFill>
                <a:latin typeface="Segoe UI Semibold"/>
              </a:rPr>
              <a:t> Visual Studio y VS Code</a:t>
            </a:r>
          </a:p>
          <a:p>
            <a:pPr lvl="0">
              <a:spcBef>
                <a:spcPts val="900"/>
              </a:spcBef>
              <a:defRPr/>
            </a:pPr>
            <a:r>
              <a:rPr lang="en-US" sz="1600" dirty="0">
                <a:gradFill>
                  <a:gsLst>
                    <a:gs pos="59195">
                      <a:srgbClr val="FFFFFF"/>
                    </a:gs>
                    <a:gs pos="40000">
                      <a:srgbClr val="FFFFFF"/>
                    </a:gs>
                  </a:gsLst>
                  <a:lin ang="2700000" scaled="1"/>
                </a:gradFill>
                <a:latin typeface="Segoe UI Semibold"/>
              </a:rPr>
              <a:t>Más </a:t>
            </a:r>
            <a:r>
              <a:rPr lang="en-US" sz="1600" dirty="0" err="1">
                <a:gradFill>
                  <a:gsLst>
                    <a:gs pos="59195">
                      <a:srgbClr val="FFFFFF"/>
                    </a:gs>
                    <a:gs pos="40000">
                      <a:srgbClr val="FFFFFF"/>
                    </a:gs>
                  </a:gsLst>
                  <a:lin ang="2700000" scaled="1"/>
                </a:gradFill>
                <a:latin typeface="Segoe UI Semibold"/>
              </a:rPr>
              <a:t>información</a:t>
            </a:r>
            <a:r>
              <a:rPr kumimoji="0" lang="en-US" sz="1600" b="0" i="0" strike="noStrike" kern="0" cap="none" spc="0" normalizeH="0" dirty="0">
                <a:ln>
                  <a:noFill/>
                </a:ln>
                <a:gradFill>
                  <a:gsLst>
                    <a:gs pos="59195">
                      <a:srgbClr val="FFFFFF"/>
                    </a:gs>
                    <a:gs pos="40000">
                      <a:srgbClr val="FFFFFF"/>
                    </a:gs>
                  </a:gsLst>
                  <a:lin ang="2700000" scaled="1"/>
                </a:gradFill>
                <a:effectLst/>
                <a:uLnTx/>
                <a:uFillTx/>
                <a:latin typeface="Segoe UI Semibold"/>
                <a:ea typeface="+mn-ea"/>
                <a:cs typeface="+mn-cs"/>
              </a:rPr>
              <a:t>: </a:t>
            </a:r>
            <a:r>
              <a:rPr lang="en-US" sz="1600" dirty="0">
                <a:solidFill>
                  <a:schemeClr val="accent1"/>
                </a:solidFill>
                <a:hlinkClick r:id="rId3">
                  <a:extLst>
                    <a:ext uri="{A12FA001-AC4F-418D-AE19-62706E023703}">
                      <ahyp:hlinkClr xmlns:ahyp="http://schemas.microsoft.com/office/drawing/2018/hyperlinkcolor" val="tx"/>
                    </a:ext>
                  </a:extLst>
                </a:hlinkClick>
              </a:rPr>
              <a:t>aka.ms/github-chat-signup</a:t>
            </a:r>
            <a:r>
              <a:rPr lang="en-US" sz="1600" dirty="0">
                <a:solidFill>
                  <a:schemeClr val="accent1"/>
                </a:solidFill>
              </a:rPr>
              <a:t> </a:t>
            </a:r>
            <a:endParaRPr kumimoji="0" lang="en-US" sz="1600" b="0" i="0" u="sng" strike="noStrike" kern="0" cap="none" spc="0" normalizeH="0" baseline="0" noProof="0" dirty="0">
              <a:ln>
                <a:noFill/>
              </a:ln>
              <a:solidFill>
                <a:schemeClr val="accent1"/>
              </a:solidFill>
              <a:effectLst/>
              <a:uLnTx/>
              <a:uFillTx/>
              <a:latin typeface="Segoe UI Semibold"/>
            </a:endParaRPr>
          </a:p>
        </p:txBody>
      </p:sp>
      <p:pic>
        <p:nvPicPr>
          <p:cNvPr id="1026" name="Picture 2" descr="GitHub Copilot chat for Visual Studio 2022 - Visual Studio Blog">
            <a:extLst>
              <a:ext uri="{FF2B5EF4-FFF2-40B4-BE49-F238E27FC236}">
                <a16:creationId xmlns:a16="http://schemas.microsoft.com/office/drawing/2014/main" id="{266D9F0D-9834-F97A-B0A1-4C8D3E0A2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580" y="1801705"/>
            <a:ext cx="5491342" cy="432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9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100"/>
                                  </p:stCondLst>
                                  <p:childTnLst>
                                    <p:animMotion origin="layout" path="M -2.29167E-6 -2.59259E-6 L -2.29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200"/>
                                  </p:stCondLst>
                                  <p:childTnLst>
                                    <p:animMotion origin="layout" path="M -2.29167E-6 -1.48148E-6 L -2.29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300"/>
                                  </p:stCondLst>
                                  <p:childTnLst>
                                    <p:animMotion origin="layout" path="M -2.29167E-6 -3.7037E-7 L -2.29167E-6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400"/>
                                  </p:stCondLst>
                                  <p:childTnLst>
                                    <p:animMotion origin="layout" path="M 4.58333E-6 2.22222E-6 L 4.58333E-6 0.03541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6.25E-7 1.48148E-6 L -6.25E-7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1.875E-6 -4.07407E-6 L -1.875E-6 0.03542 " pathEditMode="relative" rAng="0" ptsTypes="AA">
                                      <p:cBhvr>
                                        <p:cTn id="3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1" grpId="0"/>
      <p:bldP spid="2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480056"/>
            <a:ext cx="8011026" cy="2585323"/>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Usando</a:t>
            </a:r>
            <a:r>
              <a:rPr lang="en-US" sz="5400" dirty="0">
                <a:solidFill>
                  <a:schemeClr val="bg1"/>
                </a:solidFill>
                <a:latin typeface="Outfit" pitchFamily="2" charset="0"/>
              </a:rPr>
              <a:t> GitHub Copilot (y Copilot Chat) </a:t>
            </a:r>
            <a:r>
              <a:rPr lang="en-US" sz="5400" dirty="0" err="1">
                <a:solidFill>
                  <a:schemeClr val="bg1"/>
                </a:solidFill>
                <a:latin typeface="Outfit" pitchFamily="2" charset="0"/>
              </a:rPr>
              <a:t>en</a:t>
            </a:r>
            <a:r>
              <a:rPr lang="en-US" sz="5400" dirty="0">
                <a:solidFill>
                  <a:schemeClr val="bg1"/>
                </a:solidFill>
                <a:latin typeface="Outfit" pitchFamily="2" charset="0"/>
              </a:rPr>
              <a:t> Visual Studio</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3244108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Graphic 42">
            <a:extLst>
              <a:ext uri="{FF2B5EF4-FFF2-40B4-BE49-F238E27FC236}">
                <a16:creationId xmlns:a16="http://schemas.microsoft.com/office/drawing/2014/main" id="{D5EFFE1F-FE3E-B4F8-E6F1-4AA099E7C00C}"/>
              </a:ext>
              <a:ext uri="{C183D7F6-B498-43B3-948B-1728B52AA6E4}">
                <adec:decorative xmlns:adec="http://schemas.microsoft.com/office/drawing/2017/decorative" val="1"/>
              </a:ext>
            </a:extLst>
          </p:cNvPr>
          <p:cNvSpPr/>
          <p:nvPr/>
        </p:nvSpPr>
        <p:spPr>
          <a:xfrm>
            <a:off x="986155" y="2299335"/>
            <a:ext cx="10546079" cy="2243455"/>
          </a:xfrm>
          <a:custGeom>
            <a:avLst/>
            <a:gdLst>
              <a:gd name="connsiteX0" fmla="*/ 685165 w 10546079"/>
              <a:gd name="connsiteY0" fmla="*/ 0 h 2243455"/>
              <a:gd name="connsiteX1" fmla="*/ 10059670 w 10546079"/>
              <a:gd name="connsiteY1" fmla="*/ 0 h 2243455"/>
              <a:gd name="connsiteX2" fmla="*/ 10546080 w 10546079"/>
              <a:gd name="connsiteY2" fmla="*/ 486410 h 2243455"/>
              <a:gd name="connsiteX3" fmla="*/ 10546080 w 10546079"/>
              <a:gd name="connsiteY3" fmla="*/ 655320 h 2243455"/>
              <a:gd name="connsiteX4" fmla="*/ 10059670 w 10546079"/>
              <a:gd name="connsiteY4" fmla="*/ 1141730 h 2243455"/>
              <a:gd name="connsiteX5" fmla="*/ 486410 w 10546079"/>
              <a:gd name="connsiteY5" fmla="*/ 1141730 h 2243455"/>
              <a:gd name="connsiteX6" fmla="*/ 0 w 10546079"/>
              <a:gd name="connsiteY6" fmla="*/ 1610995 h 2243455"/>
              <a:gd name="connsiteX7" fmla="*/ 0 w 10546079"/>
              <a:gd name="connsiteY7" fmla="*/ 1774190 h 2243455"/>
              <a:gd name="connsiteX8" fmla="*/ 486410 w 10546079"/>
              <a:gd name="connsiteY8" fmla="*/ 2243455 h 2243455"/>
              <a:gd name="connsiteX9" fmla="*/ 9729470 w 10546079"/>
              <a:gd name="connsiteY9" fmla="*/ 2243455 h 224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6079" h="2243455">
                <a:moveTo>
                  <a:pt x="685165" y="0"/>
                </a:moveTo>
                <a:lnTo>
                  <a:pt x="10059670" y="0"/>
                </a:lnTo>
                <a:cubicBezTo>
                  <a:pt x="10327005" y="0"/>
                  <a:pt x="10546080" y="219075"/>
                  <a:pt x="10546080" y="486410"/>
                </a:cubicBezTo>
                <a:lnTo>
                  <a:pt x="10546080" y="655320"/>
                </a:lnTo>
                <a:cubicBezTo>
                  <a:pt x="10546080" y="922655"/>
                  <a:pt x="10327005" y="1141730"/>
                  <a:pt x="10059670" y="1141730"/>
                </a:cubicBezTo>
                <a:lnTo>
                  <a:pt x="486410" y="1141730"/>
                </a:lnTo>
                <a:cubicBezTo>
                  <a:pt x="219075" y="1141730"/>
                  <a:pt x="0" y="1352550"/>
                  <a:pt x="0" y="1610995"/>
                </a:cubicBezTo>
                <a:lnTo>
                  <a:pt x="0" y="1774190"/>
                </a:lnTo>
                <a:cubicBezTo>
                  <a:pt x="0" y="2032000"/>
                  <a:pt x="219075" y="2243455"/>
                  <a:pt x="486410" y="2243455"/>
                </a:cubicBezTo>
                <a:lnTo>
                  <a:pt x="9729470" y="2243455"/>
                </a:lnTo>
              </a:path>
            </a:pathLst>
          </a:custGeom>
          <a:noFill/>
          <a:ln w="12700" cap="flat">
            <a:solidFill>
              <a:schemeClr val="bg1">
                <a:lumMod val="95000"/>
              </a:schemeClr>
            </a:solidFill>
            <a:prstDash val="solid"/>
            <a:miter/>
          </a:ln>
        </p:spPr>
        <p:txBody>
          <a:bodyPr rtlCol="0" anchor="ctr"/>
          <a:lstStyle/>
          <a:p>
            <a:endParaRPr lang="en-US" dirty="0">
              <a:solidFill>
                <a:schemeClr val="bg1">
                  <a:lumMod val="85000"/>
                </a:schemeClr>
              </a:solidFill>
            </a:endParaRPr>
          </a:p>
        </p:txBody>
      </p:sp>
      <p:sp>
        <p:nvSpPr>
          <p:cNvPr id="2" name="Title 1" descr="Getting access to a new project code base">
            <a:extLst>
              <a:ext uri="{FF2B5EF4-FFF2-40B4-BE49-F238E27FC236}">
                <a16:creationId xmlns:a16="http://schemas.microsoft.com/office/drawing/2014/main" id="{A3760A53-3583-ACAF-C9B5-03988C58E1E8}"/>
              </a:ext>
            </a:extLst>
          </p:cNvPr>
          <p:cNvSpPr>
            <a:spLocks noGrp="1"/>
          </p:cNvSpPr>
          <p:nvPr>
            <p:ph type="title"/>
          </p:nvPr>
        </p:nvSpPr>
        <p:spPr/>
        <p:txBody>
          <a:bodyPr/>
          <a:lstStyle/>
          <a:p>
            <a:r>
              <a:rPr lang="es-ES" dirty="0"/>
              <a:t>Obtener acceso a un nuevo proyecto</a:t>
            </a:r>
            <a:endParaRPr lang="en-US" dirty="0"/>
          </a:p>
        </p:txBody>
      </p:sp>
      <p:grpSp>
        <p:nvGrpSpPr>
          <p:cNvPr id="8" name="Group 7" descr="Procure corporate laptop">
            <a:extLst>
              <a:ext uri="{FF2B5EF4-FFF2-40B4-BE49-F238E27FC236}">
                <a16:creationId xmlns:a16="http://schemas.microsoft.com/office/drawing/2014/main" id="{C4983E13-C759-C69A-D16A-AE8D50A092D9}"/>
              </a:ext>
            </a:extLst>
          </p:cNvPr>
          <p:cNvGrpSpPr/>
          <p:nvPr/>
        </p:nvGrpSpPr>
        <p:grpSpPr>
          <a:xfrm>
            <a:off x="788824" y="2017713"/>
            <a:ext cx="1390814" cy="1076302"/>
            <a:chOff x="788824" y="2017713"/>
            <a:chExt cx="1390814" cy="1076302"/>
          </a:xfrm>
        </p:grpSpPr>
        <p:sp>
          <p:nvSpPr>
            <p:cNvPr id="5" name="Oval 4">
              <a:extLst>
                <a:ext uri="{FF2B5EF4-FFF2-40B4-BE49-F238E27FC236}">
                  <a16:creationId xmlns:a16="http://schemas.microsoft.com/office/drawing/2014/main" id="{0741D062-4815-30BD-89BE-191F4A3F72E2}"/>
                </a:ext>
              </a:extLst>
            </p:cNvPr>
            <p:cNvSpPr/>
            <p:nvPr/>
          </p:nvSpPr>
          <p:spPr bwMode="auto">
            <a:xfrm>
              <a:off x="1202076"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46" name="Graphic 5">
              <a:extLst>
                <a:ext uri="{FF2B5EF4-FFF2-40B4-BE49-F238E27FC236}">
                  <a16:creationId xmlns:a16="http://schemas.microsoft.com/office/drawing/2014/main" id="{7E3C04F8-71AD-460A-380C-BCD6CC91C042}"/>
                </a:ext>
              </a:extLst>
            </p:cNvPr>
            <p:cNvSpPr>
              <a:spLocks noChangeAspect="1"/>
            </p:cNvSpPr>
            <p:nvPr/>
          </p:nvSpPr>
          <p:spPr>
            <a:xfrm>
              <a:off x="1318268" y="2186398"/>
              <a:ext cx="331927" cy="215756"/>
            </a:xfrm>
            <a:custGeom>
              <a:avLst/>
              <a:gdLst>
                <a:gd name="connsiteX0" fmla="*/ 7144 w 190488"/>
                <a:gd name="connsiteY0" fmla="*/ 109533 h 123820"/>
                <a:gd name="connsiteX1" fmla="*/ 183345 w 190488"/>
                <a:gd name="connsiteY1" fmla="*/ 109533 h 123820"/>
                <a:gd name="connsiteX2" fmla="*/ 190488 w 190488"/>
                <a:gd name="connsiteY2" fmla="*/ 116676 h 123820"/>
                <a:gd name="connsiteX3" fmla="*/ 184313 w 190488"/>
                <a:gd name="connsiteY3" fmla="*/ 123755 h 123820"/>
                <a:gd name="connsiteX4" fmla="*/ 183345 w 190488"/>
                <a:gd name="connsiteY4" fmla="*/ 123820 h 123820"/>
                <a:gd name="connsiteX5" fmla="*/ 7144 w 190488"/>
                <a:gd name="connsiteY5" fmla="*/ 123820 h 123820"/>
                <a:gd name="connsiteX6" fmla="*/ 0 w 190488"/>
                <a:gd name="connsiteY6" fmla="*/ 116676 h 123820"/>
                <a:gd name="connsiteX7" fmla="*/ 6174 w 190488"/>
                <a:gd name="connsiteY7" fmla="*/ 109598 h 123820"/>
                <a:gd name="connsiteX8" fmla="*/ 7144 w 190488"/>
                <a:gd name="connsiteY8" fmla="*/ 109533 h 123820"/>
                <a:gd name="connsiteX9" fmla="*/ 183345 w 190488"/>
                <a:gd name="connsiteY9" fmla="*/ 109533 h 123820"/>
                <a:gd name="connsiteX10" fmla="*/ 7144 w 190488"/>
                <a:gd name="connsiteY10" fmla="*/ 109533 h 123820"/>
                <a:gd name="connsiteX11" fmla="*/ 154775 w 190488"/>
                <a:gd name="connsiteY11" fmla="*/ 0 h 123820"/>
                <a:gd name="connsiteX12" fmla="*/ 171444 w 190488"/>
                <a:gd name="connsiteY12" fmla="*/ 16669 h 123820"/>
                <a:gd name="connsiteX13" fmla="*/ 171444 w 190488"/>
                <a:gd name="connsiteY13" fmla="*/ 88109 h 123820"/>
                <a:gd name="connsiteX14" fmla="*/ 154775 w 190488"/>
                <a:gd name="connsiteY14" fmla="*/ 104778 h 123820"/>
                <a:gd name="connsiteX15" fmla="*/ 35713 w 190488"/>
                <a:gd name="connsiteY15" fmla="*/ 104778 h 123820"/>
                <a:gd name="connsiteX16" fmla="*/ 19044 w 190488"/>
                <a:gd name="connsiteY16" fmla="*/ 88109 h 123820"/>
                <a:gd name="connsiteX17" fmla="*/ 19044 w 190488"/>
                <a:gd name="connsiteY17" fmla="*/ 16669 h 123820"/>
                <a:gd name="connsiteX18" fmla="*/ 35713 w 190488"/>
                <a:gd name="connsiteY18" fmla="*/ 0 h 123820"/>
                <a:gd name="connsiteX19" fmla="*/ 154775 w 190488"/>
                <a:gd name="connsiteY19" fmla="*/ 0 h 123820"/>
                <a:gd name="connsiteX20" fmla="*/ 154775 w 190488"/>
                <a:gd name="connsiteY20" fmla="*/ 14288 h 123820"/>
                <a:gd name="connsiteX21" fmla="*/ 35713 w 190488"/>
                <a:gd name="connsiteY21" fmla="*/ 14288 h 123820"/>
                <a:gd name="connsiteX22" fmla="*/ 33331 w 190488"/>
                <a:gd name="connsiteY22" fmla="*/ 16669 h 123820"/>
                <a:gd name="connsiteX23" fmla="*/ 33331 w 190488"/>
                <a:gd name="connsiteY23" fmla="*/ 88109 h 123820"/>
                <a:gd name="connsiteX24" fmla="*/ 35713 w 190488"/>
                <a:gd name="connsiteY24" fmla="*/ 90490 h 123820"/>
                <a:gd name="connsiteX25" fmla="*/ 154775 w 190488"/>
                <a:gd name="connsiteY25" fmla="*/ 90490 h 123820"/>
                <a:gd name="connsiteX26" fmla="*/ 157157 w 190488"/>
                <a:gd name="connsiteY26" fmla="*/ 88109 h 123820"/>
                <a:gd name="connsiteX27" fmla="*/ 157157 w 190488"/>
                <a:gd name="connsiteY27" fmla="*/ 16669 h 123820"/>
                <a:gd name="connsiteX28" fmla="*/ 154775 w 190488"/>
                <a:gd name="connsiteY28" fmla="*/ 14288 h 12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0488" h="123820">
                  <a:moveTo>
                    <a:pt x="7144" y="109533"/>
                  </a:moveTo>
                  <a:lnTo>
                    <a:pt x="183345" y="109533"/>
                  </a:lnTo>
                  <a:cubicBezTo>
                    <a:pt x="187290" y="109533"/>
                    <a:pt x="190488" y="112731"/>
                    <a:pt x="190488" y="116676"/>
                  </a:cubicBezTo>
                  <a:cubicBezTo>
                    <a:pt x="190488" y="120293"/>
                    <a:pt x="187801" y="123282"/>
                    <a:pt x="184313" y="123755"/>
                  </a:cubicBezTo>
                  <a:lnTo>
                    <a:pt x="183345" y="123820"/>
                  </a:lnTo>
                  <a:lnTo>
                    <a:pt x="7144" y="123820"/>
                  </a:lnTo>
                  <a:cubicBezTo>
                    <a:pt x="3198" y="123820"/>
                    <a:pt x="0" y="120622"/>
                    <a:pt x="0" y="116676"/>
                  </a:cubicBezTo>
                  <a:cubicBezTo>
                    <a:pt x="0" y="113060"/>
                    <a:pt x="2687" y="110071"/>
                    <a:pt x="6174" y="109598"/>
                  </a:cubicBezTo>
                  <a:lnTo>
                    <a:pt x="7144" y="109533"/>
                  </a:lnTo>
                  <a:lnTo>
                    <a:pt x="183345" y="109533"/>
                  </a:lnTo>
                  <a:lnTo>
                    <a:pt x="7144" y="109533"/>
                  </a:lnTo>
                  <a:close/>
                  <a:moveTo>
                    <a:pt x="154775" y="0"/>
                  </a:moveTo>
                  <a:cubicBezTo>
                    <a:pt x="163981" y="0"/>
                    <a:pt x="171444" y="7463"/>
                    <a:pt x="171444" y="16669"/>
                  </a:cubicBezTo>
                  <a:lnTo>
                    <a:pt x="171444" y="88109"/>
                  </a:lnTo>
                  <a:cubicBezTo>
                    <a:pt x="171444" y="97315"/>
                    <a:pt x="163981" y="104778"/>
                    <a:pt x="154775" y="104778"/>
                  </a:cubicBezTo>
                  <a:lnTo>
                    <a:pt x="35713" y="104778"/>
                  </a:lnTo>
                  <a:cubicBezTo>
                    <a:pt x="26507" y="104778"/>
                    <a:pt x="19044" y="97315"/>
                    <a:pt x="19044" y="88109"/>
                  </a:cubicBezTo>
                  <a:lnTo>
                    <a:pt x="19044" y="16669"/>
                  </a:lnTo>
                  <a:cubicBezTo>
                    <a:pt x="19044" y="7463"/>
                    <a:pt x="26507" y="0"/>
                    <a:pt x="35713" y="0"/>
                  </a:cubicBezTo>
                  <a:lnTo>
                    <a:pt x="154775" y="0"/>
                  </a:lnTo>
                  <a:close/>
                  <a:moveTo>
                    <a:pt x="154775" y="14288"/>
                  </a:moveTo>
                  <a:lnTo>
                    <a:pt x="35713" y="14288"/>
                  </a:lnTo>
                  <a:cubicBezTo>
                    <a:pt x="34398" y="14288"/>
                    <a:pt x="33331" y="15354"/>
                    <a:pt x="33331" y="16669"/>
                  </a:cubicBezTo>
                  <a:lnTo>
                    <a:pt x="33331" y="88109"/>
                  </a:lnTo>
                  <a:cubicBezTo>
                    <a:pt x="33331" y="89425"/>
                    <a:pt x="34398" y="90490"/>
                    <a:pt x="35713" y="90490"/>
                  </a:cubicBezTo>
                  <a:lnTo>
                    <a:pt x="154775" y="90490"/>
                  </a:lnTo>
                  <a:cubicBezTo>
                    <a:pt x="156091" y="90490"/>
                    <a:pt x="157157" y="89425"/>
                    <a:pt x="157157" y="88109"/>
                  </a:cubicBezTo>
                  <a:lnTo>
                    <a:pt x="157157" y="16669"/>
                  </a:lnTo>
                  <a:cubicBezTo>
                    <a:pt x="157157" y="15354"/>
                    <a:pt x="156091" y="14288"/>
                    <a:pt x="154775" y="14288"/>
                  </a:cubicBezTo>
                  <a:close/>
                </a:path>
              </a:pathLst>
            </a:custGeom>
            <a:solidFill>
              <a:schemeClr val="bg1"/>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7" name="TextBox 6">
              <a:extLst>
                <a:ext uri="{FF2B5EF4-FFF2-40B4-BE49-F238E27FC236}">
                  <a16:creationId xmlns:a16="http://schemas.microsoft.com/office/drawing/2014/main" id="{990D9425-0DB6-83C6-CD53-B35B5CE18DB1}"/>
                </a:ext>
              </a:extLst>
            </p:cNvPr>
            <p:cNvSpPr txBox="1"/>
            <p:nvPr/>
          </p:nvSpPr>
          <p:spPr>
            <a:xfrm>
              <a:off x="788824" y="2632350"/>
              <a:ext cx="1390814" cy="461665"/>
            </a:xfrm>
            <a:prstGeom prst="rect">
              <a:avLst/>
            </a:prstGeom>
            <a:noFill/>
          </p:spPr>
          <p:txBody>
            <a:bodyPr wrap="square" lIns="91440" tIns="45720" rIns="91440" bIns="45720" anchor="t">
              <a:spAutoFit/>
            </a:bodyPr>
            <a:lstStyle/>
            <a:p>
              <a:pPr algn="ctr"/>
              <a:r>
                <a:rPr lang="en-US" sz="1200" dirty="0" err="1">
                  <a:solidFill>
                    <a:schemeClr val="bg1">
                      <a:lumMod val="85000"/>
                    </a:schemeClr>
                  </a:solidFill>
                </a:rPr>
                <a:t>Adquirir</a:t>
              </a:r>
              <a:r>
                <a:rPr lang="en-US" sz="1200" dirty="0">
                  <a:solidFill>
                    <a:schemeClr val="bg1">
                      <a:lumMod val="85000"/>
                    </a:schemeClr>
                  </a:solidFill>
                </a:rPr>
                <a:t> un </a:t>
              </a:r>
              <a:r>
                <a:rPr lang="en-US" sz="1200" dirty="0" err="1">
                  <a:solidFill>
                    <a:schemeClr val="bg1">
                      <a:lumMod val="85000"/>
                    </a:schemeClr>
                  </a:solidFill>
                </a:rPr>
                <a:t>equipo</a:t>
              </a:r>
              <a:r>
                <a:rPr lang="en-US" sz="1200" dirty="0">
                  <a:solidFill>
                    <a:schemeClr val="bg1">
                      <a:lumMod val="85000"/>
                    </a:schemeClr>
                  </a:solidFill>
                </a:rPr>
                <a:t> </a:t>
              </a:r>
              <a:r>
                <a:rPr lang="en-US" sz="1200" dirty="0" err="1">
                  <a:solidFill>
                    <a:schemeClr val="bg1">
                      <a:lumMod val="85000"/>
                    </a:schemeClr>
                  </a:solidFill>
                </a:rPr>
                <a:t>corporativo</a:t>
              </a:r>
              <a:endParaRPr lang="en-US" sz="1200" dirty="0">
                <a:solidFill>
                  <a:schemeClr val="bg1">
                    <a:lumMod val="85000"/>
                  </a:schemeClr>
                </a:solidFill>
                <a:cs typeface="Segoe UI"/>
              </a:endParaRPr>
            </a:p>
          </p:txBody>
        </p:sp>
      </p:grpSp>
      <p:grpSp>
        <p:nvGrpSpPr>
          <p:cNvPr id="9" name="Group 8" descr="Find team onboarding wiki">
            <a:extLst>
              <a:ext uri="{FF2B5EF4-FFF2-40B4-BE49-F238E27FC236}">
                <a16:creationId xmlns:a16="http://schemas.microsoft.com/office/drawing/2014/main" id="{B5A3F664-7968-EE0D-C582-CB638F730924}"/>
              </a:ext>
            </a:extLst>
          </p:cNvPr>
          <p:cNvGrpSpPr/>
          <p:nvPr/>
        </p:nvGrpSpPr>
        <p:grpSpPr>
          <a:xfrm>
            <a:off x="2633849" y="2017713"/>
            <a:ext cx="1390814" cy="1260968"/>
            <a:chOff x="2633849" y="2017713"/>
            <a:chExt cx="1390814" cy="1260968"/>
          </a:xfrm>
        </p:grpSpPr>
        <p:sp>
          <p:nvSpPr>
            <p:cNvPr id="10" name="Oval 9">
              <a:extLst>
                <a:ext uri="{FF2B5EF4-FFF2-40B4-BE49-F238E27FC236}">
                  <a16:creationId xmlns:a16="http://schemas.microsoft.com/office/drawing/2014/main" id="{14593945-23DA-8D17-BCC2-CDD6C878DF25}"/>
                </a:ext>
              </a:extLst>
            </p:cNvPr>
            <p:cNvSpPr/>
            <p:nvPr/>
          </p:nvSpPr>
          <p:spPr bwMode="auto">
            <a:xfrm>
              <a:off x="3047101"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3" name="Freeform 114">
              <a:extLst>
                <a:ext uri="{FF2B5EF4-FFF2-40B4-BE49-F238E27FC236}">
                  <a16:creationId xmlns:a16="http://schemas.microsoft.com/office/drawing/2014/main" id="{7AA1DEBF-1813-88D0-80E7-C9192A33D793}"/>
                </a:ext>
              </a:extLst>
            </p:cNvPr>
            <p:cNvSpPr>
              <a:spLocks noChangeAspect="1"/>
            </p:cNvSpPr>
            <p:nvPr/>
          </p:nvSpPr>
          <p:spPr>
            <a:xfrm>
              <a:off x="3192096" y="2151792"/>
              <a:ext cx="274320" cy="274320"/>
            </a:xfrm>
            <a:custGeom>
              <a:avLst/>
              <a:gdLst>
                <a:gd name="connsiteX0" fmla="*/ 149892 w 257992"/>
                <a:gd name="connsiteY0" fmla="*/ 72676 h 257992"/>
                <a:gd name="connsiteX1" fmla="*/ 89906 w 257992"/>
                <a:gd name="connsiteY1" fmla="*/ 132662 h 257992"/>
                <a:gd name="connsiteX2" fmla="*/ 62815 w 257992"/>
                <a:gd name="connsiteY2" fmla="*/ 105580 h 257992"/>
                <a:gd name="connsiteX3" fmla="*/ 51187 w 257992"/>
                <a:gd name="connsiteY3" fmla="*/ 105580 h 257992"/>
                <a:gd name="connsiteX4" fmla="*/ 51187 w 257992"/>
                <a:gd name="connsiteY4" fmla="*/ 117208 h 257992"/>
                <a:gd name="connsiteX5" fmla="*/ 84083 w 257992"/>
                <a:gd name="connsiteY5" fmla="*/ 150112 h 257992"/>
                <a:gd name="connsiteX6" fmla="*/ 95719 w 257992"/>
                <a:gd name="connsiteY6" fmla="*/ 150112 h 257992"/>
                <a:gd name="connsiteX7" fmla="*/ 161519 w 257992"/>
                <a:gd name="connsiteY7" fmla="*/ 84312 h 257992"/>
                <a:gd name="connsiteX8" fmla="*/ 161519 w 257992"/>
                <a:gd name="connsiteY8" fmla="*/ 72676 h 257992"/>
                <a:gd name="connsiteX9" fmla="*/ 161520 w 257992"/>
                <a:gd name="connsiteY9" fmla="*/ 72676 h 257992"/>
                <a:gd name="connsiteX10" fmla="*/ 149892 w 257992"/>
                <a:gd name="connsiteY10" fmla="*/ 72676 h 257992"/>
                <a:gd name="connsiteX11" fmla="*/ 104593 w 257992"/>
                <a:gd name="connsiteY11" fmla="*/ 0 h 257992"/>
                <a:gd name="connsiteX12" fmla="*/ 209184 w 257992"/>
                <a:gd name="connsiteY12" fmla="*/ 104593 h 257992"/>
                <a:gd name="connsiteX13" fmla="*/ 187764 w 257992"/>
                <a:gd name="connsiteY13" fmla="*/ 168020 h 257992"/>
                <a:gd name="connsiteX14" fmla="*/ 253909 w 257992"/>
                <a:gd name="connsiteY14" fmla="*/ 234186 h 257992"/>
                <a:gd name="connsiteX15" fmla="*/ 253909 w 257992"/>
                <a:gd name="connsiteY15" fmla="*/ 253909 h 257992"/>
                <a:gd name="connsiteX16" fmla="*/ 235501 w 257992"/>
                <a:gd name="connsiteY16" fmla="*/ 255068 h 257992"/>
                <a:gd name="connsiteX17" fmla="*/ 234186 w 257992"/>
                <a:gd name="connsiteY17" fmla="*/ 253909 h 257992"/>
                <a:gd name="connsiteX18" fmla="*/ 168020 w 257992"/>
                <a:gd name="connsiteY18" fmla="*/ 187764 h 257992"/>
                <a:gd name="connsiteX19" fmla="*/ 104593 w 257992"/>
                <a:gd name="connsiteY19" fmla="*/ 209183 h 257992"/>
                <a:gd name="connsiteX20" fmla="*/ 0 w 257992"/>
                <a:gd name="connsiteY20" fmla="*/ 104593 h 257992"/>
                <a:gd name="connsiteX21" fmla="*/ 104593 w 257992"/>
                <a:gd name="connsiteY21" fmla="*/ 0 h 2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7992" h="257992">
                  <a:moveTo>
                    <a:pt x="149892" y="72676"/>
                  </a:moveTo>
                  <a:lnTo>
                    <a:pt x="89906" y="132662"/>
                  </a:lnTo>
                  <a:lnTo>
                    <a:pt x="62815" y="105580"/>
                  </a:lnTo>
                  <a:cubicBezTo>
                    <a:pt x="59608" y="102364"/>
                    <a:pt x="54395" y="102364"/>
                    <a:pt x="51187" y="105580"/>
                  </a:cubicBezTo>
                  <a:cubicBezTo>
                    <a:pt x="47971" y="108788"/>
                    <a:pt x="47971" y="114001"/>
                    <a:pt x="51187" y="117208"/>
                  </a:cubicBezTo>
                  <a:lnTo>
                    <a:pt x="84083" y="150112"/>
                  </a:lnTo>
                  <a:cubicBezTo>
                    <a:pt x="87298" y="153320"/>
                    <a:pt x="92503" y="153320"/>
                    <a:pt x="95719" y="150112"/>
                  </a:cubicBezTo>
                  <a:lnTo>
                    <a:pt x="161519" y="84312"/>
                  </a:lnTo>
                  <a:cubicBezTo>
                    <a:pt x="164734" y="81097"/>
                    <a:pt x="164734" y="75892"/>
                    <a:pt x="161519" y="72676"/>
                  </a:cubicBezTo>
                  <a:lnTo>
                    <a:pt x="161520" y="72676"/>
                  </a:lnTo>
                  <a:cubicBezTo>
                    <a:pt x="158312" y="69468"/>
                    <a:pt x="153099" y="69468"/>
                    <a:pt x="149892" y="72676"/>
                  </a:cubicBezTo>
                  <a:close/>
                  <a:moveTo>
                    <a:pt x="104593" y="0"/>
                  </a:moveTo>
                  <a:cubicBezTo>
                    <a:pt x="162356" y="0"/>
                    <a:pt x="209184" y="46828"/>
                    <a:pt x="209184" y="104593"/>
                  </a:cubicBezTo>
                  <a:cubicBezTo>
                    <a:pt x="209184" y="128440"/>
                    <a:pt x="201201" y="150425"/>
                    <a:pt x="187764" y="168020"/>
                  </a:cubicBezTo>
                  <a:lnTo>
                    <a:pt x="253909" y="234186"/>
                  </a:lnTo>
                  <a:cubicBezTo>
                    <a:pt x="259354" y="239632"/>
                    <a:pt x="259354" y="248462"/>
                    <a:pt x="253909" y="253909"/>
                  </a:cubicBezTo>
                  <a:cubicBezTo>
                    <a:pt x="248881" y="258935"/>
                    <a:pt x="240971" y="259322"/>
                    <a:pt x="235501" y="255068"/>
                  </a:cubicBezTo>
                  <a:lnTo>
                    <a:pt x="234186" y="253909"/>
                  </a:lnTo>
                  <a:lnTo>
                    <a:pt x="168020" y="187764"/>
                  </a:lnTo>
                  <a:cubicBezTo>
                    <a:pt x="150425" y="201201"/>
                    <a:pt x="128440" y="209183"/>
                    <a:pt x="104593" y="209183"/>
                  </a:cubicBezTo>
                  <a:cubicBezTo>
                    <a:pt x="46828" y="209183"/>
                    <a:pt x="0" y="162356"/>
                    <a:pt x="0" y="104593"/>
                  </a:cubicBezTo>
                  <a:cubicBezTo>
                    <a:pt x="0" y="46828"/>
                    <a:pt x="46828" y="0"/>
                    <a:pt x="104593" y="0"/>
                  </a:cubicBezTo>
                  <a:close/>
                </a:path>
              </a:pathLst>
            </a:custGeom>
            <a:solidFill>
              <a:schemeClr val="bg1"/>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A">
                <a:solidFill>
                  <a:schemeClr val="bg1">
                    <a:lumMod val="85000"/>
                  </a:schemeClr>
                </a:solidFill>
              </a:endParaRPr>
            </a:p>
          </p:txBody>
        </p:sp>
        <p:sp>
          <p:nvSpPr>
            <p:cNvPr id="11" name="TextBox 10">
              <a:extLst>
                <a:ext uri="{FF2B5EF4-FFF2-40B4-BE49-F238E27FC236}">
                  <a16:creationId xmlns:a16="http://schemas.microsoft.com/office/drawing/2014/main" id="{2764515E-F4B0-4530-B4F6-4E70E25C9BC5}"/>
                </a:ext>
              </a:extLst>
            </p:cNvPr>
            <p:cNvSpPr txBox="1"/>
            <p:nvPr/>
          </p:nvSpPr>
          <p:spPr>
            <a:xfrm>
              <a:off x="2633849" y="2632350"/>
              <a:ext cx="1390814" cy="646331"/>
            </a:xfrm>
            <a:prstGeom prst="rect">
              <a:avLst/>
            </a:prstGeom>
            <a:noFill/>
          </p:spPr>
          <p:txBody>
            <a:bodyPr wrap="square">
              <a:spAutoFit/>
            </a:bodyPr>
            <a:lstStyle/>
            <a:p>
              <a:pPr algn="ctr"/>
              <a:r>
                <a:rPr lang="en-US" sz="1200" dirty="0">
                  <a:solidFill>
                    <a:schemeClr val="bg1">
                      <a:lumMod val="85000"/>
                    </a:schemeClr>
                  </a:solidFill>
                </a:rPr>
                <a:t>Wiki de onboarding del </a:t>
              </a:r>
              <a:r>
                <a:rPr lang="en-US" sz="1200" dirty="0" err="1">
                  <a:solidFill>
                    <a:schemeClr val="bg1">
                      <a:lumMod val="85000"/>
                    </a:schemeClr>
                  </a:solidFill>
                </a:rPr>
                <a:t>equipo</a:t>
              </a:r>
              <a:endParaRPr lang="en-US" sz="1200" dirty="0">
                <a:solidFill>
                  <a:schemeClr val="bg1">
                    <a:lumMod val="85000"/>
                  </a:schemeClr>
                </a:solidFill>
              </a:endParaRPr>
            </a:p>
          </p:txBody>
        </p:sp>
      </p:grpSp>
      <p:grpSp>
        <p:nvGrpSpPr>
          <p:cNvPr id="12" name="Group 11" descr="Resolving broken links">
            <a:extLst>
              <a:ext uri="{FF2B5EF4-FFF2-40B4-BE49-F238E27FC236}">
                <a16:creationId xmlns:a16="http://schemas.microsoft.com/office/drawing/2014/main" id="{7C5FD71C-6428-401A-36C8-7638445E798F}"/>
              </a:ext>
            </a:extLst>
          </p:cNvPr>
          <p:cNvGrpSpPr/>
          <p:nvPr/>
        </p:nvGrpSpPr>
        <p:grpSpPr>
          <a:xfrm>
            <a:off x="4478874" y="2017713"/>
            <a:ext cx="1390814" cy="1076302"/>
            <a:chOff x="4478874" y="2017713"/>
            <a:chExt cx="1390814" cy="1076302"/>
          </a:xfrm>
        </p:grpSpPr>
        <p:sp>
          <p:nvSpPr>
            <p:cNvPr id="13" name="Oval 12">
              <a:extLst>
                <a:ext uri="{FF2B5EF4-FFF2-40B4-BE49-F238E27FC236}">
                  <a16:creationId xmlns:a16="http://schemas.microsoft.com/office/drawing/2014/main" id="{2A4B9467-F77D-FDF4-7D6D-FBAC42C5F46F}"/>
                </a:ext>
              </a:extLst>
            </p:cNvPr>
            <p:cNvSpPr/>
            <p:nvPr/>
          </p:nvSpPr>
          <p:spPr bwMode="auto">
            <a:xfrm>
              <a:off x="4892126"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49" name="Graphic 82">
              <a:extLst>
                <a:ext uri="{FF2B5EF4-FFF2-40B4-BE49-F238E27FC236}">
                  <a16:creationId xmlns:a16="http://schemas.microsoft.com/office/drawing/2014/main" id="{33E1B869-8C10-2DA1-6E44-451B1DBC3F82}"/>
                </a:ext>
              </a:extLst>
            </p:cNvPr>
            <p:cNvSpPr>
              <a:spLocks noChangeAspect="1"/>
            </p:cNvSpPr>
            <p:nvPr/>
          </p:nvSpPr>
          <p:spPr>
            <a:xfrm>
              <a:off x="5025788" y="2218062"/>
              <a:ext cx="296985" cy="152428"/>
            </a:xfrm>
            <a:custGeom>
              <a:avLst/>
              <a:gdLst>
                <a:gd name="connsiteX0" fmla="*/ 101441 w 395287"/>
                <a:gd name="connsiteY0" fmla="*/ 202883 h 202882"/>
                <a:gd name="connsiteX1" fmla="*/ 29146 w 395287"/>
                <a:gd name="connsiteY1" fmla="*/ 173737 h 202882"/>
                <a:gd name="connsiteX2" fmla="*/ 0 w 395287"/>
                <a:gd name="connsiteY2" fmla="*/ 101441 h 202882"/>
                <a:gd name="connsiteX3" fmla="*/ 29146 w 395287"/>
                <a:gd name="connsiteY3" fmla="*/ 29146 h 202882"/>
                <a:gd name="connsiteX4" fmla="*/ 101441 w 395287"/>
                <a:gd name="connsiteY4" fmla="*/ 0 h 202882"/>
                <a:gd name="connsiteX5" fmla="*/ 168116 w 395287"/>
                <a:gd name="connsiteY5" fmla="*/ 0 h 202882"/>
                <a:gd name="connsiteX6" fmla="*/ 180207 w 395287"/>
                <a:gd name="connsiteY6" fmla="*/ 5084 h 202882"/>
                <a:gd name="connsiteX7" fmla="*/ 185261 w 395287"/>
                <a:gd name="connsiteY7" fmla="*/ 17379 h 202882"/>
                <a:gd name="connsiteX8" fmla="*/ 180207 w 395287"/>
                <a:gd name="connsiteY8" fmla="*/ 29678 h 202882"/>
                <a:gd name="connsiteX9" fmla="*/ 168116 w 395287"/>
                <a:gd name="connsiteY9" fmla="*/ 34766 h 202882"/>
                <a:gd name="connsiteX10" fmla="*/ 101441 w 395287"/>
                <a:gd name="connsiteY10" fmla="*/ 34766 h 202882"/>
                <a:gd name="connsiteX11" fmla="*/ 53816 w 395287"/>
                <a:gd name="connsiteY11" fmla="*/ 53816 h 202882"/>
                <a:gd name="connsiteX12" fmla="*/ 34766 w 395287"/>
                <a:gd name="connsiteY12" fmla="*/ 101441 h 202882"/>
                <a:gd name="connsiteX13" fmla="*/ 53816 w 395287"/>
                <a:gd name="connsiteY13" fmla="*/ 149066 h 202882"/>
                <a:gd name="connsiteX14" fmla="*/ 101441 w 395287"/>
                <a:gd name="connsiteY14" fmla="*/ 168116 h 202882"/>
                <a:gd name="connsiteX15" fmla="*/ 168116 w 395287"/>
                <a:gd name="connsiteY15" fmla="*/ 168116 h 202882"/>
                <a:gd name="connsiteX16" fmla="*/ 180207 w 395287"/>
                <a:gd name="connsiteY16" fmla="*/ 173200 h 202882"/>
                <a:gd name="connsiteX17" fmla="*/ 185261 w 395287"/>
                <a:gd name="connsiteY17" fmla="*/ 185495 h 202882"/>
                <a:gd name="connsiteX18" fmla="*/ 180207 w 395287"/>
                <a:gd name="connsiteY18" fmla="*/ 197794 h 202882"/>
                <a:gd name="connsiteX19" fmla="*/ 168116 w 395287"/>
                <a:gd name="connsiteY19" fmla="*/ 202883 h 202882"/>
                <a:gd name="connsiteX20" fmla="*/ 101441 w 395287"/>
                <a:gd name="connsiteY20" fmla="*/ 202883 h 202882"/>
                <a:gd name="connsiteX21" fmla="*/ 137636 w 395287"/>
                <a:gd name="connsiteY21" fmla="*/ 118586 h 202882"/>
                <a:gd name="connsiteX22" fmla="*/ 125075 w 395287"/>
                <a:gd name="connsiteY22" fmla="*/ 113414 h 202882"/>
                <a:gd name="connsiteX23" fmla="*/ 120015 w 395287"/>
                <a:gd name="connsiteY23" fmla="*/ 101032 h 202882"/>
                <a:gd name="connsiteX24" fmla="*/ 125075 w 395287"/>
                <a:gd name="connsiteY24" fmla="*/ 88821 h 202882"/>
                <a:gd name="connsiteX25" fmla="*/ 137636 w 395287"/>
                <a:gd name="connsiteY25" fmla="*/ 83820 h 202882"/>
                <a:gd name="connsiteX26" fmla="*/ 258128 w 395287"/>
                <a:gd name="connsiteY26" fmla="*/ 83820 h 202882"/>
                <a:gd name="connsiteX27" fmla="*/ 270219 w 395287"/>
                <a:gd name="connsiteY27" fmla="*/ 88904 h 202882"/>
                <a:gd name="connsiteX28" fmla="*/ 275273 w 395287"/>
                <a:gd name="connsiteY28" fmla="*/ 101199 h 202882"/>
                <a:gd name="connsiteX29" fmla="*/ 270219 w 395287"/>
                <a:gd name="connsiteY29" fmla="*/ 113498 h 202882"/>
                <a:gd name="connsiteX30" fmla="*/ 258128 w 395287"/>
                <a:gd name="connsiteY30" fmla="*/ 118586 h 202882"/>
                <a:gd name="connsiteX31" fmla="*/ 137636 w 395287"/>
                <a:gd name="connsiteY31" fmla="*/ 118586 h 202882"/>
                <a:gd name="connsiteX32" fmla="*/ 227648 w 395287"/>
                <a:gd name="connsiteY32" fmla="*/ 202883 h 202882"/>
                <a:gd name="connsiteX33" fmla="*/ 215086 w 395287"/>
                <a:gd name="connsiteY33" fmla="*/ 197710 h 202882"/>
                <a:gd name="connsiteX34" fmla="*/ 210026 w 395287"/>
                <a:gd name="connsiteY34" fmla="*/ 185328 h 202882"/>
                <a:gd name="connsiteX35" fmla="*/ 215086 w 395287"/>
                <a:gd name="connsiteY35" fmla="*/ 173117 h 202882"/>
                <a:gd name="connsiteX36" fmla="*/ 227648 w 395287"/>
                <a:gd name="connsiteY36" fmla="*/ 168116 h 202882"/>
                <a:gd name="connsiteX37" fmla="*/ 293846 w 395287"/>
                <a:gd name="connsiteY37" fmla="*/ 168116 h 202882"/>
                <a:gd name="connsiteX38" fmla="*/ 341471 w 395287"/>
                <a:gd name="connsiteY38" fmla="*/ 149066 h 202882"/>
                <a:gd name="connsiteX39" fmla="*/ 360521 w 395287"/>
                <a:gd name="connsiteY39" fmla="*/ 101441 h 202882"/>
                <a:gd name="connsiteX40" fmla="*/ 341471 w 395287"/>
                <a:gd name="connsiteY40" fmla="*/ 53816 h 202882"/>
                <a:gd name="connsiteX41" fmla="*/ 293846 w 395287"/>
                <a:gd name="connsiteY41" fmla="*/ 34766 h 202882"/>
                <a:gd name="connsiteX42" fmla="*/ 227648 w 395287"/>
                <a:gd name="connsiteY42" fmla="*/ 34766 h 202882"/>
                <a:gd name="connsiteX43" fmla="*/ 215086 w 395287"/>
                <a:gd name="connsiteY43" fmla="*/ 29594 h 202882"/>
                <a:gd name="connsiteX44" fmla="*/ 210026 w 395287"/>
                <a:gd name="connsiteY44" fmla="*/ 17212 h 202882"/>
                <a:gd name="connsiteX45" fmla="*/ 215086 w 395287"/>
                <a:gd name="connsiteY45" fmla="*/ 5001 h 202882"/>
                <a:gd name="connsiteX46" fmla="*/ 227648 w 395287"/>
                <a:gd name="connsiteY46" fmla="*/ 0 h 202882"/>
                <a:gd name="connsiteX47" fmla="*/ 293846 w 395287"/>
                <a:gd name="connsiteY47" fmla="*/ 0 h 202882"/>
                <a:gd name="connsiteX48" fmla="*/ 366142 w 395287"/>
                <a:gd name="connsiteY48" fmla="*/ 29146 h 202882"/>
                <a:gd name="connsiteX49" fmla="*/ 395288 w 395287"/>
                <a:gd name="connsiteY49" fmla="*/ 101441 h 202882"/>
                <a:gd name="connsiteX50" fmla="*/ 366142 w 395287"/>
                <a:gd name="connsiteY50" fmla="*/ 173737 h 202882"/>
                <a:gd name="connsiteX51" fmla="*/ 293846 w 395287"/>
                <a:gd name="connsiteY51" fmla="*/ 202883 h 202882"/>
                <a:gd name="connsiteX52" fmla="*/ 227648 w 395287"/>
                <a:gd name="connsiteY52" fmla="*/ 202883 h 20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5287" h="202882">
                  <a:moveTo>
                    <a:pt x="101441" y="202883"/>
                  </a:moveTo>
                  <a:cubicBezTo>
                    <a:pt x="72674" y="202883"/>
                    <a:pt x="48576" y="193167"/>
                    <a:pt x="29146" y="173737"/>
                  </a:cubicBezTo>
                  <a:cubicBezTo>
                    <a:pt x="9715" y="154307"/>
                    <a:pt x="0" y="130208"/>
                    <a:pt x="0" y="101441"/>
                  </a:cubicBezTo>
                  <a:cubicBezTo>
                    <a:pt x="0" y="72674"/>
                    <a:pt x="9715" y="48576"/>
                    <a:pt x="29146" y="29146"/>
                  </a:cubicBezTo>
                  <a:cubicBezTo>
                    <a:pt x="48576" y="9715"/>
                    <a:pt x="72674" y="0"/>
                    <a:pt x="101441" y="0"/>
                  </a:cubicBezTo>
                  <a:lnTo>
                    <a:pt x="168116" y="0"/>
                  </a:lnTo>
                  <a:cubicBezTo>
                    <a:pt x="172807" y="0"/>
                    <a:pt x="176838" y="1695"/>
                    <a:pt x="180207" y="5084"/>
                  </a:cubicBezTo>
                  <a:cubicBezTo>
                    <a:pt x="183577" y="8474"/>
                    <a:pt x="185261" y="12572"/>
                    <a:pt x="185261" y="17379"/>
                  </a:cubicBezTo>
                  <a:cubicBezTo>
                    <a:pt x="185261" y="22186"/>
                    <a:pt x="183577" y="26286"/>
                    <a:pt x="180207" y="29678"/>
                  </a:cubicBezTo>
                  <a:cubicBezTo>
                    <a:pt x="176838" y="33070"/>
                    <a:pt x="172807" y="34766"/>
                    <a:pt x="168116" y="34766"/>
                  </a:cubicBezTo>
                  <a:lnTo>
                    <a:pt x="101441" y="34766"/>
                  </a:lnTo>
                  <a:cubicBezTo>
                    <a:pt x="82391" y="34766"/>
                    <a:pt x="66516" y="41116"/>
                    <a:pt x="53816" y="53816"/>
                  </a:cubicBezTo>
                  <a:cubicBezTo>
                    <a:pt x="41116" y="66516"/>
                    <a:pt x="34766" y="82391"/>
                    <a:pt x="34766" y="101441"/>
                  </a:cubicBezTo>
                  <a:cubicBezTo>
                    <a:pt x="34766" y="120491"/>
                    <a:pt x="41116" y="136366"/>
                    <a:pt x="53816" y="149066"/>
                  </a:cubicBezTo>
                  <a:cubicBezTo>
                    <a:pt x="66516" y="161766"/>
                    <a:pt x="82391" y="168116"/>
                    <a:pt x="101441" y="168116"/>
                  </a:cubicBezTo>
                  <a:lnTo>
                    <a:pt x="168116" y="168116"/>
                  </a:lnTo>
                  <a:cubicBezTo>
                    <a:pt x="172807" y="168116"/>
                    <a:pt x="176838" y="169811"/>
                    <a:pt x="180207" y="173200"/>
                  </a:cubicBezTo>
                  <a:cubicBezTo>
                    <a:pt x="183577" y="176590"/>
                    <a:pt x="185261" y="180688"/>
                    <a:pt x="185261" y="185495"/>
                  </a:cubicBezTo>
                  <a:cubicBezTo>
                    <a:pt x="185261" y="190302"/>
                    <a:pt x="183577" y="194402"/>
                    <a:pt x="180207" y="197794"/>
                  </a:cubicBezTo>
                  <a:cubicBezTo>
                    <a:pt x="176838" y="201186"/>
                    <a:pt x="172807" y="202883"/>
                    <a:pt x="168116" y="202883"/>
                  </a:cubicBezTo>
                  <a:lnTo>
                    <a:pt x="101441" y="202883"/>
                  </a:lnTo>
                  <a:close/>
                  <a:moveTo>
                    <a:pt x="137636" y="118586"/>
                  </a:moveTo>
                  <a:cubicBezTo>
                    <a:pt x="132636" y="118586"/>
                    <a:pt x="128449" y="116862"/>
                    <a:pt x="125075" y="113414"/>
                  </a:cubicBezTo>
                  <a:cubicBezTo>
                    <a:pt x="121702" y="109966"/>
                    <a:pt x="120015" y="105839"/>
                    <a:pt x="120015" y="101032"/>
                  </a:cubicBezTo>
                  <a:cubicBezTo>
                    <a:pt x="120015" y="96225"/>
                    <a:pt x="121702" y="92154"/>
                    <a:pt x="125075" y="88821"/>
                  </a:cubicBezTo>
                  <a:cubicBezTo>
                    <a:pt x="128449" y="85487"/>
                    <a:pt x="132636" y="83820"/>
                    <a:pt x="137636" y="83820"/>
                  </a:cubicBezTo>
                  <a:lnTo>
                    <a:pt x="258128" y="83820"/>
                  </a:lnTo>
                  <a:cubicBezTo>
                    <a:pt x="262819" y="83820"/>
                    <a:pt x="266849" y="85515"/>
                    <a:pt x="270219" y="88904"/>
                  </a:cubicBezTo>
                  <a:cubicBezTo>
                    <a:pt x="273588" y="92294"/>
                    <a:pt x="275273" y="96392"/>
                    <a:pt x="275273" y="101199"/>
                  </a:cubicBezTo>
                  <a:cubicBezTo>
                    <a:pt x="275273" y="106006"/>
                    <a:pt x="273588" y="110106"/>
                    <a:pt x="270219" y="113498"/>
                  </a:cubicBezTo>
                  <a:cubicBezTo>
                    <a:pt x="266849" y="116890"/>
                    <a:pt x="262819" y="118586"/>
                    <a:pt x="258128" y="118586"/>
                  </a:cubicBezTo>
                  <a:lnTo>
                    <a:pt x="137636" y="118586"/>
                  </a:lnTo>
                  <a:close/>
                  <a:moveTo>
                    <a:pt x="227648" y="202883"/>
                  </a:moveTo>
                  <a:cubicBezTo>
                    <a:pt x="222647" y="202883"/>
                    <a:pt x="218460" y="201158"/>
                    <a:pt x="215086" y="197710"/>
                  </a:cubicBezTo>
                  <a:cubicBezTo>
                    <a:pt x="211713" y="194263"/>
                    <a:pt x="210026" y="190135"/>
                    <a:pt x="210026" y="185328"/>
                  </a:cubicBezTo>
                  <a:cubicBezTo>
                    <a:pt x="210026" y="180521"/>
                    <a:pt x="211713" y="176451"/>
                    <a:pt x="215086" y="173117"/>
                  </a:cubicBezTo>
                  <a:cubicBezTo>
                    <a:pt x="218460" y="169783"/>
                    <a:pt x="222647" y="168116"/>
                    <a:pt x="227648" y="168116"/>
                  </a:cubicBezTo>
                  <a:lnTo>
                    <a:pt x="293846" y="168116"/>
                  </a:lnTo>
                  <a:cubicBezTo>
                    <a:pt x="312896" y="168116"/>
                    <a:pt x="328771" y="161766"/>
                    <a:pt x="341471" y="149066"/>
                  </a:cubicBezTo>
                  <a:cubicBezTo>
                    <a:pt x="354171" y="136366"/>
                    <a:pt x="360521" y="120491"/>
                    <a:pt x="360521" y="101441"/>
                  </a:cubicBezTo>
                  <a:cubicBezTo>
                    <a:pt x="360521" y="82391"/>
                    <a:pt x="354171" y="66516"/>
                    <a:pt x="341471" y="53816"/>
                  </a:cubicBezTo>
                  <a:cubicBezTo>
                    <a:pt x="328771" y="41116"/>
                    <a:pt x="312896" y="34766"/>
                    <a:pt x="293846" y="34766"/>
                  </a:cubicBezTo>
                  <a:lnTo>
                    <a:pt x="227648" y="34766"/>
                  </a:lnTo>
                  <a:cubicBezTo>
                    <a:pt x="222647" y="34766"/>
                    <a:pt x="218460" y="33042"/>
                    <a:pt x="215086" y="29594"/>
                  </a:cubicBezTo>
                  <a:cubicBezTo>
                    <a:pt x="211713" y="26146"/>
                    <a:pt x="210026" y="22019"/>
                    <a:pt x="210026" y="17212"/>
                  </a:cubicBezTo>
                  <a:cubicBezTo>
                    <a:pt x="210026" y="12405"/>
                    <a:pt x="211713" y="8334"/>
                    <a:pt x="215086" y="5001"/>
                  </a:cubicBezTo>
                  <a:cubicBezTo>
                    <a:pt x="218460" y="1667"/>
                    <a:pt x="222647" y="0"/>
                    <a:pt x="227648" y="0"/>
                  </a:cubicBezTo>
                  <a:lnTo>
                    <a:pt x="293846" y="0"/>
                  </a:lnTo>
                  <a:cubicBezTo>
                    <a:pt x="322613" y="0"/>
                    <a:pt x="346712" y="9715"/>
                    <a:pt x="366142" y="29146"/>
                  </a:cubicBezTo>
                  <a:cubicBezTo>
                    <a:pt x="385572" y="48576"/>
                    <a:pt x="395288" y="72674"/>
                    <a:pt x="395288" y="101441"/>
                  </a:cubicBezTo>
                  <a:cubicBezTo>
                    <a:pt x="395288" y="130208"/>
                    <a:pt x="385572" y="154307"/>
                    <a:pt x="366142" y="173737"/>
                  </a:cubicBezTo>
                  <a:cubicBezTo>
                    <a:pt x="346712" y="193167"/>
                    <a:pt x="322613" y="202883"/>
                    <a:pt x="293846" y="202883"/>
                  </a:cubicBezTo>
                  <a:lnTo>
                    <a:pt x="227648" y="202883"/>
                  </a:lnTo>
                  <a:close/>
                </a:path>
              </a:pathLst>
            </a:custGeom>
            <a:solidFill>
              <a:schemeClr val="bg1"/>
            </a:solidFill>
            <a:ln w="476" cap="flat">
              <a:noFill/>
              <a:prstDash val="solid"/>
              <a:miter/>
            </a:ln>
          </p:spPr>
          <p:txBody>
            <a:bodyPr rtlCol="0" anchor="ctr"/>
            <a:lstStyle/>
            <a:p>
              <a:endParaRPr lang="en-US">
                <a:solidFill>
                  <a:schemeClr val="bg1">
                    <a:lumMod val="85000"/>
                  </a:schemeClr>
                </a:solidFill>
              </a:endParaRPr>
            </a:p>
          </p:txBody>
        </p:sp>
        <p:sp>
          <p:nvSpPr>
            <p:cNvPr id="14" name="TextBox 13">
              <a:extLst>
                <a:ext uri="{FF2B5EF4-FFF2-40B4-BE49-F238E27FC236}">
                  <a16:creationId xmlns:a16="http://schemas.microsoft.com/office/drawing/2014/main" id="{5B3B983D-3D7D-09DF-0C4B-89E8F19AC970}"/>
                </a:ext>
              </a:extLst>
            </p:cNvPr>
            <p:cNvSpPr txBox="1"/>
            <p:nvPr/>
          </p:nvSpPr>
          <p:spPr>
            <a:xfrm>
              <a:off x="4478874" y="2632350"/>
              <a:ext cx="1390814" cy="461665"/>
            </a:xfrm>
            <a:prstGeom prst="rect">
              <a:avLst/>
            </a:prstGeom>
            <a:noFill/>
          </p:spPr>
          <p:txBody>
            <a:bodyPr wrap="square">
              <a:spAutoFit/>
            </a:bodyPr>
            <a:lstStyle/>
            <a:p>
              <a:pPr algn="ctr"/>
              <a:r>
                <a:rPr lang="en-US" sz="1200" dirty="0" err="1">
                  <a:solidFill>
                    <a:schemeClr val="bg1">
                      <a:lumMod val="85000"/>
                    </a:schemeClr>
                  </a:solidFill>
                </a:rPr>
                <a:t>Resolviendo</a:t>
              </a:r>
              <a:r>
                <a:rPr lang="en-US" sz="1200" dirty="0">
                  <a:solidFill>
                    <a:schemeClr val="bg1">
                      <a:lumMod val="85000"/>
                    </a:schemeClr>
                  </a:solidFill>
                </a:rPr>
                <a:t> enlaces rotos</a:t>
              </a:r>
            </a:p>
          </p:txBody>
        </p:sp>
      </p:grpSp>
      <p:grpSp>
        <p:nvGrpSpPr>
          <p:cNvPr id="15" name="Group 14" descr="Working around out of date instructions">
            <a:extLst>
              <a:ext uri="{FF2B5EF4-FFF2-40B4-BE49-F238E27FC236}">
                <a16:creationId xmlns:a16="http://schemas.microsoft.com/office/drawing/2014/main" id="{35C80FAF-274B-9B73-F46F-366799A1F328}"/>
              </a:ext>
            </a:extLst>
          </p:cNvPr>
          <p:cNvGrpSpPr/>
          <p:nvPr/>
        </p:nvGrpSpPr>
        <p:grpSpPr>
          <a:xfrm>
            <a:off x="6323899" y="2017713"/>
            <a:ext cx="1390814" cy="1260968"/>
            <a:chOff x="6323899" y="2017713"/>
            <a:chExt cx="1390814" cy="1260968"/>
          </a:xfrm>
        </p:grpSpPr>
        <p:sp>
          <p:nvSpPr>
            <p:cNvPr id="16" name="Oval 15">
              <a:extLst>
                <a:ext uri="{FF2B5EF4-FFF2-40B4-BE49-F238E27FC236}">
                  <a16:creationId xmlns:a16="http://schemas.microsoft.com/office/drawing/2014/main" id="{F060A859-F6AD-6A38-D33F-386C815CA09B}"/>
                </a:ext>
              </a:extLst>
            </p:cNvPr>
            <p:cNvSpPr/>
            <p:nvPr/>
          </p:nvSpPr>
          <p:spPr bwMode="auto">
            <a:xfrm>
              <a:off x="6737151"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0" name="Graphic 20">
              <a:extLst>
                <a:ext uri="{FF2B5EF4-FFF2-40B4-BE49-F238E27FC236}">
                  <a16:creationId xmlns:a16="http://schemas.microsoft.com/office/drawing/2014/main" id="{968B00EC-0AE6-1C2A-31CF-F470EE12FEEC}"/>
                </a:ext>
              </a:extLst>
            </p:cNvPr>
            <p:cNvSpPr>
              <a:spLocks noChangeAspect="1"/>
            </p:cNvSpPr>
            <p:nvPr/>
          </p:nvSpPr>
          <p:spPr>
            <a:xfrm>
              <a:off x="6882146" y="2157116"/>
              <a:ext cx="274320" cy="274320"/>
            </a:xfrm>
            <a:custGeom>
              <a:avLst/>
              <a:gdLst>
                <a:gd name="connsiteX0" fmla="*/ 252889 w 320040"/>
                <a:gd name="connsiteY0" fmla="*/ 0 h 320040"/>
                <a:gd name="connsiteX1" fmla="*/ 278428 w 320040"/>
                <a:gd name="connsiteY1" fmla="*/ 5358 h 320040"/>
                <a:gd name="connsiteX2" fmla="*/ 299859 w 320040"/>
                <a:gd name="connsiteY2" fmla="*/ 20003 h 320040"/>
                <a:gd name="connsiteX3" fmla="*/ 314504 w 320040"/>
                <a:gd name="connsiteY3" fmla="*/ 41434 h 320040"/>
                <a:gd name="connsiteX4" fmla="*/ 320040 w 320040"/>
                <a:gd name="connsiteY4" fmla="*/ 67151 h 320040"/>
                <a:gd name="connsiteX5" fmla="*/ 320040 w 320040"/>
                <a:gd name="connsiteY5" fmla="*/ 252889 h 320040"/>
                <a:gd name="connsiteX6" fmla="*/ 314682 w 320040"/>
                <a:gd name="connsiteY6" fmla="*/ 278428 h 320040"/>
                <a:gd name="connsiteX7" fmla="*/ 300038 w 320040"/>
                <a:gd name="connsiteY7" fmla="*/ 299859 h 320040"/>
                <a:gd name="connsiteX8" fmla="*/ 278606 w 320040"/>
                <a:gd name="connsiteY8" fmla="*/ 314504 h 320040"/>
                <a:gd name="connsiteX9" fmla="*/ 252889 w 320040"/>
                <a:gd name="connsiteY9" fmla="*/ 320040 h 320040"/>
                <a:gd name="connsiteX10" fmla="*/ 67151 w 320040"/>
                <a:gd name="connsiteY10" fmla="*/ 320040 h 320040"/>
                <a:gd name="connsiteX11" fmla="*/ 41612 w 320040"/>
                <a:gd name="connsiteY11" fmla="*/ 314682 h 320040"/>
                <a:gd name="connsiteX12" fmla="*/ 20181 w 320040"/>
                <a:gd name="connsiteY12" fmla="*/ 300038 h 320040"/>
                <a:gd name="connsiteX13" fmla="*/ 5536 w 320040"/>
                <a:gd name="connsiteY13" fmla="*/ 278606 h 320040"/>
                <a:gd name="connsiteX14" fmla="*/ 0 w 320040"/>
                <a:gd name="connsiteY14" fmla="*/ 252889 h 320040"/>
                <a:gd name="connsiteX15" fmla="*/ 0 w 320040"/>
                <a:gd name="connsiteY15" fmla="*/ 67151 h 320040"/>
                <a:gd name="connsiteX16" fmla="*/ 5358 w 320040"/>
                <a:gd name="connsiteY16" fmla="*/ 41612 h 320040"/>
                <a:gd name="connsiteX17" fmla="*/ 20003 w 320040"/>
                <a:gd name="connsiteY17" fmla="*/ 20181 h 320040"/>
                <a:gd name="connsiteX18" fmla="*/ 41434 w 320040"/>
                <a:gd name="connsiteY18" fmla="*/ 5536 h 320040"/>
                <a:gd name="connsiteX19" fmla="*/ 67151 w 320040"/>
                <a:gd name="connsiteY19" fmla="*/ 0 h 320040"/>
                <a:gd name="connsiteX20" fmla="*/ 252889 w 320040"/>
                <a:gd name="connsiteY20" fmla="*/ 0 h 320040"/>
                <a:gd name="connsiteX21" fmla="*/ 67687 w 320040"/>
                <a:gd name="connsiteY21" fmla="*/ 22860 h 320040"/>
                <a:gd name="connsiteX22" fmla="*/ 50363 w 320040"/>
                <a:gd name="connsiteY22" fmla="*/ 26610 h 320040"/>
                <a:gd name="connsiteX23" fmla="*/ 36076 w 320040"/>
                <a:gd name="connsiteY23" fmla="*/ 36612 h 320040"/>
                <a:gd name="connsiteX24" fmla="*/ 26432 w 320040"/>
                <a:gd name="connsiteY24" fmla="*/ 51078 h 320040"/>
                <a:gd name="connsiteX25" fmla="*/ 22860 w 320040"/>
                <a:gd name="connsiteY25" fmla="*/ 68580 h 320040"/>
                <a:gd name="connsiteX26" fmla="*/ 297180 w 320040"/>
                <a:gd name="connsiteY26" fmla="*/ 68580 h 320040"/>
                <a:gd name="connsiteX27" fmla="*/ 297180 w 320040"/>
                <a:gd name="connsiteY27" fmla="*/ 67687 h 320040"/>
                <a:gd name="connsiteX28" fmla="*/ 293608 w 320040"/>
                <a:gd name="connsiteY28" fmla="*/ 50721 h 320040"/>
                <a:gd name="connsiteX29" fmla="*/ 283785 w 320040"/>
                <a:gd name="connsiteY29" fmla="*/ 36433 h 320040"/>
                <a:gd name="connsiteX30" fmla="*/ 269498 w 320040"/>
                <a:gd name="connsiteY30" fmla="*/ 26610 h 320040"/>
                <a:gd name="connsiteX31" fmla="*/ 252353 w 320040"/>
                <a:gd name="connsiteY31" fmla="*/ 22860 h 320040"/>
                <a:gd name="connsiteX32" fmla="*/ 67687 w 320040"/>
                <a:gd name="connsiteY32" fmla="*/ 22860 h 320040"/>
                <a:gd name="connsiteX33" fmla="*/ 252353 w 320040"/>
                <a:gd name="connsiteY33" fmla="*/ 297180 h 320040"/>
                <a:gd name="connsiteX34" fmla="*/ 269319 w 320040"/>
                <a:gd name="connsiteY34" fmla="*/ 293608 h 320040"/>
                <a:gd name="connsiteX35" fmla="*/ 283607 w 320040"/>
                <a:gd name="connsiteY35" fmla="*/ 283785 h 320040"/>
                <a:gd name="connsiteX36" fmla="*/ 293430 w 320040"/>
                <a:gd name="connsiteY36" fmla="*/ 269498 h 320040"/>
                <a:gd name="connsiteX37" fmla="*/ 297180 w 320040"/>
                <a:gd name="connsiteY37" fmla="*/ 252353 h 320040"/>
                <a:gd name="connsiteX38" fmla="*/ 297180 w 320040"/>
                <a:gd name="connsiteY38" fmla="*/ 91440 h 320040"/>
                <a:gd name="connsiteX39" fmla="*/ 22860 w 320040"/>
                <a:gd name="connsiteY39" fmla="*/ 91440 h 320040"/>
                <a:gd name="connsiteX40" fmla="*/ 22860 w 320040"/>
                <a:gd name="connsiteY40" fmla="*/ 252353 h 320040"/>
                <a:gd name="connsiteX41" fmla="*/ 26432 w 320040"/>
                <a:gd name="connsiteY41" fmla="*/ 269319 h 320040"/>
                <a:gd name="connsiteX42" fmla="*/ 36255 w 320040"/>
                <a:gd name="connsiteY42" fmla="*/ 283607 h 320040"/>
                <a:gd name="connsiteX43" fmla="*/ 50542 w 320040"/>
                <a:gd name="connsiteY43" fmla="*/ 293430 h 320040"/>
                <a:gd name="connsiteX44" fmla="*/ 67687 w 320040"/>
                <a:gd name="connsiteY44" fmla="*/ 297180 h 320040"/>
                <a:gd name="connsiteX45" fmla="*/ 252353 w 320040"/>
                <a:gd name="connsiteY45" fmla="*/ 297180 h 320040"/>
                <a:gd name="connsiteX46" fmla="*/ 68580 w 320040"/>
                <a:gd name="connsiteY46" fmla="*/ 160020 h 320040"/>
                <a:gd name="connsiteX47" fmla="*/ 70366 w 320040"/>
                <a:gd name="connsiteY47" fmla="*/ 151090 h 320040"/>
                <a:gd name="connsiteX48" fmla="*/ 75188 w 320040"/>
                <a:gd name="connsiteY48" fmla="*/ 143947 h 320040"/>
                <a:gd name="connsiteX49" fmla="*/ 82510 w 320040"/>
                <a:gd name="connsiteY49" fmla="*/ 138946 h 320040"/>
                <a:gd name="connsiteX50" fmla="*/ 91619 w 320040"/>
                <a:gd name="connsiteY50" fmla="*/ 137160 h 320040"/>
                <a:gd name="connsiteX51" fmla="*/ 100548 w 320040"/>
                <a:gd name="connsiteY51" fmla="*/ 138946 h 320040"/>
                <a:gd name="connsiteX52" fmla="*/ 107692 w 320040"/>
                <a:gd name="connsiteY52" fmla="*/ 143768 h 320040"/>
                <a:gd name="connsiteX53" fmla="*/ 112514 w 320040"/>
                <a:gd name="connsiteY53" fmla="*/ 150912 h 320040"/>
                <a:gd name="connsiteX54" fmla="*/ 114300 w 320040"/>
                <a:gd name="connsiteY54" fmla="*/ 159841 h 320040"/>
                <a:gd name="connsiteX55" fmla="*/ 112514 w 320040"/>
                <a:gd name="connsiteY55" fmla="*/ 168771 h 320040"/>
                <a:gd name="connsiteX56" fmla="*/ 107692 w 320040"/>
                <a:gd name="connsiteY56" fmla="*/ 176093 h 320040"/>
                <a:gd name="connsiteX57" fmla="*/ 100370 w 320040"/>
                <a:gd name="connsiteY57" fmla="*/ 181094 h 320040"/>
                <a:gd name="connsiteX58" fmla="*/ 91440 w 320040"/>
                <a:gd name="connsiteY58" fmla="*/ 182880 h 320040"/>
                <a:gd name="connsiteX59" fmla="*/ 82510 w 320040"/>
                <a:gd name="connsiteY59" fmla="*/ 181094 h 320040"/>
                <a:gd name="connsiteX60" fmla="*/ 75188 w 320040"/>
                <a:gd name="connsiteY60" fmla="*/ 176272 h 320040"/>
                <a:gd name="connsiteX61" fmla="*/ 70366 w 320040"/>
                <a:gd name="connsiteY61" fmla="*/ 169128 h 320040"/>
                <a:gd name="connsiteX62" fmla="*/ 68580 w 320040"/>
                <a:gd name="connsiteY62" fmla="*/ 160020 h 320040"/>
                <a:gd name="connsiteX63" fmla="*/ 137160 w 320040"/>
                <a:gd name="connsiteY63" fmla="*/ 160020 h 320040"/>
                <a:gd name="connsiteX64" fmla="*/ 138946 w 320040"/>
                <a:gd name="connsiteY64" fmla="*/ 151090 h 320040"/>
                <a:gd name="connsiteX65" fmla="*/ 143768 w 320040"/>
                <a:gd name="connsiteY65" fmla="*/ 143947 h 320040"/>
                <a:gd name="connsiteX66" fmla="*/ 151090 w 320040"/>
                <a:gd name="connsiteY66" fmla="*/ 138946 h 320040"/>
                <a:gd name="connsiteX67" fmla="*/ 160199 w 320040"/>
                <a:gd name="connsiteY67" fmla="*/ 137160 h 320040"/>
                <a:gd name="connsiteX68" fmla="*/ 169128 w 320040"/>
                <a:gd name="connsiteY68" fmla="*/ 138946 h 320040"/>
                <a:gd name="connsiteX69" fmla="*/ 176272 w 320040"/>
                <a:gd name="connsiteY69" fmla="*/ 143768 h 320040"/>
                <a:gd name="connsiteX70" fmla="*/ 181094 w 320040"/>
                <a:gd name="connsiteY70" fmla="*/ 150912 h 320040"/>
                <a:gd name="connsiteX71" fmla="*/ 182880 w 320040"/>
                <a:gd name="connsiteY71" fmla="*/ 159841 h 320040"/>
                <a:gd name="connsiteX72" fmla="*/ 181094 w 320040"/>
                <a:gd name="connsiteY72" fmla="*/ 168771 h 320040"/>
                <a:gd name="connsiteX73" fmla="*/ 176272 w 320040"/>
                <a:gd name="connsiteY73" fmla="*/ 176093 h 320040"/>
                <a:gd name="connsiteX74" fmla="*/ 168950 w 320040"/>
                <a:gd name="connsiteY74" fmla="*/ 181094 h 320040"/>
                <a:gd name="connsiteX75" fmla="*/ 160020 w 320040"/>
                <a:gd name="connsiteY75" fmla="*/ 182880 h 320040"/>
                <a:gd name="connsiteX76" fmla="*/ 151090 w 320040"/>
                <a:gd name="connsiteY76" fmla="*/ 181094 h 320040"/>
                <a:gd name="connsiteX77" fmla="*/ 143768 w 320040"/>
                <a:gd name="connsiteY77" fmla="*/ 176272 h 320040"/>
                <a:gd name="connsiteX78" fmla="*/ 138946 w 320040"/>
                <a:gd name="connsiteY78" fmla="*/ 169128 h 320040"/>
                <a:gd name="connsiteX79" fmla="*/ 137160 w 320040"/>
                <a:gd name="connsiteY79" fmla="*/ 160020 h 320040"/>
                <a:gd name="connsiteX80" fmla="*/ 251460 w 320040"/>
                <a:gd name="connsiteY80" fmla="*/ 159841 h 320040"/>
                <a:gd name="connsiteX81" fmla="*/ 249674 w 320040"/>
                <a:gd name="connsiteY81" fmla="*/ 168771 h 320040"/>
                <a:gd name="connsiteX82" fmla="*/ 244852 w 320040"/>
                <a:gd name="connsiteY82" fmla="*/ 176093 h 320040"/>
                <a:gd name="connsiteX83" fmla="*/ 237530 w 320040"/>
                <a:gd name="connsiteY83" fmla="*/ 181094 h 320040"/>
                <a:gd name="connsiteX84" fmla="*/ 228600 w 320040"/>
                <a:gd name="connsiteY84" fmla="*/ 182880 h 320040"/>
                <a:gd name="connsiteX85" fmla="*/ 219670 w 320040"/>
                <a:gd name="connsiteY85" fmla="*/ 181094 h 320040"/>
                <a:gd name="connsiteX86" fmla="*/ 212348 w 320040"/>
                <a:gd name="connsiteY86" fmla="*/ 176272 h 320040"/>
                <a:gd name="connsiteX87" fmla="*/ 207526 w 320040"/>
                <a:gd name="connsiteY87" fmla="*/ 169128 h 320040"/>
                <a:gd name="connsiteX88" fmla="*/ 205740 w 320040"/>
                <a:gd name="connsiteY88" fmla="*/ 160020 h 320040"/>
                <a:gd name="connsiteX89" fmla="*/ 207526 w 320040"/>
                <a:gd name="connsiteY89" fmla="*/ 151090 h 320040"/>
                <a:gd name="connsiteX90" fmla="*/ 212348 w 320040"/>
                <a:gd name="connsiteY90" fmla="*/ 143947 h 320040"/>
                <a:gd name="connsiteX91" fmla="*/ 219670 w 320040"/>
                <a:gd name="connsiteY91" fmla="*/ 138946 h 320040"/>
                <a:gd name="connsiteX92" fmla="*/ 228779 w 320040"/>
                <a:gd name="connsiteY92" fmla="*/ 137160 h 320040"/>
                <a:gd name="connsiteX93" fmla="*/ 237708 w 320040"/>
                <a:gd name="connsiteY93" fmla="*/ 138946 h 320040"/>
                <a:gd name="connsiteX94" fmla="*/ 244852 w 320040"/>
                <a:gd name="connsiteY94" fmla="*/ 143768 h 320040"/>
                <a:gd name="connsiteX95" fmla="*/ 249674 w 320040"/>
                <a:gd name="connsiteY95" fmla="*/ 150912 h 320040"/>
                <a:gd name="connsiteX96" fmla="*/ 251460 w 320040"/>
                <a:gd name="connsiteY96" fmla="*/ 159841 h 320040"/>
                <a:gd name="connsiteX97" fmla="*/ 114300 w 320040"/>
                <a:gd name="connsiteY97" fmla="*/ 228600 h 320040"/>
                <a:gd name="connsiteX98" fmla="*/ 112514 w 320040"/>
                <a:gd name="connsiteY98" fmla="*/ 237530 h 320040"/>
                <a:gd name="connsiteX99" fmla="*/ 107692 w 320040"/>
                <a:gd name="connsiteY99" fmla="*/ 244673 h 320040"/>
                <a:gd name="connsiteX100" fmla="*/ 100370 w 320040"/>
                <a:gd name="connsiteY100" fmla="*/ 249674 h 320040"/>
                <a:gd name="connsiteX101" fmla="*/ 91261 w 320040"/>
                <a:gd name="connsiteY101" fmla="*/ 251460 h 320040"/>
                <a:gd name="connsiteX102" fmla="*/ 82332 w 320040"/>
                <a:gd name="connsiteY102" fmla="*/ 249674 h 320040"/>
                <a:gd name="connsiteX103" fmla="*/ 75188 w 320040"/>
                <a:gd name="connsiteY103" fmla="*/ 244852 h 320040"/>
                <a:gd name="connsiteX104" fmla="*/ 70366 w 320040"/>
                <a:gd name="connsiteY104" fmla="*/ 237708 h 320040"/>
                <a:gd name="connsiteX105" fmla="*/ 68580 w 320040"/>
                <a:gd name="connsiteY105" fmla="*/ 228779 h 320040"/>
                <a:gd name="connsiteX106" fmla="*/ 70366 w 320040"/>
                <a:gd name="connsiteY106" fmla="*/ 219849 h 320040"/>
                <a:gd name="connsiteX107" fmla="*/ 75188 w 320040"/>
                <a:gd name="connsiteY107" fmla="*/ 212527 h 320040"/>
                <a:gd name="connsiteX108" fmla="*/ 82510 w 320040"/>
                <a:gd name="connsiteY108" fmla="*/ 207526 h 320040"/>
                <a:gd name="connsiteX109" fmla="*/ 91440 w 320040"/>
                <a:gd name="connsiteY109" fmla="*/ 205740 h 320040"/>
                <a:gd name="connsiteX110" fmla="*/ 100370 w 320040"/>
                <a:gd name="connsiteY110" fmla="*/ 207526 h 320040"/>
                <a:gd name="connsiteX111" fmla="*/ 107692 w 320040"/>
                <a:gd name="connsiteY111" fmla="*/ 212348 h 320040"/>
                <a:gd name="connsiteX112" fmla="*/ 112514 w 320040"/>
                <a:gd name="connsiteY112" fmla="*/ 219492 h 320040"/>
                <a:gd name="connsiteX113" fmla="*/ 114300 w 320040"/>
                <a:gd name="connsiteY113" fmla="*/ 228600 h 320040"/>
                <a:gd name="connsiteX114" fmla="*/ 182880 w 320040"/>
                <a:gd name="connsiteY114" fmla="*/ 228600 h 320040"/>
                <a:gd name="connsiteX115" fmla="*/ 181094 w 320040"/>
                <a:gd name="connsiteY115" fmla="*/ 237530 h 320040"/>
                <a:gd name="connsiteX116" fmla="*/ 176272 w 320040"/>
                <a:gd name="connsiteY116" fmla="*/ 244673 h 320040"/>
                <a:gd name="connsiteX117" fmla="*/ 168950 w 320040"/>
                <a:gd name="connsiteY117" fmla="*/ 249674 h 320040"/>
                <a:gd name="connsiteX118" fmla="*/ 159841 w 320040"/>
                <a:gd name="connsiteY118" fmla="*/ 251460 h 320040"/>
                <a:gd name="connsiteX119" fmla="*/ 150912 w 320040"/>
                <a:gd name="connsiteY119" fmla="*/ 249674 h 320040"/>
                <a:gd name="connsiteX120" fmla="*/ 143768 w 320040"/>
                <a:gd name="connsiteY120" fmla="*/ 244852 h 320040"/>
                <a:gd name="connsiteX121" fmla="*/ 138946 w 320040"/>
                <a:gd name="connsiteY121" fmla="*/ 237708 h 320040"/>
                <a:gd name="connsiteX122" fmla="*/ 137160 w 320040"/>
                <a:gd name="connsiteY122" fmla="*/ 228779 h 320040"/>
                <a:gd name="connsiteX123" fmla="*/ 138946 w 320040"/>
                <a:gd name="connsiteY123" fmla="*/ 219849 h 320040"/>
                <a:gd name="connsiteX124" fmla="*/ 143768 w 320040"/>
                <a:gd name="connsiteY124" fmla="*/ 212527 h 320040"/>
                <a:gd name="connsiteX125" fmla="*/ 151090 w 320040"/>
                <a:gd name="connsiteY125" fmla="*/ 207526 h 320040"/>
                <a:gd name="connsiteX126" fmla="*/ 160020 w 320040"/>
                <a:gd name="connsiteY126" fmla="*/ 205740 h 320040"/>
                <a:gd name="connsiteX127" fmla="*/ 168950 w 320040"/>
                <a:gd name="connsiteY127" fmla="*/ 207526 h 320040"/>
                <a:gd name="connsiteX128" fmla="*/ 176272 w 320040"/>
                <a:gd name="connsiteY128" fmla="*/ 212348 h 320040"/>
                <a:gd name="connsiteX129" fmla="*/ 181094 w 320040"/>
                <a:gd name="connsiteY129" fmla="*/ 219492 h 320040"/>
                <a:gd name="connsiteX130" fmla="*/ 182880 w 320040"/>
                <a:gd name="connsiteY130" fmla="*/ 22860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20040" h="320040">
                  <a:moveTo>
                    <a:pt x="252889" y="0"/>
                  </a:moveTo>
                  <a:cubicBezTo>
                    <a:pt x="261818" y="0"/>
                    <a:pt x="270332" y="1786"/>
                    <a:pt x="278428" y="5358"/>
                  </a:cubicBezTo>
                  <a:cubicBezTo>
                    <a:pt x="286523" y="8930"/>
                    <a:pt x="293667" y="13811"/>
                    <a:pt x="299859" y="20003"/>
                  </a:cubicBezTo>
                  <a:cubicBezTo>
                    <a:pt x="306051" y="26194"/>
                    <a:pt x="310932" y="33338"/>
                    <a:pt x="314504" y="41434"/>
                  </a:cubicBezTo>
                  <a:cubicBezTo>
                    <a:pt x="318075" y="49530"/>
                    <a:pt x="319920" y="58102"/>
                    <a:pt x="320040" y="67151"/>
                  </a:cubicBezTo>
                  <a:lnTo>
                    <a:pt x="320040" y="252889"/>
                  </a:lnTo>
                  <a:cubicBezTo>
                    <a:pt x="320040" y="261818"/>
                    <a:pt x="318254" y="270332"/>
                    <a:pt x="314682" y="278428"/>
                  </a:cubicBezTo>
                  <a:cubicBezTo>
                    <a:pt x="311110" y="286523"/>
                    <a:pt x="306229" y="293667"/>
                    <a:pt x="300038" y="299859"/>
                  </a:cubicBezTo>
                  <a:cubicBezTo>
                    <a:pt x="293846" y="306051"/>
                    <a:pt x="286702" y="310932"/>
                    <a:pt x="278606" y="314504"/>
                  </a:cubicBezTo>
                  <a:cubicBezTo>
                    <a:pt x="270511" y="318075"/>
                    <a:pt x="261938" y="319920"/>
                    <a:pt x="252889" y="320040"/>
                  </a:cubicBezTo>
                  <a:lnTo>
                    <a:pt x="67151" y="320040"/>
                  </a:lnTo>
                  <a:cubicBezTo>
                    <a:pt x="58222" y="320040"/>
                    <a:pt x="49709" y="318254"/>
                    <a:pt x="41612" y="314682"/>
                  </a:cubicBezTo>
                  <a:cubicBezTo>
                    <a:pt x="33516" y="311110"/>
                    <a:pt x="26372" y="306229"/>
                    <a:pt x="20181" y="300038"/>
                  </a:cubicBezTo>
                  <a:cubicBezTo>
                    <a:pt x="13990" y="293846"/>
                    <a:pt x="9108" y="286702"/>
                    <a:pt x="5536" y="278606"/>
                  </a:cubicBezTo>
                  <a:cubicBezTo>
                    <a:pt x="1965" y="270511"/>
                    <a:pt x="119" y="261938"/>
                    <a:pt x="0" y="252889"/>
                  </a:cubicBezTo>
                  <a:lnTo>
                    <a:pt x="0" y="67151"/>
                  </a:lnTo>
                  <a:cubicBezTo>
                    <a:pt x="0" y="58222"/>
                    <a:pt x="1786" y="49709"/>
                    <a:pt x="5358" y="41612"/>
                  </a:cubicBezTo>
                  <a:cubicBezTo>
                    <a:pt x="8930" y="33516"/>
                    <a:pt x="13811" y="26372"/>
                    <a:pt x="20003" y="20181"/>
                  </a:cubicBezTo>
                  <a:cubicBezTo>
                    <a:pt x="26194" y="13990"/>
                    <a:pt x="33338" y="9108"/>
                    <a:pt x="41434" y="5536"/>
                  </a:cubicBezTo>
                  <a:cubicBezTo>
                    <a:pt x="49530" y="1965"/>
                    <a:pt x="58102" y="119"/>
                    <a:pt x="67151" y="0"/>
                  </a:cubicBezTo>
                  <a:lnTo>
                    <a:pt x="252889" y="0"/>
                  </a:lnTo>
                  <a:close/>
                  <a:moveTo>
                    <a:pt x="67687" y="22860"/>
                  </a:moveTo>
                  <a:cubicBezTo>
                    <a:pt x="61615" y="22860"/>
                    <a:pt x="55840" y="24110"/>
                    <a:pt x="50363" y="26610"/>
                  </a:cubicBezTo>
                  <a:cubicBezTo>
                    <a:pt x="44887" y="29111"/>
                    <a:pt x="40124" y="32445"/>
                    <a:pt x="36076" y="36612"/>
                  </a:cubicBezTo>
                  <a:cubicBezTo>
                    <a:pt x="32028" y="40779"/>
                    <a:pt x="28813" y="45601"/>
                    <a:pt x="26432" y="51078"/>
                  </a:cubicBezTo>
                  <a:cubicBezTo>
                    <a:pt x="24051" y="56555"/>
                    <a:pt x="22860" y="62389"/>
                    <a:pt x="22860" y="68580"/>
                  </a:cubicBezTo>
                  <a:lnTo>
                    <a:pt x="297180" y="68580"/>
                  </a:lnTo>
                  <a:lnTo>
                    <a:pt x="297180" y="67687"/>
                  </a:lnTo>
                  <a:cubicBezTo>
                    <a:pt x="297180" y="61734"/>
                    <a:pt x="295989" y="56078"/>
                    <a:pt x="293608" y="50721"/>
                  </a:cubicBezTo>
                  <a:cubicBezTo>
                    <a:pt x="291227" y="45363"/>
                    <a:pt x="287952" y="40600"/>
                    <a:pt x="283785" y="36433"/>
                  </a:cubicBezTo>
                  <a:cubicBezTo>
                    <a:pt x="279619" y="32266"/>
                    <a:pt x="274856" y="28992"/>
                    <a:pt x="269498" y="26610"/>
                  </a:cubicBezTo>
                  <a:cubicBezTo>
                    <a:pt x="264140" y="24229"/>
                    <a:pt x="258425" y="22979"/>
                    <a:pt x="252353" y="22860"/>
                  </a:cubicBezTo>
                  <a:lnTo>
                    <a:pt x="67687" y="22860"/>
                  </a:lnTo>
                  <a:close/>
                  <a:moveTo>
                    <a:pt x="252353" y="297180"/>
                  </a:moveTo>
                  <a:cubicBezTo>
                    <a:pt x="258305" y="297180"/>
                    <a:pt x="263962" y="295989"/>
                    <a:pt x="269319" y="293608"/>
                  </a:cubicBezTo>
                  <a:cubicBezTo>
                    <a:pt x="274677" y="291227"/>
                    <a:pt x="279440" y="287952"/>
                    <a:pt x="283607" y="283785"/>
                  </a:cubicBezTo>
                  <a:cubicBezTo>
                    <a:pt x="287773" y="279619"/>
                    <a:pt x="291049" y="274856"/>
                    <a:pt x="293430" y="269498"/>
                  </a:cubicBezTo>
                  <a:cubicBezTo>
                    <a:pt x="295810" y="264140"/>
                    <a:pt x="297060" y="258425"/>
                    <a:pt x="297180" y="252353"/>
                  </a:cubicBezTo>
                  <a:lnTo>
                    <a:pt x="297180" y="91440"/>
                  </a:lnTo>
                  <a:lnTo>
                    <a:pt x="22860" y="91440"/>
                  </a:lnTo>
                  <a:lnTo>
                    <a:pt x="22860" y="252353"/>
                  </a:lnTo>
                  <a:cubicBezTo>
                    <a:pt x="22860" y="258305"/>
                    <a:pt x="24051" y="263962"/>
                    <a:pt x="26432" y="269319"/>
                  </a:cubicBezTo>
                  <a:cubicBezTo>
                    <a:pt x="28813" y="274677"/>
                    <a:pt x="32087" y="279440"/>
                    <a:pt x="36255" y="283607"/>
                  </a:cubicBezTo>
                  <a:cubicBezTo>
                    <a:pt x="40422" y="287773"/>
                    <a:pt x="45184" y="291049"/>
                    <a:pt x="50542" y="293430"/>
                  </a:cubicBezTo>
                  <a:cubicBezTo>
                    <a:pt x="55900" y="295810"/>
                    <a:pt x="61615" y="297060"/>
                    <a:pt x="67687" y="297180"/>
                  </a:cubicBezTo>
                  <a:lnTo>
                    <a:pt x="252353" y="297180"/>
                  </a:lnTo>
                  <a:close/>
                  <a:moveTo>
                    <a:pt x="68580" y="160020"/>
                  </a:moveTo>
                  <a:cubicBezTo>
                    <a:pt x="68580" y="156805"/>
                    <a:pt x="69175" y="153829"/>
                    <a:pt x="70366" y="151090"/>
                  </a:cubicBezTo>
                  <a:cubicBezTo>
                    <a:pt x="71557" y="148352"/>
                    <a:pt x="73164" y="145971"/>
                    <a:pt x="75188" y="143947"/>
                  </a:cubicBezTo>
                  <a:cubicBezTo>
                    <a:pt x="77212" y="141923"/>
                    <a:pt x="79653" y="140256"/>
                    <a:pt x="82510" y="138946"/>
                  </a:cubicBezTo>
                  <a:cubicBezTo>
                    <a:pt x="85368" y="137636"/>
                    <a:pt x="88404" y="137041"/>
                    <a:pt x="91619" y="137160"/>
                  </a:cubicBezTo>
                  <a:cubicBezTo>
                    <a:pt x="94833" y="137160"/>
                    <a:pt x="97810" y="137755"/>
                    <a:pt x="100548" y="138946"/>
                  </a:cubicBezTo>
                  <a:cubicBezTo>
                    <a:pt x="103287" y="140137"/>
                    <a:pt x="105668" y="141744"/>
                    <a:pt x="107692" y="143768"/>
                  </a:cubicBezTo>
                  <a:cubicBezTo>
                    <a:pt x="109716" y="145792"/>
                    <a:pt x="111323" y="148173"/>
                    <a:pt x="112514" y="150912"/>
                  </a:cubicBezTo>
                  <a:cubicBezTo>
                    <a:pt x="113705" y="153650"/>
                    <a:pt x="114300" y="156627"/>
                    <a:pt x="114300" y="159841"/>
                  </a:cubicBezTo>
                  <a:cubicBezTo>
                    <a:pt x="114300" y="163056"/>
                    <a:pt x="113705" y="166033"/>
                    <a:pt x="112514" y="168771"/>
                  </a:cubicBezTo>
                  <a:cubicBezTo>
                    <a:pt x="111323" y="171509"/>
                    <a:pt x="109716" y="173950"/>
                    <a:pt x="107692" y="176093"/>
                  </a:cubicBezTo>
                  <a:cubicBezTo>
                    <a:pt x="105668" y="178237"/>
                    <a:pt x="103227" y="179903"/>
                    <a:pt x="100370" y="181094"/>
                  </a:cubicBezTo>
                  <a:cubicBezTo>
                    <a:pt x="97512" y="182285"/>
                    <a:pt x="94536" y="182880"/>
                    <a:pt x="91440" y="182880"/>
                  </a:cubicBezTo>
                  <a:cubicBezTo>
                    <a:pt x="88225" y="182880"/>
                    <a:pt x="85249" y="182285"/>
                    <a:pt x="82510" y="181094"/>
                  </a:cubicBezTo>
                  <a:cubicBezTo>
                    <a:pt x="79772" y="179903"/>
                    <a:pt x="77331" y="178295"/>
                    <a:pt x="75188" y="176272"/>
                  </a:cubicBezTo>
                  <a:cubicBezTo>
                    <a:pt x="73045" y="174249"/>
                    <a:pt x="71438" y="171866"/>
                    <a:pt x="70366" y="169128"/>
                  </a:cubicBezTo>
                  <a:cubicBezTo>
                    <a:pt x="69294" y="166390"/>
                    <a:pt x="68699" y="163354"/>
                    <a:pt x="68580" y="160020"/>
                  </a:cubicBezTo>
                  <a:close/>
                  <a:moveTo>
                    <a:pt x="137160" y="160020"/>
                  </a:moveTo>
                  <a:cubicBezTo>
                    <a:pt x="137160" y="156805"/>
                    <a:pt x="137755" y="153829"/>
                    <a:pt x="138946" y="151090"/>
                  </a:cubicBezTo>
                  <a:cubicBezTo>
                    <a:pt x="140137" y="148352"/>
                    <a:pt x="141744" y="145971"/>
                    <a:pt x="143768" y="143947"/>
                  </a:cubicBezTo>
                  <a:cubicBezTo>
                    <a:pt x="145792" y="141923"/>
                    <a:pt x="148233" y="140256"/>
                    <a:pt x="151090" y="138946"/>
                  </a:cubicBezTo>
                  <a:cubicBezTo>
                    <a:pt x="153948" y="137636"/>
                    <a:pt x="156984" y="137041"/>
                    <a:pt x="160199" y="137160"/>
                  </a:cubicBezTo>
                  <a:cubicBezTo>
                    <a:pt x="163413" y="137160"/>
                    <a:pt x="166390" y="137755"/>
                    <a:pt x="169128" y="138946"/>
                  </a:cubicBezTo>
                  <a:cubicBezTo>
                    <a:pt x="171866" y="140137"/>
                    <a:pt x="174249" y="141744"/>
                    <a:pt x="176272" y="143768"/>
                  </a:cubicBezTo>
                  <a:cubicBezTo>
                    <a:pt x="178295" y="145792"/>
                    <a:pt x="179903" y="148173"/>
                    <a:pt x="181094" y="150912"/>
                  </a:cubicBezTo>
                  <a:cubicBezTo>
                    <a:pt x="182285" y="153650"/>
                    <a:pt x="182880" y="156627"/>
                    <a:pt x="182880" y="159841"/>
                  </a:cubicBezTo>
                  <a:cubicBezTo>
                    <a:pt x="182880" y="163056"/>
                    <a:pt x="182285" y="166033"/>
                    <a:pt x="181094" y="168771"/>
                  </a:cubicBezTo>
                  <a:cubicBezTo>
                    <a:pt x="179903" y="171509"/>
                    <a:pt x="178295" y="173950"/>
                    <a:pt x="176272" y="176093"/>
                  </a:cubicBezTo>
                  <a:cubicBezTo>
                    <a:pt x="174249" y="178237"/>
                    <a:pt x="171807" y="179903"/>
                    <a:pt x="168950" y="181094"/>
                  </a:cubicBezTo>
                  <a:cubicBezTo>
                    <a:pt x="166092" y="182285"/>
                    <a:pt x="163115" y="182880"/>
                    <a:pt x="160020" y="182880"/>
                  </a:cubicBezTo>
                  <a:cubicBezTo>
                    <a:pt x="156805" y="182880"/>
                    <a:pt x="153829" y="182285"/>
                    <a:pt x="151090" y="181094"/>
                  </a:cubicBezTo>
                  <a:cubicBezTo>
                    <a:pt x="148352" y="179903"/>
                    <a:pt x="145911" y="178295"/>
                    <a:pt x="143768" y="176272"/>
                  </a:cubicBezTo>
                  <a:cubicBezTo>
                    <a:pt x="141625" y="174249"/>
                    <a:pt x="140018" y="171866"/>
                    <a:pt x="138946" y="169128"/>
                  </a:cubicBezTo>
                  <a:cubicBezTo>
                    <a:pt x="137874" y="166390"/>
                    <a:pt x="137279" y="163354"/>
                    <a:pt x="137160" y="160020"/>
                  </a:cubicBezTo>
                  <a:close/>
                  <a:moveTo>
                    <a:pt x="251460" y="159841"/>
                  </a:moveTo>
                  <a:cubicBezTo>
                    <a:pt x="251460" y="163056"/>
                    <a:pt x="250865" y="166033"/>
                    <a:pt x="249674" y="168771"/>
                  </a:cubicBezTo>
                  <a:cubicBezTo>
                    <a:pt x="248483" y="171509"/>
                    <a:pt x="246875" y="173950"/>
                    <a:pt x="244852" y="176093"/>
                  </a:cubicBezTo>
                  <a:cubicBezTo>
                    <a:pt x="242829" y="178237"/>
                    <a:pt x="240387" y="179903"/>
                    <a:pt x="237530" y="181094"/>
                  </a:cubicBezTo>
                  <a:cubicBezTo>
                    <a:pt x="234672" y="182285"/>
                    <a:pt x="231695" y="182880"/>
                    <a:pt x="228600" y="182880"/>
                  </a:cubicBezTo>
                  <a:cubicBezTo>
                    <a:pt x="225385" y="182880"/>
                    <a:pt x="222408" y="182285"/>
                    <a:pt x="219670" y="181094"/>
                  </a:cubicBezTo>
                  <a:cubicBezTo>
                    <a:pt x="216932" y="179903"/>
                    <a:pt x="214491" y="178295"/>
                    <a:pt x="212348" y="176272"/>
                  </a:cubicBezTo>
                  <a:cubicBezTo>
                    <a:pt x="210205" y="174249"/>
                    <a:pt x="208598" y="171866"/>
                    <a:pt x="207526" y="169128"/>
                  </a:cubicBezTo>
                  <a:cubicBezTo>
                    <a:pt x="206454" y="166390"/>
                    <a:pt x="205860" y="163354"/>
                    <a:pt x="205740" y="160020"/>
                  </a:cubicBezTo>
                  <a:cubicBezTo>
                    <a:pt x="205740" y="156805"/>
                    <a:pt x="206335" y="153829"/>
                    <a:pt x="207526" y="151090"/>
                  </a:cubicBezTo>
                  <a:cubicBezTo>
                    <a:pt x="208717" y="148352"/>
                    <a:pt x="210325" y="145971"/>
                    <a:pt x="212348" y="143947"/>
                  </a:cubicBezTo>
                  <a:cubicBezTo>
                    <a:pt x="214371" y="141923"/>
                    <a:pt x="216813" y="140256"/>
                    <a:pt x="219670" y="138946"/>
                  </a:cubicBezTo>
                  <a:cubicBezTo>
                    <a:pt x="222528" y="137636"/>
                    <a:pt x="225564" y="137041"/>
                    <a:pt x="228779" y="137160"/>
                  </a:cubicBezTo>
                  <a:cubicBezTo>
                    <a:pt x="231993" y="137160"/>
                    <a:pt x="234970" y="137755"/>
                    <a:pt x="237708" y="138946"/>
                  </a:cubicBezTo>
                  <a:cubicBezTo>
                    <a:pt x="240446" y="140137"/>
                    <a:pt x="242829" y="141744"/>
                    <a:pt x="244852" y="143768"/>
                  </a:cubicBezTo>
                  <a:cubicBezTo>
                    <a:pt x="246875" y="145792"/>
                    <a:pt x="248483" y="148173"/>
                    <a:pt x="249674" y="150912"/>
                  </a:cubicBezTo>
                  <a:cubicBezTo>
                    <a:pt x="250865" y="153650"/>
                    <a:pt x="251460" y="156627"/>
                    <a:pt x="251460" y="159841"/>
                  </a:cubicBezTo>
                  <a:close/>
                  <a:moveTo>
                    <a:pt x="114300" y="228600"/>
                  </a:moveTo>
                  <a:cubicBezTo>
                    <a:pt x="114300" y="231815"/>
                    <a:pt x="113705" y="234792"/>
                    <a:pt x="112514" y="237530"/>
                  </a:cubicBezTo>
                  <a:cubicBezTo>
                    <a:pt x="111323" y="240268"/>
                    <a:pt x="109716" y="242650"/>
                    <a:pt x="107692" y="244673"/>
                  </a:cubicBezTo>
                  <a:cubicBezTo>
                    <a:pt x="105668" y="246697"/>
                    <a:pt x="103227" y="248365"/>
                    <a:pt x="100370" y="249674"/>
                  </a:cubicBezTo>
                  <a:cubicBezTo>
                    <a:pt x="97512" y="250983"/>
                    <a:pt x="94476" y="251580"/>
                    <a:pt x="91261" y="251460"/>
                  </a:cubicBezTo>
                  <a:cubicBezTo>
                    <a:pt x="88047" y="251460"/>
                    <a:pt x="85070" y="250865"/>
                    <a:pt x="82332" y="249674"/>
                  </a:cubicBezTo>
                  <a:cubicBezTo>
                    <a:pt x="79593" y="248483"/>
                    <a:pt x="77212" y="246875"/>
                    <a:pt x="75188" y="244852"/>
                  </a:cubicBezTo>
                  <a:cubicBezTo>
                    <a:pt x="73164" y="242829"/>
                    <a:pt x="71557" y="240446"/>
                    <a:pt x="70366" y="237708"/>
                  </a:cubicBezTo>
                  <a:cubicBezTo>
                    <a:pt x="69175" y="234970"/>
                    <a:pt x="68580" y="231993"/>
                    <a:pt x="68580" y="228779"/>
                  </a:cubicBezTo>
                  <a:cubicBezTo>
                    <a:pt x="68580" y="225564"/>
                    <a:pt x="69175" y="222587"/>
                    <a:pt x="70366" y="219849"/>
                  </a:cubicBezTo>
                  <a:cubicBezTo>
                    <a:pt x="71557" y="217111"/>
                    <a:pt x="73164" y="214670"/>
                    <a:pt x="75188" y="212527"/>
                  </a:cubicBezTo>
                  <a:cubicBezTo>
                    <a:pt x="77212" y="210383"/>
                    <a:pt x="79653" y="208717"/>
                    <a:pt x="82510" y="207526"/>
                  </a:cubicBezTo>
                  <a:cubicBezTo>
                    <a:pt x="85368" y="206335"/>
                    <a:pt x="88344" y="205740"/>
                    <a:pt x="91440" y="205740"/>
                  </a:cubicBezTo>
                  <a:cubicBezTo>
                    <a:pt x="94655" y="205740"/>
                    <a:pt x="97631" y="206335"/>
                    <a:pt x="100370" y="207526"/>
                  </a:cubicBezTo>
                  <a:cubicBezTo>
                    <a:pt x="103108" y="208717"/>
                    <a:pt x="105549" y="210325"/>
                    <a:pt x="107692" y="212348"/>
                  </a:cubicBezTo>
                  <a:cubicBezTo>
                    <a:pt x="109835" y="214371"/>
                    <a:pt x="111443" y="216754"/>
                    <a:pt x="112514" y="219492"/>
                  </a:cubicBezTo>
                  <a:cubicBezTo>
                    <a:pt x="113586" y="222230"/>
                    <a:pt x="114181" y="225266"/>
                    <a:pt x="114300" y="228600"/>
                  </a:cubicBezTo>
                  <a:close/>
                  <a:moveTo>
                    <a:pt x="182880" y="228600"/>
                  </a:moveTo>
                  <a:cubicBezTo>
                    <a:pt x="182880" y="231815"/>
                    <a:pt x="182285" y="234792"/>
                    <a:pt x="181094" y="237530"/>
                  </a:cubicBezTo>
                  <a:cubicBezTo>
                    <a:pt x="179903" y="240268"/>
                    <a:pt x="178295" y="242650"/>
                    <a:pt x="176272" y="244673"/>
                  </a:cubicBezTo>
                  <a:cubicBezTo>
                    <a:pt x="174249" y="246697"/>
                    <a:pt x="171807" y="248365"/>
                    <a:pt x="168950" y="249674"/>
                  </a:cubicBezTo>
                  <a:cubicBezTo>
                    <a:pt x="166092" y="250983"/>
                    <a:pt x="163056" y="251580"/>
                    <a:pt x="159841" y="251460"/>
                  </a:cubicBezTo>
                  <a:cubicBezTo>
                    <a:pt x="156627" y="251460"/>
                    <a:pt x="153650" y="250865"/>
                    <a:pt x="150912" y="249674"/>
                  </a:cubicBezTo>
                  <a:cubicBezTo>
                    <a:pt x="148173" y="248483"/>
                    <a:pt x="145792" y="246875"/>
                    <a:pt x="143768" y="244852"/>
                  </a:cubicBezTo>
                  <a:cubicBezTo>
                    <a:pt x="141744" y="242829"/>
                    <a:pt x="140137" y="240446"/>
                    <a:pt x="138946" y="237708"/>
                  </a:cubicBezTo>
                  <a:cubicBezTo>
                    <a:pt x="137755" y="234970"/>
                    <a:pt x="137160" y="231993"/>
                    <a:pt x="137160" y="228779"/>
                  </a:cubicBezTo>
                  <a:cubicBezTo>
                    <a:pt x="137160" y="225564"/>
                    <a:pt x="137755" y="222587"/>
                    <a:pt x="138946" y="219849"/>
                  </a:cubicBezTo>
                  <a:cubicBezTo>
                    <a:pt x="140137" y="217111"/>
                    <a:pt x="141744" y="214670"/>
                    <a:pt x="143768" y="212527"/>
                  </a:cubicBezTo>
                  <a:cubicBezTo>
                    <a:pt x="145792" y="210383"/>
                    <a:pt x="148233" y="208717"/>
                    <a:pt x="151090" y="207526"/>
                  </a:cubicBezTo>
                  <a:cubicBezTo>
                    <a:pt x="153948" y="206335"/>
                    <a:pt x="156925" y="205740"/>
                    <a:pt x="160020" y="205740"/>
                  </a:cubicBezTo>
                  <a:cubicBezTo>
                    <a:pt x="163235" y="205740"/>
                    <a:pt x="166212" y="206335"/>
                    <a:pt x="168950" y="207526"/>
                  </a:cubicBezTo>
                  <a:cubicBezTo>
                    <a:pt x="171688" y="208717"/>
                    <a:pt x="174129" y="210325"/>
                    <a:pt x="176272" y="212348"/>
                  </a:cubicBezTo>
                  <a:cubicBezTo>
                    <a:pt x="178415" y="214371"/>
                    <a:pt x="180023" y="216754"/>
                    <a:pt x="181094" y="219492"/>
                  </a:cubicBezTo>
                  <a:cubicBezTo>
                    <a:pt x="182166" y="222230"/>
                    <a:pt x="182760" y="225266"/>
                    <a:pt x="182880" y="228600"/>
                  </a:cubicBezTo>
                  <a:close/>
                </a:path>
              </a:pathLst>
            </a:custGeom>
            <a:solidFill>
              <a:schemeClr val="bg1"/>
            </a:solidFill>
            <a:ln w="177" cap="flat">
              <a:noFill/>
              <a:prstDash val="solid"/>
              <a:miter/>
            </a:ln>
          </p:spPr>
          <p:txBody>
            <a:bodyPr rtlCol="0" anchor="ctr"/>
            <a:lstStyle/>
            <a:p>
              <a:endParaRPr lang="en-US">
                <a:solidFill>
                  <a:schemeClr val="bg1">
                    <a:lumMod val="85000"/>
                  </a:schemeClr>
                </a:solidFill>
              </a:endParaRPr>
            </a:p>
          </p:txBody>
        </p:sp>
        <p:sp>
          <p:nvSpPr>
            <p:cNvPr id="17" name="TextBox 16">
              <a:extLst>
                <a:ext uri="{FF2B5EF4-FFF2-40B4-BE49-F238E27FC236}">
                  <a16:creationId xmlns:a16="http://schemas.microsoft.com/office/drawing/2014/main" id="{480EAF4F-DCA7-B27F-2F33-78F607E7AB98}"/>
                </a:ext>
              </a:extLst>
            </p:cNvPr>
            <p:cNvSpPr txBox="1"/>
            <p:nvPr/>
          </p:nvSpPr>
          <p:spPr>
            <a:xfrm>
              <a:off x="6323899" y="2632350"/>
              <a:ext cx="1390814" cy="646331"/>
            </a:xfrm>
            <a:prstGeom prst="rect">
              <a:avLst/>
            </a:prstGeom>
            <a:noFill/>
          </p:spPr>
          <p:txBody>
            <a:bodyPr wrap="square">
              <a:spAutoFit/>
            </a:bodyPr>
            <a:lstStyle/>
            <a:p>
              <a:pPr algn="ctr"/>
              <a:r>
                <a:rPr lang="en-US" sz="1200" dirty="0" err="1">
                  <a:solidFill>
                    <a:schemeClr val="bg1">
                      <a:lumMod val="85000"/>
                    </a:schemeClr>
                  </a:solidFill>
                </a:rPr>
                <a:t>Trabajando</a:t>
              </a:r>
              <a:r>
                <a:rPr lang="en-US" sz="1200" dirty="0">
                  <a:solidFill>
                    <a:schemeClr val="bg1">
                      <a:lumMod val="85000"/>
                    </a:schemeClr>
                  </a:solidFill>
                </a:rPr>
                <a:t> con </a:t>
              </a:r>
              <a:r>
                <a:rPr lang="en-US" sz="1200" dirty="0" err="1">
                  <a:solidFill>
                    <a:schemeClr val="bg1">
                      <a:lumMod val="85000"/>
                    </a:schemeClr>
                  </a:solidFill>
                </a:rPr>
                <a:t>documentación</a:t>
              </a:r>
              <a:r>
                <a:rPr lang="en-US" sz="1200" dirty="0">
                  <a:solidFill>
                    <a:schemeClr val="bg1">
                      <a:lumMod val="85000"/>
                    </a:schemeClr>
                  </a:solidFill>
                </a:rPr>
                <a:t> no </a:t>
              </a:r>
              <a:r>
                <a:rPr lang="en-US" sz="1200" dirty="0" err="1">
                  <a:solidFill>
                    <a:schemeClr val="bg1">
                      <a:lumMod val="85000"/>
                    </a:schemeClr>
                  </a:solidFill>
                </a:rPr>
                <a:t>actualizada</a:t>
              </a:r>
              <a:endParaRPr lang="en-US" sz="1200" dirty="0">
                <a:solidFill>
                  <a:schemeClr val="bg1">
                    <a:lumMod val="85000"/>
                  </a:schemeClr>
                </a:solidFill>
              </a:endParaRPr>
            </a:p>
          </p:txBody>
        </p:sp>
      </p:grpSp>
      <p:grpSp>
        <p:nvGrpSpPr>
          <p:cNvPr id="18" name="Group 17" descr="Request access to source coddde">
            <a:extLst>
              <a:ext uri="{FF2B5EF4-FFF2-40B4-BE49-F238E27FC236}">
                <a16:creationId xmlns:a16="http://schemas.microsoft.com/office/drawing/2014/main" id="{5B8E7F59-3655-A901-AE30-D8D7ED51D668}"/>
              </a:ext>
            </a:extLst>
          </p:cNvPr>
          <p:cNvGrpSpPr/>
          <p:nvPr/>
        </p:nvGrpSpPr>
        <p:grpSpPr>
          <a:xfrm>
            <a:off x="8168924" y="2017713"/>
            <a:ext cx="1390814" cy="1076302"/>
            <a:chOff x="8168924" y="2017713"/>
            <a:chExt cx="1390814" cy="1076302"/>
          </a:xfrm>
        </p:grpSpPr>
        <p:sp>
          <p:nvSpPr>
            <p:cNvPr id="19" name="Oval 18">
              <a:extLst>
                <a:ext uri="{FF2B5EF4-FFF2-40B4-BE49-F238E27FC236}">
                  <a16:creationId xmlns:a16="http://schemas.microsoft.com/office/drawing/2014/main" id="{5142A3B0-B9AD-C577-87FE-52CF8167AB5A}"/>
                </a:ext>
              </a:extLst>
            </p:cNvPr>
            <p:cNvSpPr/>
            <p:nvPr/>
          </p:nvSpPr>
          <p:spPr bwMode="auto">
            <a:xfrm>
              <a:off x="8582176"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1" name="Graphic 3" descr="Example of a &quot;float up&quot; animation">
              <a:extLst>
                <a:ext uri="{FF2B5EF4-FFF2-40B4-BE49-F238E27FC236}">
                  <a16:creationId xmlns:a16="http://schemas.microsoft.com/office/drawing/2014/main" id="{7424EDAE-98A5-C5CB-BD23-CF47187AA695}"/>
                </a:ext>
                <a:ext uri="{C183D7F6-B498-43B3-948B-1728B52AA6E4}">
                  <adec:decorative xmlns:adec="http://schemas.microsoft.com/office/drawing/2017/decorative" val="0"/>
                </a:ext>
              </a:extLst>
            </p:cNvPr>
            <p:cNvSpPr>
              <a:spLocks noChangeAspect="1"/>
            </p:cNvSpPr>
            <p:nvPr/>
          </p:nvSpPr>
          <p:spPr>
            <a:xfrm>
              <a:off x="8727171" y="2157116"/>
              <a:ext cx="274320" cy="274320"/>
            </a:xfrm>
            <a:custGeom>
              <a:avLst/>
              <a:gdLst>
                <a:gd name="connsiteX0" fmla="*/ 0 w 2110745"/>
                <a:gd name="connsiteY0" fmla="*/ 1055373 h 2110745"/>
                <a:gd name="connsiteX1" fmla="*/ 1055373 w 2110745"/>
                <a:gd name="connsiteY1" fmla="*/ 0 h 2110745"/>
                <a:gd name="connsiteX2" fmla="*/ 2110746 w 2110745"/>
                <a:gd name="connsiteY2" fmla="*/ 1055373 h 2110745"/>
                <a:gd name="connsiteX3" fmla="*/ 1055373 w 2110745"/>
                <a:gd name="connsiteY3" fmla="*/ 2110746 h 2110745"/>
                <a:gd name="connsiteX4" fmla="*/ 0 w 2110745"/>
                <a:gd name="connsiteY4" fmla="*/ 1055373 h 2110745"/>
                <a:gd name="connsiteX5" fmla="*/ 1313689 w 2110745"/>
                <a:gd name="connsiteY5" fmla="*/ 554125 h 2110745"/>
                <a:gd name="connsiteX6" fmla="*/ 1279692 w 2110745"/>
                <a:gd name="connsiteY6" fmla="*/ 467256 h 2110745"/>
                <a:gd name="connsiteX7" fmla="*/ 1192822 w 2110745"/>
                <a:gd name="connsiteY7" fmla="*/ 501248 h 2110745"/>
                <a:gd name="connsiteX8" fmla="*/ 731099 w 2110745"/>
                <a:gd name="connsiteY8" fmla="*/ 1556622 h 2110745"/>
                <a:gd name="connsiteX9" fmla="*/ 765091 w 2110745"/>
                <a:gd name="connsiteY9" fmla="*/ 1643493 h 2110745"/>
                <a:gd name="connsiteX10" fmla="*/ 851960 w 2110745"/>
                <a:gd name="connsiteY10" fmla="*/ 1609496 h 2110745"/>
                <a:gd name="connsiteX11" fmla="*/ 1313689 w 2110745"/>
                <a:gd name="connsiteY11" fmla="*/ 554125 h 2110745"/>
                <a:gd name="connsiteX12" fmla="*/ 640288 w 2110745"/>
                <a:gd name="connsiteY12" fmla="*/ 744889 h 2110745"/>
                <a:gd name="connsiteX13" fmla="*/ 547006 w 2110745"/>
                <a:gd name="connsiteY13" fmla="*/ 744889 h 2110745"/>
                <a:gd name="connsiteX14" fmla="*/ 283163 w 2110745"/>
                <a:gd name="connsiteY14" fmla="*/ 1008732 h 2110745"/>
                <a:gd name="connsiteX15" fmla="*/ 283163 w 2110745"/>
                <a:gd name="connsiteY15" fmla="*/ 1102020 h 2110745"/>
                <a:gd name="connsiteX16" fmla="*/ 547006 w 2110745"/>
                <a:gd name="connsiteY16" fmla="*/ 1365863 h 2110745"/>
                <a:gd name="connsiteX17" fmla="*/ 640288 w 2110745"/>
                <a:gd name="connsiteY17" fmla="*/ 1365863 h 2110745"/>
                <a:gd name="connsiteX18" fmla="*/ 640288 w 2110745"/>
                <a:gd name="connsiteY18" fmla="*/ 1272569 h 2110745"/>
                <a:gd name="connsiteX19" fmla="*/ 423087 w 2110745"/>
                <a:gd name="connsiteY19" fmla="*/ 1055373 h 2110745"/>
                <a:gd name="connsiteX20" fmla="*/ 640288 w 2110745"/>
                <a:gd name="connsiteY20" fmla="*/ 838171 h 2110745"/>
                <a:gd name="connsiteX21" fmla="*/ 640288 w 2110745"/>
                <a:gd name="connsiteY21" fmla="*/ 744889 h 2110745"/>
                <a:gd name="connsiteX22" fmla="*/ 1470451 w 2110745"/>
                <a:gd name="connsiteY22" fmla="*/ 838171 h 2110745"/>
                <a:gd name="connsiteX23" fmla="*/ 1687660 w 2110745"/>
                <a:gd name="connsiteY23" fmla="*/ 1055373 h 2110745"/>
                <a:gd name="connsiteX24" fmla="*/ 1470451 w 2110745"/>
                <a:gd name="connsiteY24" fmla="*/ 1272569 h 2110745"/>
                <a:gd name="connsiteX25" fmla="*/ 1470451 w 2110745"/>
                <a:gd name="connsiteY25" fmla="*/ 1365863 h 2110745"/>
                <a:gd name="connsiteX26" fmla="*/ 1563746 w 2110745"/>
                <a:gd name="connsiteY26" fmla="*/ 1365863 h 2110745"/>
                <a:gd name="connsiteX27" fmla="*/ 1827589 w 2110745"/>
                <a:gd name="connsiteY27" fmla="*/ 1102020 h 2110745"/>
                <a:gd name="connsiteX28" fmla="*/ 1827589 w 2110745"/>
                <a:gd name="connsiteY28" fmla="*/ 1008732 h 2110745"/>
                <a:gd name="connsiteX29" fmla="*/ 1563746 w 2110745"/>
                <a:gd name="connsiteY29" fmla="*/ 744889 h 2110745"/>
                <a:gd name="connsiteX30" fmla="*/ 1470451 w 2110745"/>
                <a:gd name="connsiteY30" fmla="*/ 744889 h 2110745"/>
                <a:gd name="connsiteX31" fmla="*/ 1470451 w 2110745"/>
                <a:gd name="connsiteY31" fmla="*/ 838171 h 211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0745" h="2110745">
                  <a:moveTo>
                    <a:pt x="0" y="1055373"/>
                  </a:moveTo>
                  <a:cubicBezTo>
                    <a:pt x="0" y="472506"/>
                    <a:pt x="472506" y="0"/>
                    <a:pt x="1055373" y="0"/>
                  </a:cubicBezTo>
                  <a:cubicBezTo>
                    <a:pt x="1638242" y="0"/>
                    <a:pt x="2110746" y="472506"/>
                    <a:pt x="2110746" y="1055373"/>
                  </a:cubicBezTo>
                  <a:cubicBezTo>
                    <a:pt x="2110746" y="1638242"/>
                    <a:pt x="1638242" y="2110746"/>
                    <a:pt x="1055373" y="2110746"/>
                  </a:cubicBezTo>
                  <a:cubicBezTo>
                    <a:pt x="472506" y="2110746"/>
                    <a:pt x="0" y="1638242"/>
                    <a:pt x="0" y="1055373"/>
                  </a:cubicBezTo>
                  <a:close/>
                  <a:moveTo>
                    <a:pt x="1313689" y="554125"/>
                  </a:moveTo>
                  <a:cubicBezTo>
                    <a:pt x="1328292" y="520750"/>
                    <a:pt x="1313068" y="481857"/>
                    <a:pt x="1279692" y="467256"/>
                  </a:cubicBezTo>
                  <a:cubicBezTo>
                    <a:pt x="1246316" y="452655"/>
                    <a:pt x="1207426" y="467873"/>
                    <a:pt x="1192822" y="501248"/>
                  </a:cubicBezTo>
                  <a:lnTo>
                    <a:pt x="731099" y="1556622"/>
                  </a:lnTo>
                  <a:cubicBezTo>
                    <a:pt x="716498" y="1589998"/>
                    <a:pt x="731716" y="1628889"/>
                    <a:pt x="765091" y="1643493"/>
                  </a:cubicBezTo>
                  <a:cubicBezTo>
                    <a:pt x="798466" y="1658096"/>
                    <a:pt x="837359" y="1642872"/>
                    <a:pt x="851960" y="1609496"/>
                  </a:cubicBezTo>
                  <a:lnTo>
                    <a:pt x="1313689" y="554125"/>
                  </a:lnTo>
                  <a:close/>
                  <a:moveTo>
                    <a:pt x="640288" y="744889"/>
                  </a:moveTo>
                  <a:cubicBezTo>
                    <a:pt x="614529" y="719128"/>
                    <a:pt x="572765" y="719128"/>
                    <a:pt x="547006" y="744889"/>
                  </a:cubicBezTo>
                  <a:lnTo>
                    <a:pt x="283163" y="1008732"/>
                  </a:lnTo>
                  <a:cubicBezTo>
                    <a:pt x="257403" y="1034491"/>
                    <a:pt x="257403" y="1076256"/>
                    <a:pt x="283163" y="1102020"/>
                  </a:cubicBezTo>
                  <a:lnTo>
                    <a:pt x="547006" y="1365863"/>
                  </a:lnTo>
                  <a:cubicBezTo>
                    <a:pt x="572765" y="1391615"/>
                    <a:pt x="614529" y="1391615"/>
                    <a:pt x="640288" y="1365863"/>
                  </a:cubicBezTo>
                  <a:cubicBezTo>
                    <a:pt x="666048" y="1340099"/>
                    <a:pt x="666048" y="1298333"/>
                    <a:pt x="640288" y="1272569"/>
                  </a:cubicBezTo>
                  <a:lnTo>
                    <a:pt x="423087" y="1055373"/>
                  </a:lnTo>
                  <a:lnTo>
                    <a:pt x="640288" y="838171"/>
                  </a:lnTo>
                  <a:cubicBezTo>
                    <a:pt x="666048" y="812411"/>
                    <a:pt x="666048" y="770648"/>
                    <a:pt x="640288" y="744889"/>
                  </a:cubicBezTo>
                  <a:close/>
                  <a:moveTo>
                    <a:pt x="1470451" y="838171"/>
                  </a:moveTo>
                  <a:lnTo>
                    <a:pt x="1687660" y="1055373"/>
                  </a:lnTo>
                  <a:lnTo>
                    <a:pt x="1470451" y="1272569"/>
                  </a:lnTo>
                  <a:cubicBezTo>
                    <a:pt x="1444700" y="1298333"/>
                    <a:pt x="1444700" y="1340099"/>
                    <a:pt x="1470451" y="1365863"/>
                  </a:cubicBezTo>
                  <a:cubicBezTo>
                    <a:pt x="1496215" y="1391615"/>
                    <a:pt x="1537982" y="1391615"/>
                    <a:pt x="1563746" y="1365863"/>
                  </a:cubicBezTo>
                  <a:lnTo>
                    <a:pt x="1827589" y="1102020"/>
                  </a:lnTo>
                  <a:cubicBezTo>
                    <a:pt x="1853340" y="1076256"/>
                    <a:pt x="1853340" y="1034491"/>
                    <a:pt x="1827589" y="1008732"/>
                  </a:cubicBezTo>
                  <a:lnTo>
                    <a:pt x="1563746" y="744889"/>
                  </a:lnTo>
                  <a:cubicBezTo>
                    <a:pt x="1537982" y="719128"/>
                    <a:pt x="1496215" y="719128"/>
                    <a:pt x="1470451" y="744889"/>
                  </a:cubicBezTo>
                  <a:cubicBezTo>
                    <a:pt x="1444700" y="770648"/>
                    <a:pt x="1444700" y="812411"/>
                    <a:pt x="1470451" y="838171"/>
                  </a:cubicBezTo>
                  <a:close/>
                </a:path>
              </a:pathLst>
            </a:custGeom>
            <a:solidFill>
              <a:schemeClr val="bg1"/>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CA">
                <a:solidFill>
                  <a:schemeClr val="bg1">
                    <a:lumMod val="85000"/>
                  </a:schemeClr>
                </a:solidFill>
              </a:endParaRPr>
            </a:p>
          </p:txBody>
        </p:sp>
        <p:sp>
          <p:nvSpPr>
            <p:cNvPr id="20" name="TextBox 19">
              <a:extLst>
                <a:ext uri="{FF2B5EF4-FFF2-40B4-BE49-F238E27FC236}">
                  <a16:creationId xmlns:a16="http://schemas.microsoft.com/office/drawing/2014/main" id="{AB8D299B-C73C-2E14-5F30-9C299B5DA3E6}"/>
                </a:ext>
              </a:extLst>
            </p:cNvPr>
            <p:cNvSpPr txBox="1"/>
            <p:nvPr/>
          </p:nvSpPr>
          <p:spPr>
            <a:xfrm>
              <a:off x="8168924" y="2632350"/>
              <a:ext cx="1390814" cy="461665"/>
            </a:xfrm>
            <a:prstGeom prst="rect">
              <a:avLst/>
            </a:prstGeom>
            <a:noFill/>
          </p:spPr>
          <p:txBody>
            <a:bodyPr wrap="square">
              <a:spAutoFit/>
            </a:bodyPr>
            <a:lstStyle/>
            <a:p>
              <a:pPr algn="ctr"/>
              <a:r>
                <a:rPr lang="en-US" sz="1200" dirty="0" err="1">
                  <a:solidFill>
                    <a:schemeClr val="bg1">
                      <a:lumMod val="85000"/>
                    </a:schemeClr>
                  </a:solidFill>
                </a:rPr>
                <a:t>Pidiendo</a:t>
              </a:r>
              <a:r>
                <a:rPr lang="en-US" sz="1200" dirty="0">
                  <a:solidFill>
                    <a:schemeClr val="bg1">
                      <a:lumMod val="85000"/>
                    </a:schemeClr>
                  </a:solidFill>
                </a:rPr>
                <a:t> </a:t>
              </a:r>
              <a:r>
                <a:rPr lang="en-US" sz="1200" dirty="0" err="1">
                  <a:solidFill>
                    <a:schemeClr val="bg1">
                      <a:lumMod val="85000"/>
                    </a:schemeClr>
                  </a:solidFill>
                </a:rPr>
                <a:t>acceso</a:t>
              </a:r>
              <a:r>
                <a:rPr lang="en-US" sz="1200" dirty="0">
                  <a:solidFill>
                    <a:schemeClr val="bg1">
                      <a:lumMod val="85000"/>
                    </a:schemeClr>
                  </a:solidFill>
                </a:rPr>
                <a:t> a  </a:t>
              </a:r>
              <a:r>
                <a:rPr lang="en-US" sz="1200" dirty="0" err="1">
                  <a:solidFill>
                    <a:schemeClr val="bg1">
                      <a:lumMod val="85000"/>
                    </a:schemeClr>
                  </a:solidFill>
                </a:rPr>
                <a:t>código</a:t>
              </a:r>
              <a:endParaRPr lang="en-US" sz="1200" dirty="0">
                <a:solidFill>
                  <a:schemeClr val="bg1">
                    <a:lumMod val="85000"/>
                  </a:schemeClr>
                </a:solidFill>
              </a:endParaRPr>
            </a:p>
          </p:txBody>
        </p:sp>
      </p:grpSp>
      <p:grpSp>
        <p:nvGrpSpPr>
          <p:cNvPr id="21" name="Group 20" descr="Request access to cloud resources">
            <a:extLst>
              <a:ext uri="{FF2B5EF4-FFF2-40B4-BE49-F238E27FC236}">
                <a16:creationId xmlns:a16="http://schemas.microsoft.com/office/drawing/2014/main" id="{17A0F39D-6B4C-0D8D-CDBC-B35640E03B11}"/>
              </a:ext>
            </a:extLst>
          </p:cNvPr>
          <p:cNvGrpSpPr/>
          <p:nvPr/>
        </p:nvGrpSpPr>
        <p:grpSpPr>
          <a:xfrm>
            <a:off x="10013950" y="2017713"/>
            <a:ext cx="1390814" cy="1076302"/>
            <a:chOff x="10013950" y="2017713"/>
            <a:chExt cx="1390814" cy="1076302"/>
          </a:xfrm>
        </p:grpSpPr>
        <p:sp>
          <p:nvSpPr>
            <p:cNvPr id="22" name="Oval 21">
              <a:extLst>
                <a:ext uri="{FF2B5EF4-FFF2-40B4-BE49-F238E27FC236}">
                  <a16:creationId xmlns:a16="http://schemas.microsoft.com/office/drawing/2014/main" id="{E1419DB2-0F3C-7414-8D3C-14E1C2E1C606}"/>
                </a:ext>
              </a:extLst>
            </p:cNvPr>
            <p:cNvSpPr/>
            <p:nvPr/>
          </p:nvSpPr>
          <p:spPr bwMode="auto">
            <a:xfrm>
              <a:off x="10427202" y="2017713"/>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2" name="Graphic 43">
              <a:extLst>
                <a:ext uri="{FF2B5EF4-FFF2-40B4-BE49-F238E27FC236}">
                  <a16:creationId xmlns:a16="http://schemas.microsoft.com/office/drawing/2014/main" id="{0340DDD3-466C-C396-903A-D447C57A223A}"/>
                </a:ext>
              </a:extLst>
            </p:cNvPr>
            <p:cNvSpPr>
              <a:spLocks noChangeAspect="1"/>
            </p:cNvSpPr>
            <p:nvPr/>
          </p:nvSpPr>
          <p:spPr>
            <a:xfrm>
              <a:off x="10572197" y="2204630"/>
              <a:ext cx="274320" cy="179292"/>
            </a:xfrm>
            <a:custGeom>
              <a:avLst/>
              <a:gdLst>
                <a:gd name="connsiteX0" fmla="*/ 261515 w 1247746"/>
                <a:gd name="connsiteY0" fmla="*/ 303620 h 815516"/>
                <a:gd name="connsiteX1" fmla="*/ 688366 w 1247746"/>
                <a:gd name="connsiteY1" fmla="*/ 5757 h 815516"/>
                <a:gd name="connsiteX2" fmla="*/ 986232 w 1247746"/>
                <a:gd name="connsiteY2" fmla="*/ 303620 h 815516"/>
                <a:gd name="connsiteX3" fmla="*/ 991799 w 1247746"/>
                <a:gd name="connsiteY3" fmla="*/ 303620 h 815516"/>
                <a:gd name="connsiteX4" fmla="*/ 1247747 w 1247746"/>
                <a:gd name="connsiteY4" fmla="*/ 559568 h 815516"/>
                <a:gd name="connsiteX5" fmla="*/ 991799 w 1247746"/>
                <a:gd name="connsiteY5" fmla="*/ 815516 h 815516"/>
                <a:gd name="connsiteX6" fmla="*/ 255948 w 1247746"/>
                <a:gd name="connsiteY6" fmla="*/ 815516 h 815516"/>
                <a:gd name="connsiteX7" fmla="*/ 0 w 1247746"/>
                <a:gd name="connsiteY7" fmla="*/ 559568 h 815516"/>
                <a:gd name="connsiteX8" fmla="*/ 255948 w 1247746"/>
                <a:gd name="connsiteY8" fmla="*/ 303620 h 815516"/>
                <a:gd name="connsiteX9" fmla="*/ 261515 w 1247746"/>
                <a:gd name="connsiteY9" fmla="*/ 303620 h 8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746" h="815516">
                  <a:moveTo>
                    <a:pt x="261515" y="303620"/>
                  </a:moveTo>
                  <a:cubicBezTo>
                    <a:pt x="297135" y="103495"/>
                    <a:pt x="488243" y="-29863"/>
                    <a:pt x="688366" y="5757"/>
                  </a:cubicBezTo>
                  <a:cubicBezTo>
                    <a:pt x="840277" y="32794"/>
                    <a:pt x="959197" y="151713"/>
                    <a:pt x="986232" y="303620"/>
                  </a:cubicBezTo>
                  <a:lnTo>
                    <a:pt x="991799" y="303620"/>
                  </a:lnTo>
                  <a:cubicBezTo>
                    <a:pt x="1133152" y="303620"/>
                    <a:pt x="1247747" y="418215"/>
                    <a:pt x="1247747" y="559568"/>
                  </a:cubicBezTo>
                  <a:cubicBezTo>
                    <a:pt x="1247747" y="700922"/>
                    <a:pt x="1133152" y="815516"/>
                    <a:pt x="991799" y="815516"/>
                  </a:cubicBezTo>
                  <a:lnTo>
                    <a:pt x="255948" y="815516"/>
                  </a:lnTo>
                  <a:cubicBezTo>
                    <a:pt x="114592" y="815516"/>
                    <a:pt x="0" y="700922"/>
                    <a:pt x="0" y="559568"/>
                  </a:cubicBezTo>
                  <a:cubicBezTo>
                    <a:pt x="0" y="418215"/>
                    <a:pt x="114592" y="303620"/>
                    <a:pt x="255948" y="303620"/>
                  </a:cubicBezTo>
                  <a:lnTo>
                    <a:pt x="261515" y="303620"/>
                  </a:lnTo>
                  <a:close/>
                </a:path>
              </a:pathLst>
            </a:custGeom>
            <a:solidFill>
              <a:schemeClr val="bg1"/>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23" name="TextBox 22">
              <a:extLst>
                <a:ext uri="{FF2B5EF4-FFF2-40B4-BE49-F238E27FC236}">
                  <a16:creationId xmlns:a16="http://schemas.microsoft.com/office/drawing/2014/main" id="{AC2BDAC3-3589-BF64-DC76-4F7405EC9E97}"/>
                </a:ext>
              </a:extLst>
            </p:cNvPr>
            <p:cNvSpPr txBox="1"/>
            <p:nvPr/>
          </p:nvSpPr>
          <p:spPr>
            <a:xfrm>
              <a:off x="10013950" y="2632350"/>
              <a:ext cx="1390814" cy="461665"/>
            </a:xfrm>
            <a:prstGeom prst="rect">
              <a:avLst/>
            </a:prstGeom>
            <a:noFill/>
          </p:spPr>
          <p:txBody>
            <a:bodyPr wrap="square">
              <a:spAutoFit/>
            </a:bodyPr>
            <a:lstStyle/>
            <a:p>
              <a:pPr algn="ctr"/>
              <a:r>
                <a:rPr lang="en-US" sz="1200" dirty="0" err="1">
                  <a:solidFill>
                    <a:schemeClr val="bg1">
                      <a:lumMod val="85000"/>
                    </a:schemeClr>
                  </a:solidFill>
                </a:rPr>
                <a:t>Pidiendo</a:t>
              </a:r>
              <a:r>
                <a:rPr lang="en-US" sz="1200" dirty="0">
                  <a:solidFill>
                    <a:schemeClr val="bg1">
                      <a:lumMod val="85000"/>
                    </a:schemeClr>
                  </a:solidFill>
                </a:rPr>
                <a:t> </a:t>
              </a:r>
              <a:r>
                <a:rPr lang="en-US" sz="1200" dirty="0" err="1">
                  <a:solidFill>
                    <a:schemeClr val="bg1">
                      <a:lumMod val="85000"/>
                    </a:schemeClr>
                  </a:solidFill>
                </a:rPr>
                <a:t>acceso</a:t>
              </a:r>
              <a:r>
                <a:rPr lang="en-US" sz="1200" dirty="0">
                  <a:solidFill>
                    <a:schemeClr val="bg1">
                      <a:lumMod val="85000"/>
                    </a:schemeClr>
                  </a:solidFill>
                </a:rPr>
                <a:t> a </a:t>
              </a:r>
              <a:r>
                <a:rPr lang="en-US" sz="1200" dirty="0" err="1">
                  <a:solidFill>
                    <a:schemeClr val="bg1">
                      <a:lumMod val="85000"/>
                    </a:schemeClr>
                  </a:solidFill>
                </a:rPr>
                <a:t>recursos</a:t>
              </a:r>
              <a:r>
                <a:rPr lang="en-US" sz="1200" dirty="0">
                  <a:solidFill>
                    <a:schemeClr val="bg1">
                      <a:lumMod val="85000"/>
                    </a:schemeClr>
                  </a:solidFill>
                </a:rPr>
                <a:t> cloud</a:t>
              </a:r>
            </a:p>
          </p:txBody>
        </p:sp>
      </p:grpSp>
      <p:grpSp>
        <p:nvGrpSpPr>
          <p:cNvPr id="24" name="Group 23" descr="Install OS">
            <a:extLst>
              <a:ext uri="{FF2B5EF4-FFF2-40B4-BE49-F238E27FC236}">
                <a16:creationId xmlns:a16="http://schemas.microsoft.com/office/drawing/2014/main" id="{5D569515-1360-D5FC-9D2A-6E3EFC17417B}"/>
              </a:ext>
            </a:extLst>
          </p:cNvPr>
          <p:cNvGrpSpPr/>
          <p:nvPr/>
        </p:nvGrpSpPr>
        <p:grpSpPr>
          <a:xfrm>
            <a:off x="788824" y="4269349"/>
            <a:ext cx="1390814" cy="891636"/>
            <a:chOff x="788824" y="4269349"/>
            <a:chExt cx="1390814" cy="891636"/>
          </a:xfrm>
        </p:grpSpPr>
        <p:sp>
          <p:nvSpPr>
            <p:cNvPr id="25" name="Oval 24">
              <a:extLst>
                <a:ext uri="{FF2B5EF4-FFF2-40B4-BE49-F238E27FC236}">
                  <a16:creationId xmlns:a16="http://schemas.microsoft.com/office/drawing/2014/main" id="{2DCC0781-B58E-C6D7-50B2-1B2A630040FC}"/>
                </a:ext>
              </a:extLst>
            </p:cNvPr>
            <p:cNvSpPr/>
            <p:nvPr/>
          </p:nvSpPr>
          <p:spPr bwMode="auto">
            <a:xfrm>
              <a:off x="1202076"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3" name="Graphic 183">
              <a:extLst>
                <a:ext uri="{FF2B5EF4-FFF2-40B4-BE49-F238E27FC236}">
                  <a16:creationId xmlns:a16="http://schemas.microsoft.com/office/drawing/2014/main" id="{D60D2C4F-9A50-6B92-AACB-671F40BC2067}"/>
                </a:ext>
              </a:extLst>
            </p:cNvPr>
            <p:cNvSpPr>
              <a:spLocks noChangeAspect="1"/>
            </p:cNvSpPr>
            <p:nvPr/>
          </p:nvSpPr>
          <p:spPr>
            <a:xfrm>
              <a:off x="1339191" y="4398522"/>
              <a:ext cx="290079" cy="291811"/>
            </a:xfrm>
            <a:custGeom>
              <a:avLst/>
              <a:gdLst>
                <a:gd name="connsiteX0" fmla="*/ 159719 w 319087"/>
                <a:gd name="connsiteY0" fmla="*/ 235744 h 320992"/>
                <a:gd name="connsiteX1" fmla="*/ 153236 w 319087"/>
                <a:gd name="connsiteY1" fmla="*/ 234358 h 320992"/>
                <a:gd name="connsiteX2" fmla="*/ 147638 w 319087"/>
                <a:gd name="connsiteY2" fmla="*/ 230505 h 320992"/>
                <a:gd name="connsiteX3" fmla="*/ 70485 w 319087"/>
                <a:gd name="connsiteY3" fmla="*/ 153353 h 320992"/>
                <a:gd name="connsiteX4" fmla="*/ 65484 w 319087"/>
                <a:gd name="connsiteY4" fmla="*/ 140970 h 320992"/>
                <a:gd name="connsiteX5" fmla="*/ 71438 w 319087"/>
                <a:gd name="connsiteY5" fmla="*/ 128111 h 320992"/>
                <a:gd name="connsiteX6" fmla="*/ 83582 w 319087"/>
                <a:gd name="connsiteY6" fmla="*/ 123111 h 320992"/>
                <a:gd name="connsiteX7" fmla="*/ 96203 w 319087"/>
                <a:gd name="connsiteY7" fmla="*/ 128588 h 320992"/>
                <a:gd name="connsiteX8" fmla="*/ 142399 w 319087"/>
                <a:gd name="connsiteY8" fmla="*/ 175736 h 320992"/>
                <a:gd name="connsiteX9" fmla="*/ 142399 w 319087"/>
                <a:gd name="connsiteY9" fmla="*/ 17621 h 320992"/>
                <a:gd name="connsiteX10" fmla="*/ 147571 w 319087"/>
                <a:gd name="connsiteY10" fmla="*/ 5191 h 320992"/>
                <a:gd name="connsiteX11" fmla="*/ 159953 w 319087"/>
                <a:gd name="connsiteY11" fmla="*/ 0 h 320992"/>
                <a:gd name="connsiteX12" fmla="*/ 172164 w 319087"/>
                <a:gd name="connsiteY12" fmla="*/ 5191 h 320992"/>
                <a:gd name="connsiteX13" fmla="*/ 177165 w 319087"/>
                <a:gd name="connsiteY13" fmla="*/ 17621 h 320992"/>
                <a:gd name="connsiteX14" fmla="*/ 177165 w 319087"/>
                <a:gd name="connsiteY14" fmla="*/ 175736 h 320992"/>
                <a:gd name="connsiteX15" fmla="*/ 224314 w 319087"/>
                <a:gd name="connsiteY15" fmla="*/ 128588 h 320992"/>
                <a:gd name="connsiteX16" fmla="*/ 236696 w 319087"/>
                <a:gd name="connsiteY16" fmla="*/ 123111 h 320992"/>
                <a:gd name="connsiteX17" fmla="*/ 249079 w 319087"/>
                <a:gd name="connsiteY17" fmla="*/ 128349 h 320992"/>
                <a:gd name="connsiteX18" fmla="*/ 254318 w 319087"/>
                <a:gd name="connsiteY18" fmla="*/ 140970 h 320992"/>
                <a:gd name="connsiteX19" fmla="*/ 249079 w 319087"/>
                <a:gd name="connsiteY19" fmla="*/ 153353 h 320992"/>
                <a:gd name="connsiteX20" fmla="*/ 171926 w 319087"/>
                <a:gd name="connsiteY20" fmla="*/ 230505 h 320992"/>
                <a:gd name="connsiteX21" fmla="*/ 166265 w 319087"/>
                <a:gd name="connsiteY21" fmla="*/ 234358 h 320992"/>
                <a:gd name="connsiteX22" fmla="*/ 159719 w 319087"/>
                <a:gd name="connsiteY22" fmla="*/ 235744 h 320992"/>
                <a:gd name="connsiteX23" fmla="*/ 34766 w 319087"/>
                <a:gd name="connsiteY23" fmla="*/ 320993 h 320992"/>
                <a:gd name="connsiteX24" fmla="*/ 10543 w 319087"/>
                <a:gd name="connsiteY24" fmla="*/ 310601 h 320992"/>
                <a:gd name="connsiteX25" fmla="*/ 0 w 319087"/>
                <a:gd name="connsiteY25" fmla="*/ 286226 h 320992"/>
                <a:gd name="connsiteX26" fmla="*/ 0 w 319087"/>
                <a:gd name="connsiteY26" fmla="*/ 235268 h 320992"/>
                <a:gd name="connsiteX27" fmla="*/ 5172 w 319087"/>
                <a:gd name="connsiteY27" fmla="*/ 222837 h 320992"/>
                <a:gd name="connsiteX28" fmla="*/ 17555 w 319087"/>
                <a:gd name="connsiteY28" fmla="*/ 217646 h 320992"/>
                <a:gd name="connsiteX29" fmla="*/ 29766 w 319087"/>
                <a:gd name="connsiteY29" fmla="*/ 222837 h 320992"/>
                <a:gd name="connsiteX30" fmla="*/ 34766 w 319087"/>
                <a:gd name="connsiteY30" fmla="*/ 235268 h 320992"/>
                <a:gd name="connsiteX31" fmla="*/ 34766 w 319087"/>
                <a:gd name="connsiteY31" fmla="*/ 286226 h 320992"/>
                <a:gd name="connsiteX32" fmla="*/ 284321 w 319087"/>
                <a:gd name="connsiteY32" fmla="*/ 286226 h 320992"/>
                <a:gd name="connsiteX33" fmla="*/ 284321 w 319087"/>
                <a:gd name="connsiteY33" fmla="*/ 235268 h 320992"/>
                <a:gd name="connsiteX34" fmla="*/ 289493 w 319087"/>
                <a:gd name="connsiteY34" fmla="*/ 222837 h 320992"/>
                <a:gd name="connsiteX35" fmla="*/ 301876 w 319087"/>
                <a:gd name="connsiteY35" fmla="*/ 217646 h 320992"/>
                <a:gd name="connsiteX36" fmla="*/ 314087 w 319087"/>
                <a:gd name="connsiteY36" fmla="*/ 222837 h 320992"/>
                <a:gd name="connsiteX37" fmla="*/ 319088 w 319087"/>
                <a:gd name="connsiteY37" fmla="*/ 235268 h 320992"/>
                <a:gd name="connsiteX38" fmla="*/ 319088 w 319087"/>
                <a:gd name="connsiteY38" fmla="*/ 286226 h 320992"/>
                <a:gd name="connsiteX39" fmla="*/ 308544 w 319087"/>
                <a:gd name="connsiteY39" fmla="*/ 310601 h 320992"/>
                <a:gd name="connsiteX40" fmla="*/ 284321 w 319087"/>
                <a:gd name="connsiteY40" fmla="*/ 320993 h 320992"/>
                <a:gd name="connsiteX41" fmla="*/ 34766 w 319087"/>
                <a:gd name="connsiteY41" fmla="*/ 320993 h 32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9087" h="320992">
                  <a:moveTo>
                    <a:pt x="159719" y="235744"/>
                  </a:moveTo>
                  <a:cubicBezTo>
                    <a:pt x="157509" y="235744"/>
                    <a:pt x="155348" y="235282"/>
                    <a:pt x="153236" y="234358"/>
                  </a:cubicBezTo>
                  <a:cubicBezTo>
                    <a:pt x="151123" y="233435"/>
                    <a:pt x="149257" y="232150"/>
                    <a:pt x="147638" y="230505"/>
                  </a:cubicBezTo>
                  <a:lnTo>
                    <a:pt x="70485" y="153353"/>
                  </a:lnTo>
                  <a:cubicBezTo>
                    <a:pt x="66992" y="149860"/>
                    <a:pt x="65326" y="145733"/>
                    <a:pt x="65484" y="140970"/>
                  </a:cubicBezTo>
                  <a:cubicBezTo>
                    <a:pt x="65643" y="136208"/>
                    <a:pt x="67628" y="131921"/>
                    <a:pt x="71438" y="128111"/>
                  </a:cubicBezTo>
                  <a:cubicBezTo>
                    <a:pt x="74930" y="124619"/>
                    <a:pt x="78978" y="122952"/>
                    <a:pt x="83582" y="123111"/>
                  </a:cubicBezTo>
                  <a:cubicBezTo>
                    <a:pt x="88186" y="123269"/>
                    <a:pt x="92393" y="125095"/>
                    <a:pt x="96203" y="128588"/>
                  </a:cubicBezTo>
                  <a:lnTo>
                    <a:pt x="142399" y="175736"/>
                  </a:lnTo>
                  <a:lnTo>
                    <a:pt x="142399" y="17621"/>
                  </a:lnTo>
                  <a:cubicBezTo>
                    <a:pt x="142399" y="12795"/>
                    <a:pt x="144123" y="8652"/>
                    <a:pt x="147571" y="5191"/>
                  </a:cubicBezTo>
                  <a:cubicBezTo>
                    <a:pt x="151019" y="1730"/>
                    <a:pt x="155146" y="0"/>
                    <a:pt x="159953" y="0"/>
                  </a:cubicBezTo>
                  <a:cubicBezTo>
                    <a:pt x="164760" y="0"/>
                    <a:pt x="168831" y="1730"/>
                    <a:pt x="172164" y="5191"/>
                  </a:cubicBezTo>
                  <a:cubicBezTo>
                    <a:pt x="175498" y="8652"/>
                    <a:pt x="177165" y="12795"/>
                    <a:pt x="177165" y="17621"/>
                  </a:cubicBezTo>
                  <a:lnTo>
                    <a:pt x="177165" y="175736"/>
                  </a:lnTo>
                  <a:lnTo>
                    <a:pt x="224314" y="128588"/>
                  </a:lnTo>
                  <a:cubicBezTo>
                    <a:pt x="227806" y="125095"/>
                    <a:pt x="231934" y="123269"/>
                    <a:pt x="236696" y="123111"/>
                  </a:cubicBezTo>
                  <a:cubicBezTo>
                    <a:pt x="241459" y="122952"/>
                    <a:pt x="245586" y="124698"/>
                    <a:pt x="249079" y="128349"/>
                  </a:cubicBezTo>
                  <a:cubicBezTo>
                    <a:pt x="252571" y="132001"/>
                    <a:pt x="254318" y="136208"/>
                    <a:pt x="254318" y="140970"/>
                  </a:cubicBezTo>
                  <a:cubicBezTo>
                    <a:pt x="254318" y="145733"/>
                    <a:pt x="252571" y="149860"/>
                    <a:pt x="249079" y="153353"/>
                  </a:cubicBezTo>
                  <a:lnTo>
                    <a:pt x="171926" y="230505"/>
                  </a:lnTo>
                  <a:cubicBezTo>
                    <a:pt x="170307" y="232150"/>
                    <a:pt x="168420" y="233435"/>
                    <a:pt x="166265" y="234358"/>
                  </a:cubicBezTo>
                  <a:cubicBezTo>
                    <a:pt x="164109" y="235282"/>
                    <a:pt x="161927" y="235744"/>
                    <a:pt x="159719" y="235744"/>
                  </a:cubicBezTo>
                  <a:close/>
                  <a:moveTo>
                    <a:pt x="34766" y="320993"/>
                  </a:moveTo>
                  <a:cubicBezTo>
                    <a:pt x="25646" y="320993"/>
                    <a:pt x="17572" y="317529"/>
                    <a:pt x="10543" y="310601"/>
                  </a:cubicBezTo>
                  <a:cubicBezTo>
                    <a:pt x="3514" y="303674"/>
                    <a:pt x="0" y="295549"/>
                    <a:pt x="0" y="286226"/>
                  </a:cubicBezTo>
                  <a:lnTo>
                    <a:pt x="0" y="235268"/>
                  </a:lnTo>
                  <a:cubicBezTo>
                    <a:pt x="0" y="230441"/>
                    <a:pt x="1724" y="226298"/>
                    <a:pt x="5172" y="222837"/>
                  </a:cubicBezTo>
                  <a:cubicBezTo>
                    <a:pt x="8620" y="219377"/>
                    <a:pt x="12747" y="217646"/>
                    <a:pt x="17555" y="217646"/>
                  </a:cubicBezTo>
                  <a:cubicBezTo>
                    <a:pt x="22362" y="217646"/>
                    <a:pt x="26432" y="219377"/>
                    <a:pt x="29766" y="222837"/>
                  </a:cubicBezTo>
                  <a:cubicBezTo>
                    <a:pt x="33099" y="226298"/>
                    <a:pt x="34766" y="230441"/>
                    <a:pt x="34766" y="235268"/>
                  </a:cubicBezTo>
                  <a:lnTo>
                    <a:pt x="34766" y="286226"/>
                  </a:lnTo>
                  <a:lnTo>
                    <a:pt x="284321" y="286226"/>
                  </a:lnTo>
                  <a:lnTo>
                    <a:pt x="284321" y="235268"/>
                  </a:lnTo>
                  <a:cubicBezTo>
                    <a:pt x="284321" y="230441"/>
                    <a:pt x="286045" y="226298"/>
                    <a:pt x="289493" y="222837"/>
                  </a:cubicBezTo>
                  <a:cubicBezTo>
                    <a:pt x="292941" y="219377"/>
                    <a:pt x="297069" y="217646"/>
                    <a:pt x="301876" y="217646"/>
                  </a:cubicBezTo>
                  <a:cubicBezTo>
                    <a:pt x="306683" y="217646"/>
                    <a:pt x="310753" y="219377"/>
                    <a:pt x="314087" y="222837"/>
                  </a:cubicBezTo>
                  <a:cubicBezTo>
                    <a:pt x="317421" y="226298"/>
                    <a:pt x="319088" y="230441"/>
                    <a:pt x="319088" y="235268"/>
                  </a:cubicBezTo>
                  <a:lnTo>
                    <a:pt x="319088" y="286226"/>
                  </a:lnTo>
                  <a:cubicBezTo>
                    <a:pt x="319088" y="295549"/>
                    <a:pt x="315573" y="303674"/>
                    <a:pt x="308544" y="310601"/>
                  </a:cubicBezTo>
                  <a:cubicBezTo>
                    <a:pt x="301516" y="317529"/>
                    <a:pt x="293441" y="320993"/>
                    <a:pt x="284321" y="320993"/>
                  </a:cubicBezTo>
                  <a:lnTo>
                    <a:pt x="34766" y="320993"/>
                  </a:lnTo>
                  <a:close/>
                </a:path>
              </a:pathLst>
            </a:custGeom>
            <a:solidFill>
              <a:schemeClr val="bg1"/>
            </a:solidFill>
            <a:ln w="476" cap="flat">
              <a:noFill/>
              <a:prstDash val="solid"/>
              <a:miter/>
            </a:ln>
          </p:spPr>
          <p:txBody>
            <a:bodyPr rtlCol="0" anchor="ctr"/>
            <a:lstStyle/>
            <a:p>
              <a:endParaRPr lang="en-US">
                <a:solidFill>
                  <a:schemeClr val="bg1">
                    <a:lumMod val="85000"/>
                  </a:schemeClr>
                </a:solidFill>
              </a:endParaRPr>
            </a:p>
          </p:txBody>
        </p:sp>
        <p:sp>
          <p:nvSpPr>
            <p:cNvPr id="26" name="TextBox 25">
              <a:extLst>
                <a:ext uri="{FF2B5EF4-FFF2-40B4-BE49-F238E27FC236}">
                  <a16:creationId xmlns:a16="http://schemas.microsoft.com/office/drawing/2014/main" id="{B7CA030D-CF62-263B-03FA-BF2D5A1F6124}"/>
                </a:ext>
              </a:extLst>
            </p:cNvPr>
            <p:cNvSpPr txBox="1"/>
            <p:nvPr/>
          </p:nvSpPr>
          <p:spPr>
            <a:xfrm>
              <a:off x="788824" y="4883986"/>
              <a:ext cx="1390814" cy="276999"/>
            </a:xfrm>
            <a:prstGeom prst="rect">
              <a:avLst/>
            </a:prstGeom>
            <a:noFill/>
          </p:spPr>
          <p:txBody>
            <a:bodyPr wrap="square">
              <a:spAutoFit/>
            </a:bodyPr>
            <a:lstStyle/>
            <a:p>
              <a:pPr algn="ctr"/>
              <a:r>
                <a:rPr lang="en-US" sz="1200" dirty="0" err="1">
                  <a:solidFill>
                    <a:schemeClr val="bg1">
                      <a:lumMod val="85000"/>
                    </a:schemeClr>
                  </a:solidFill>
                </a:rPr>
                <a:t>Instalar</a:t>
              </a:r>
              <a:r>
                <a:rPr lang="en-US" sz="1200" dirty="0">
                  <a:solidFill>
                    <a:schemeClr val="bg1">
                      <a:lumMod val="85000"/>
                    </a:schemeClr>
                  </a:solidFill>
                </a:rPr>
                <a:t> OS</a:t>
              </a:r>
            </a:p>
          </p:txBody>
        </p:sp>
      </p:grpSp>
      <p:grpSp>
        <p:nvGrpSpPr>
          <p:cNvPr id="27" name="Group 26" descr="Install and configure developer tools and SDK">
            <a:extLst>
              <a:ext uri="{FF2B5EF4-FFF2-40B4-BE49-F238E27FC236}">
                <a16:creationId xmlns:a16="http://schemas.microsoft.com/office/drawing/2014/main" id="{CB254663-FB45-B639-70D8-EDFA3C9DFD37}"/>
              </a:ext>
            </a:extLst>
          </p:cNvPr>
          <p:cNvGrpSpPr/>
          <p:nvPr/>
        </p:nvGrpSpPr>
        <p:grpSpPr>
          <a:xfrm>
            <a:off x="2633849" y="4269349"/>
            <a:ext cx="1390814" cy="1076302"/>
            <a:chOff x="2633849" y="4269349"/>
            <a:chExt cx="1390814" cy="1076302"/>
          </a:xfrm>
        </p:grpSpPr>
        <p:sp>
          <p:nvSpPr>
            <p:cNvPr id="28" name="Oval 27">
              <a:extLst>
                <a:ext uri="{FF2B5EF4-FFF2-40B4-BE49-F238E27FC236}">
                  <a16:creationId xmlns:a16="http://schemas.microsoft.com/office/drawing/2014/main" id="{D00A4DC2-C7B4-2ACF-8335-3A4090FEE885}"/>
                </a:ext>
              </a:extLst>
            </p:cNvPr>
            <p:cNvSpPr/>
            <p:nvPr/>
          </p:nvSpPr>
          <p:spPr bwMode="auto">
            <a:xfrm>
              <a:off x="3047101"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9" name="Graphic 205">
              <a:extLst>
                <a:ext uri="{FF2B5EF4-FFF2-40B4-BE49-F238E27FC236}">
                  <a16:creationId xmlns:a16="http://schemas.microsoft.com/office/drawing/2014/main" id="{7AC75361-C5B5-D4CF-80AD-B2E1561006B3}"/>
                </a:ext>
              </a:extLst>
            </p:cNvPr>
            <p:cNvSpPr>
              <a:spLocks noChangeAspect="1"/>
            </p:cNvSpPr>
            <p:nvPr/>
          </p:nvSpPr>
          <p:spPr>
            <a:xfrm>
              <a:off x="3201517" y="4416151"/>
              <a:ext cx="255478" cy="256552"/>
            </a:xfrm>
            <a:custGeom>
              <a:avLst/>
              <a:gdLst>
                <a:gd name="connsiteX0" fmla="*/ 292894 w 340042"/>
                <a:gd name="connsiteY0" fmla="*/ 341471 h 341471"/>
                <a:gd name="connsiteX1" fmla="*/ 275749 w 340042"/>
                <a:gd name="connsiteY1" fmla="*/ 338138 h 341471"/>
                <a:gd name="connsiteX2" fmla="*/ 260509 w 340042"/>
                <a:gd name="connsiteY2" fmla="*/ 327660 h 341471"/>
                <a:gd name="connsiteX3" fmla="*/ 158115 w 340042"/>
                <a:gd name="connsiteY3" fmla="*/ 224314 h 341471"/>
                <a:gd name="connsiteX4" fmla="*/ 136684 w 340042"/>
                <a:gd name="connsiteY4" fmla="*/ 230029 h 341471"/>
                <a:gd name="connsiteX5" fmla="*/ 114776 w 340042"/>
                <a:gd name="connsiteY5" fmla="*/ 231934 h 341471"/>
                <a:gd name="connsiteX6" fmla="*/ 33338 w 340042"/>
                <a:gd name="connsiteY6" fmla="*/ 198358 h 341471"/>
                <a:gd name="connsiteX7" fmla="*/ 0 w 340042"/>
                <a:gd name="connsiteY7" fmla="*/ 117158 h 341471"/>
                <a:gd name="connsiteX8" fmla="*/ 4524 w 340042"/>
                <a:gd name="connsiteY8" fmla="*/ 85487 h 341471"/>
                <a:gd name="connsiteX9" fmla="*/ 17145 w 340042"/>
                <a:gd name="connsiteY9" fmla="*/ 56674 h 341471"/>
                <a:gd name="connsiteX10" fmla="*/ 87630 w 340042"/>
                <a:gd name="connsiteY10" fmla="*/ 127159 h 341471"/>
                <a:gd name="connsiteX11" fmla="*/ 127635 w 340042"/>
                <a:gd name="connsiteY11" fmla="*/ 90011 h 341471"/>
                <a:gd name="connsiteX12" fmla="*/ 54769 w 340042"/>
                <a:gd name="connsiteY12" fmla="*/ 17621 h 341471"/>
                <a:gd name="connsiteX13" fmla="*/ 83582 w 340042"/>
                <a:gd name="connsiteY13" fmla="*/ 4763 h 341471"/>
                <a:gd name="connsiteX14" fmla="*/ 114776 w 340042"/>
                <a:gd name="connsiteY14" fmla="*/ 0 h 341471"/>
                <a:gd name="connsiteX15" fmla="*/ 198120 w 340042"/>
                <a:gd name="connsiteY15" fmla="*/ 34052 h 341471"/>
                <a:gd name="connsiteX16" fmla="*/ 232410 w 340042"/>
                <a:gd name="connsiteY16" fmla="*/ 117158 h 341471"/>
                <a:gd name="connsiteX17" fmla="*/ 230505 w 340042"/>
                <a:gd name="connsiteY17" fmla="*/ 138827 h 341471"/>
                <a:gd name="connsiteX18" fmla="*/ 224790 w 340042"/>
                <a:gd name="connsiteY18" fmla="*/ 160496 h 341471"/>
                <a:gd name="connsiteX19" fmla="*/ 326231 w 340042"/>
                <a:gd name="connsiteY19" fmla="*/ 261938 h 341471"/>
                <a:gd name="connsiteX20" fmla="*/ 336471 w 340042"/>
                <a:gd name="connsiteY20" fmla="*/ 277416 h 341471"/>
                <a:gd name="connsiteX21" fmla="*/ 340043 w 340042"/>
                <a:gd name="connsiteY21" fmla="*/ 295275 h 341471"/>
                <a:gd name="connsiteX22" fmla="*/ 336471 w 340042"/>
                <a:gd name="connsiteY22" fmla="*/ 313373 h 341471"/>
                <a:gd name="connsiteX23" fmla="*/ 325755 w 340042"/>
                <a:gd name="connsiteY23" fmla="*/ 328613 h 341471"/>
                <a:gd name="connsiteX24" fmla="*/ 310039 w 340042"/>
                <a:gd name="connsiteY24" fmla="*/ 338138 h 341471"/>
                <a:gd name="connsiteX25" fmla="*/ 292894 w 340042"/>
                <a:gd name="connsiteY25" fmla="*/ 341471 h 34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0042" h="341471">
                  <a:moveTo>
                    <a:pt x="292894" y="341471"/>
                  </a:moveTo>
                  <a:cubicBezTo>
                    <a:pt x="287179" y="341471"/>
                    <a:pt x="281464" y="340360"/>
                    <a:pt x="275749" y="338138"/>
                  </a:cubicBezTo>
                  <a:cubicBezTo>
                    <a:pt x="270034" y="335915"/>
                    <a:pt x="264954" y="332423"/>
                    <a:pt x="260509" y="327660"/>
                  </a:cubicBezTo>
                  <a:lnTo>
                    <a:pt x="158115" y="224314"/>
                  </a:lnTo>
                  <a:cubicBezTo>
                    <a:pt x="151130" y="226854"/>
                    <a:pt x="143986" y="228759"/>
                    <a:pt x="136684" y="230029"/>
                  </a:cubicBezTo>
                  <a:cubicBezTo>
                    <a:pt x="129381" y="231299"/>
                    <a:pt x="122079" y="231934"/>
                    <a:pt x="114776" y="231934"/>
                  </a:cubicBezTo>
                  <a:cubicBezTo>
                    <a:pt x="82709" y="231934"/>
                    <a:pt x="55563" y="220742"/>
                    <a:pt x="33338" y="198358"/>
                  </a:cubicBezTo>
                  <a:cubicBezTo>
                    <a:pt x="11112" y="175974"/>
                    <a:pt x="0" y="148908"/>
                    <a:pt x="0" y="117158"/>
                  </a:cubicBezTo>
                  <a:cubicBezTo>
                    <a:pt x="0" y="106045"/>
                    <a:pt x="1508" y="95488"/>
                    <a:pt x="4524" y="85487"/>
                  </a:cubicBezTo>
                  <a:cubicBezTo>
                    <a:pt x="7541" y="75486"/>
                    <a:pt x="11748" y="65881"/>
                    <a:pt x="17145" y="56674"/>
                  </a:cubicBezTo>
                  <a:lnTo>
                    <a:pt x="87630" y="127159"/>
                  </a:lnTo>
                  <a:lnTo>
                    <a:pt x="127635" y="90011"/>
                  </a:lnTo>
                  <a:lnTo>
                    <a:pt x="54769" y="17621"/>
                  </a:lnTo>
                  <a:cubicBezTo>
                    <a:pt x="63976" y="12224"/>
                    <a:pt x="73581" y="7938"/>
                    <a:pt x="83582" y="4763"/>
                  </a:cubicBezTo>
                  <a:cubicBezTo>
                    <a:pt x="93583" y="1587"/>
                    <a:pt x="103981" y="0"/>
                    <a:pt x="114776" y="0"/>
                  </a:cubicBezTo>
                  <a:cubicBezTo>
                    <a:pt x="147479" y="0"/>
                    <a:pt x="175260" y="11351"/>
                    <a:pt x="198120" y="34052"/>
                  </a:cubicBezTo>
                  <a:cubicBezTo>
                    <a:pt x="220980" y="56753"/>
                    <a:pt x="232410" y="84455"/>
                    <a:pt x="232410" y="117158"/>
                  </a:cubicBezTo>
                  <a:cubicBezTo>
                    <a:pt x="232410" y="124460"/>
                    <a:pt x="231775" y="131683"/>
                    <a:pt x="230505" y="138827"/>
                  </a:cubicBezTo>
                  <a:cubicBezTo>
                    <a:pt x="229235" y="145971"/>
                    <a:pt x="227330" y="153194"/>
                    <a:pt x="224790" y="160496"/>
                  </a:cubicBezTo>
                  <a:lnTo>
                    <a:pt x="326231" y="261938"/>
                  </a:lnTo>
                  <a:cubicBezTo>
                    <a:pt x="330676" y="266383"/>
                    <a:pt x="334089" y="271542"/>
                    <a:pt x="336471" y="277416"/>
                  </a:cubicBezTo>
                  <a:cubicBezTo>
                    <a:pt x="338852" y="283289"/>
                    <a:pt x="340043" y="289243"/>
                    <a:pt x="340043" y="295275"/>
                  </a:cubicBezTo>
                  <a:cubicBezTo>
                    <a:pt x="340043" y="301625"/>
                    <a:pt x="338852" y="307658"/>
                    <a:pt x="336471" y="313373"/>
                  </a:cubicBezTo>
                  <a:cubicBezTo>
                    <a:pt x="334089" y="319088"/>
                    <a:pt x="330518" y="324168"/>
                    <a:pt x="325755" y="328613"/>
                  </a:cubicBezTo>
                  <a:cubicBezTo>
                    <a:pt x="320993" y="332740"/>
                    <a:pt x="315754" y="335915"/>
                    <a:pt x="310039" y="338138"/>
                  </a:cubicBezTo>
                  <a:cubicBezTo>
                    <a:pt x="304324" y="340360"/>
                    <a:pt x="298609" y="341471"/>
                    <a:pt x="292894" y="341471"/>
                  </a:cubicBezTo>
                  <a:close/>
                </a:path>
              </a:pathLst>
            </a:custGeom>
            <a:solidFill>
              <a:srgbClr val="000000"/>
            </a:solidFill>
            <a:ln w="476" cap="flat">
              <a:noFill/>
              <a:prstDash val="solid"/>
              <a:miter/>
            </a:ln>
          </p:spPr>
          <p:txBody>
            <a:bodyPr rtlCol="0" anchor="ctr"/>
            <a:lstStyle/>
            <a:p>
              <a:endParaRPr lang="en-US">
                <a:solidFill>
                  <a:schemeClr val="bg1">
                    <a:lumMod val="85000"/>
                  </a:schemeClr>
                </a:solidFill>
              </a:endParaRPr>
            </a:p>
          </p:txBody>
        </p:sp>
        <p:sp>
          <p:nvSpPr>
            <p:cNvPr id="29" name="TextBox 28">
              <a:extLst>
                <a:ext uri="{FF2B5EF4-FFF2-40B4-BE49-F238E27FC236}">
                  <a16:creationId xmlns:a16="http://schemas.microsoft.com/office/drawing/2014/main" id="{9DA5840A-4CC4-E7C8-4C2C-03F598F79D41}"/>
                </a:ext>
              </a:extLst>
            </p:cNvPr>
            <p:cNvSpPr txBox="1"/>
            <p:nvPr/>
          </p:nvSpPr>
          <p:spPr>
            <a:xfrm>
              <a:off x="2633849" y="4883986"/>
              <a:ext cx="1390814" cy="461665"/>
            </a:xfrm>
            <a:prstGeom prst="rect">
              <a:avLst/>
            </a:prstGeom>
            <a:noFill/>
          </p:spPr>
          <p:txBody>
            <a:bodyPr wrap="square">
              <a:spAutoFit/>
            </a:bodyPr>
            <a:lstStyle/>
            <a:p>
              <a:pPr algn="ctr"/>
              <a:r>
                <a:rPr lang="en-US" sz="1200" spc="-12" dirty="0" err="1">
                  <a:solidFill>
                    <a:schemeClr val="bg1">
                      <a:lumMod val="85000"/>
                    </a:schemeClr>
                  </a:solidFill>
                </a:rPr>
                <a:t>Instalar</a:t>
              </a:r>
              <a:r>
                <a:rPr lang="en-US" sz="1200" spc="-12" dirty="0">
                  <a:solidFill>
                    <a:schemeClr val="bg1">
                      <a:lumMod val="85000"/>
                    </a:schemeClr>
                  </a:solidFill>
                </a:rPr>
                <a:t> y </a:t>
              </a:r>
              <a:r>
                <a:rPr lang="en-US" sz="1200" spc="-12" dirty="0" err="1">
                  <a:solidFill>
                    <a:schemeClr val="bg1">
                      <a:lumMod val="85000"/>
                    </a:schemeClr>
                  </a:solidFill>
                </a:rPr>
                <a:t>configurar</a:t>
              </a:r>
              <a:r>
                <a:rPr lang="en-US" sz="1200" spc="-12" dirty="0">
                  <a:solidFill>
                    <a:schemeClr val="bg1">
                      <a:lumMod val="85000"/>
                    </a:schemeClr>
                  </a:solidFill>
                </a:rPr>
                <a:t> </a:t>
              </a:r>
              <a:r>
                <a:rPr lang="en-US" sz="1200" spc="-12" dirty="0" err="1">
                  <a:solidFill>
                    <a:schemeClr val="bg1">
                      <a:lumMod val="85000"/>
                    </a:schemeClr>
                  </a:solidFill>
                </a:rPr>
                <a:t>herramientas</a:t>
              </a:r>
              <a:r>
                <a:rPr lang="en-US" sz="1200" spc="-12" dirty="0">
                  <a:solidFill>
                    <a:schemeClr val="bg1">
                      <a:lumMod val="85000"/>
                    </a:schemeClr>
                  </a:solidFill>
                </a:rPr>
                <a:t>, SDKs</a:t>
              </a:r>
              <a:endParaRPr lang="en-US" sz="1200" dirty="0">
                <a:solidFill>
                  <a:schemeClr val="bg1">
                    <a:lumMod val="85000"/>
                  </a:schemeClr>
                </a:solidFill>
              </a:endParaRPr>
            </a:p>
          </p:txBody>
        </p:sp>
      </p:grpSp>
      <p:grpSp>
        <p:nvGrpSpPr>
          <p:cNvPr id="30" name="Group 29" descr="Configure local network settings and VPN">
            <a:extLst>
              <a:ext uri="{FF2B5EF4-FFF2-40B4-BE49-F238E27FC236}">
                <a16:creationId xmlns:a16="http://schemas.microsoft.com/office/drawing/2014/main" id="{0D80BB1D-6ABC-B9E5-5CEB-EE1A1B09A890}"/>
              </a:ext>
            </a:extLst>
          </p:cNvPr>
          <p:cNvGrpSpPr/>
          <p:nvPr/>
        </p:nvGrpSpPr>
        <p:grpSpPr>
          <a:xfrm>
            <a:off x="4478874" y="4269349"/>
            <a:ext cx="1390814" cy="1076302"/>
            <a:chOff x="4478874" y="4269349"/>
            <a:chExt cx="1390814" cy="1076302"/>
          </a:xfrm>
        </p:grpSpPr>
        <p:sp>
          <p:nvSpPr>
            <p:cNvPr id="31" name="Oval 30">
              <a:extLst>
                <a:ext uri="{FF2B5EF4-FFF2-40B4-BE49-F238E27FC236}">
                  <a16:creationId xmlns:a16="http://schemas.microsoft.com/office/drawing/2014/main" id="{D1036382-F09E-4266-B10C-B378145F851C}"/>
                </a:ext>
              </a:extLst>
            </p:cNvPr>
            <p:cNvSpPr/>
            <p:nvPr/>
          </p:nvSpPr>
          <p:spPr bwMode="auto">
            <a:xfrm>
              <a:off x="4892126"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grpSp>
          <p:nvGrpSpPr>
            <p:cNvPr id="54" name="Group 53">
              <a:extLst>
                <a:ext uri="{FF2B5EF4-FFF2-40B4-BE49-F238E27FC236}">
                  <a16:creationId xmlns:a16="http://schemas.microsoft.com/office/drawing/2014/main" id="{943A4E18-7BB2-867D-20AC-8B78EFAB76B4}"/>
                </a:ext>
              </a:extLst>
            </p:cNvPr>
            <p:cNvGrpSpPr>
              <a:grpSpLocks noChangeAspect="1"/>
            </p:cNvGrpSpPr>
            <p:nvPr/>
          </p:nvGrpSpPr>
          <p:grpSpPr>
            <a:xfrm>
              <a:off x="5037120" y="4425382"/>
              <a:ext cx="274320" cy="238091"/>
              <a:chOff x="6115049" y="3119505"/>
              <a:chExt cx="190500" cy="165341"/>
            </a:xfrm>
            <a:solidFill>
              <a:schemeClr val="bg1"/>
            </a:solidFill>
          </p:grpSpPr>
          <p:sp>
            <p:nvSpPr>
              <p:cNvPr id="55" name="Freeform: Shape 59">
                <a:extLst>
                  <a:ext uri="{FF2B5EF4-FFF2-40B4-BE49-F238E27FC236}">
                    <a16:creationId xmlns:a16="http://schemas.microsoft.com/office/drawing/2014/main" id="{AD88ADC0-8146-CE3B-55FE-F53615A67FEF}"/>
                  </a:ext>
                </a:extLst>
              </p:cNvPr>
              <p:cNvSpPr/>
              <p:nvPr/>
            </p:nvSpPr>
            <p:spPr>
              <a:xfrm>
                <a:off x="6115049" y="3119505"/>
                <a:ext cx="190500" cy="165341"/>
              </a:xfrm>
              <a:custGeom>
                <a:avLst/>
                <a:gdLst>
                  <a:gd name="connsiteX0" fmla="*/ 95250 w 190500"/>
                  <a:gd name="connsiteY0" fmla="*/ 19050 h 165341"/>
                  <a:gd name="connsiteX1" fmla="*/ 19047 w 190500"/>
                  <a:gd name="connsiteY1" fmla="*/ 95247 h 165341"/>
                  <a:gd name="connsiteX2" fmla="*/ 41320 w 190500"/>
                  <a:gd name="connsiteY2" fmla="*/ 149085 h 165341"/>
                  <a:gd name="connsiteX3" fmla="*/ 41305 w 190500"/>
                  <a:gd name="connsiteY3" fmla="*/ 162558 h 165341"/>
                  <a:gd name="connsiteX4" fmla="*/ 27832 w 190500"/>
                  <a:gd name="connsiteY4" fmla="*/ 162544 h 165341"/>
                  <a:gd name="connsiteX5" fmla="*/ 0 w 190500"/>
                  <a:gd name="connsiteY5" fmla="*/ 95250 h 165341"/>
                  <a:gd name="connsiteX6" fmla="*/ 95250 w 190500"/>
                  <a:gd name="connsiteY6" fmla="*/ 0 h 165341"/>
                  <a:gd name="connsiteX7" fmla="*/ 190500 w 190500"/>
                  <a:gd name="connsiteY7" fmla="*/ 95250 h 165341"/>
                  <a:gd name="connsiteX8" fmla="*/ 162668 w 190500"/>
                  <a:gd name="connsiteY8" fmla="*/ 162544 h 165341"/>
                  <a:gd name="connsiteX9" fmla="*/ 149195 w 190500"/>
                  <a:gd name="connsiteY9" fmla="*/ 162558 h 165341"/>
                  <a:gd name="connsiteX10" fmla="*/ 149181 w 190500"/>
                  <a:gd name="connsiteY10" fmla="*/ 149085 h 165341"/>
                  <a:gd name="connsiteX11" fmla="*/ 149088 w 190500"/>
                  <a:gd name="connsiteY11" fmla="*/ 41322 h 165341"/>
                  <a:gd name="connsiteX12" fmla="*/ 95250 w 190500"/>
                  <a:gd name="connsiteY12" fmla="*/ 19050 h 16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65341">
                    <a:moveTo>
                      <a:pt x="95250" y="19050"/>
                    </a:moveTo>
                    <a:cubicBezTo>
                      <a:pt x="53166" y="19048"/>
                      <a:pt x="19049" y="53163"/>
                      <a:pt x="19047" y="95247"/>
                    </a:cubicBezTo>
                    <a:cubicBezTo>
                      <a:pt x="19047" y="115435"/>
                      <a:pt x="27057" y="134798"/>
                      <a:pt x="41320" y="149085"/>
                    </a:cubicBezTo>
                    <a:cubicBezTo>
                      <a:pt x="45036" y="152810"/>
                      <a:pt x="45030" y="158842"/>
                      <a:pt x="41305" y="162558"/>
                    </a:cubicBezTo>
                    <a:cubicBezTo>
                      <a:pt x="37581" y="166275"/>
                      <a:pt x="31549" y="166268"/>
                      <a:pt x="27832" y="162544"/>
                    </a:cubicBezTo>
                    <a:cubicBezTo>
                      <a:pt x="9983" y="144701"/>
                      <a:pt x="-31" y="120488"/>
                      <a:pt x="0" y="95250"/>
                    </a:cubicBezTo>
                    <a:cubicBezTo>
                      <a:pt x="0" y="42643"/>
                      <a:pt x="42644" y="0"/>
                      <a:pt x="95250" y="0"/>
                    </a:cubicBezTo>
                    <a:cubicBezTo>
                      <a:pt x="147857" y="0"/>
                      <a:pt x="190500" y="42643"/>
                      <a:pt x="190500" y="95250"/>
                    </a:cubicBezTo>
                    <a:cubicBezTo>
                      <a:pt x="190532" y="120488"/>
                      <a:pt x="180517" y="144701"/>
                      <a:pt x="162668" y="162544"/>
                    </a:cubicBezTo>
                    <a:cubicBezTo>
                      <a:pt x="158951" y="166268"/>
                      <a:pt x="152919" y="166275"/>
                      <a:pt x="149195" y="162558"/>
                    </a:cubicBezTo>
                    <a:cubicBezTo>
                      <a:pt x="145471" y="158842"/>
                      <a:pt x="145464" y="152810"/>
                      <a:pt x="149181" y="149085"/>
                    </a:cubicBezTo>
                    <a:cubicBezTo>
                      <a:pt x="178913" y="119302"/>
                      <a:pt x="178872" y="71055"/>
                      <a:pt x="149088" y="41322"/>
                    </a:cubicBezTo>
                    <a:cubicBezTo>
                      <a:pt x="134801" y="27060"/>
                      <a:pt x="115438" y="19049"/>
                      <a:pt x="95250" y="19050"/>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56" name="Freeform: Shape 60">
                <a:extLst>
                  <a:ext uri="{FF2B5EF4-FFF2-40B4-BE49-F238E27FC236}">
                    <a16:creationId xmlns:a16="http://schemas.microsoft.com/office/drawing/2014/main" id="{4E3186DE-5D4E-4F22-AAF5-978284BF1EF1}"/>
                  </a:ext>
                </a:extLst>
              </p:cNvPr>
              <p:cNvSpPr/>
              <p:nvPr/>
            </p:nvSpPr>
            <p:spPr>
              <a:xfrm>
                <a:off x="6191250" y="3195705"/>
                <a:ext cx="38100" cy="38100"/>
              </a:xfrm>
              <a:custGeom>
                <a:avLst/>
                <a:gdLst>
                  <a:gd name="connsiteX0" fmla="*/ 19050 w 38100"/>
                  <a:gd name="connsiteY0" fmla="*/ 0 h 38100"/>
                  <a:gd name="connsiteX1" fmla="*/ 0 w 38100"/>
                  <a:gd name="connsiteY1" fmla="*/ 19050 h 38100"/>
                  <a:gd name="connsiteX2" fmla="*/ 19050 w 38100"/>
                  <a:gd name="connsiteY2" fmla="*/ 38100 h 38100"/>
                  <a:gd name="connsiteX3" fmla="*/ 38100 w 38100"/>
                  <a:gd name="connsiteY3" fmla="*/ 19050 h 38100"/>
                  <a:gd name="connsiteX4" fmla="*/ 19050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050" y="0"/>
                    </a:moveTo>
                    <a:cubicBezTo>
                      <a:pt x="8529" y="0"/>
                      <a:pt x="0" y="8529"/>
                      <a:pt x="0" y="19050"/>
                    </a:cubicBezTo>
                    <a:cubicBezTo>
                      <a:pt x="0" y="29571"/>
                      <a:pt x="8529" y="38100"/>
                      <a:pt x="19050" y="38100"/>
                    </a:cubicBezTo>
                    <a:cubicBezTo>
                      <a:pt x="29571" y="38100"/>
                      <a:pt x="38100" y="29571"/>
                      <a:pt x="38100" y="19050"/>
                    </a:cubicBezTo>
                    <a:cubicBezTo>
                      <a:pt x="38100" y="8529"/>
                      <a:pt x="29571" y="0"/>
                      <a:pt x="19050" y="0"/>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57" name="Freeform: Shape 61">
                <a:extLst>
                  <a:ext uri="{FF2B5EF4-FFF2-40B4-BE49-F238E27FC236}">
                    <a16:creationId xmlns:a16="http://schemas.microsoft.com/office/drawing/2014/main" id="{FD30CFAE-3767-6127-A0F7-4D4083CEA6C0}"/>
                  </a:ext>
                </a:extLst>
              </p:cNvPr>
              <p:cNvSpPr/>
              <p:nvPr/>
            </p:nvSpPr>
            <p:spPr>
              <a:xfrm>
                <a:off x="6153154" y="3157607"/>
                <a:ext cx="114299" cy="100353"/>
              </a:xfrm>
              <a:custGeom>
                <a:avLst/>
                <a:gdLst>
                  <a:gd name="connsiteX0" fmla="*/ 19045 w 114299"/>
                  <a:gd name="connsiteY0" fmla="*/ 57148 h 100353"/>
                  <a:gd name="connsiteX1" fmla="*/ 57137 w 114299"/>
                  <a:gd name="connsiteY1" fmla="*/ 19040 h 100353"/>
                  <a:gd name="connsiteX2" fmla="*/ 95245 w 114299"/>
                  <a:gd name="connsiteY2" fmla="*/ 57132 h 100353"/>
                  <a:gd name="connsiteX3" fmla="*/ 84082 w 114299"/>
                  <a:gd name="connsiteY3" fmla="*/ 84085 h 100353"/>
                  <a:gd name="connsiteX4" fmla="*/ 84082 w 114299"/>
                  <a:gd name="connsiteY4" fmla="*/ 97562 h 100353"/>
                  <a:gd name="connsiteX5" fmla="*/ 97560 w 114299"/>
                  <a:gd name="connsiteY5" fmla="*/ 97562 h 100353"/>
                  <a:gd name="connsiteX6" fmla="*/ 97563 w 114299"/>
                  <a:gd name="connsiteY6" fmla="*/ 16740 h 100353"/>
                  <a:gd name="connsiteX7" fmla="*/ 16740 w 114299"/>
                  <a:gd name="connsiteY7" fmla="*/ 16738 h 100353"/>
                  <a:gd name="connsiteX8" fmla="*/ 16738 w 114299"/>
                  <a:gd name="connsiteY8" fmla="*/ 97560 h 100353"/>
                  <a:gd name="connsiteX9" fmla="*/ 16740 w 114299"/>
                  <a:gd name="connsiteY9" fmla="*/ 97562 h 100353"/>
                  <a:gd name="connsiteX10" fmla="*/ 30213 w 114299"/>
                  <a:gd name="connsiteY10" fmla="*/ 97558 h 100353"/>
                  <a:gd name="connsiteX11" fmla="*/ 30209 w 114299"/>
                  <a:gd name="connsiteY11" fmla="*/ 84085 h 100353"/>
                  <a:gd name="connsiteX12" fmla="*/ 19045 w 114299"/>
                  <a:gd name="connsiteY12" fmla="*/ 57148 h 10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299" h="100353">
                    <a:moveTo>
                      <a:pt x="19045" y="57148"/>
                    </a:moveTo>
                    <a:cubicBezTo>
                      <a:pt x="19041" y="36106"/>
                      <a:pt x="36095" y="19044"/>
                      <a:pt x="57137" y="19040"/>
                    </a:cubicBezTo>
                    <a:cubicBezTo>
                      <a:pt x="78179" y="19035"/>
                      <a:pt x="95240" y="36090"/>
                      <a:pt x="95245" y="57132"/>
                    </a:cubicBezTo>
                    <a:cubicBezTo>
                      <a:pt x="95247" y="67242"/>
                      <a:pt x="91231" y="76937"/>
                      <a:pt x="84082" y="84085"/>
                    </a:cubicBezTo>
                    <a:cubicBezTo>
                      <a:pt x="80361" y="87806"/>
                      <a:pt x="80361" y="93841"/>
                      <a:pt x="84082" y="97562"/>
                    </a:cubicBezTo>
                    <a:cubicBezTo>
                      <a:pt x="87803" y="101284"/>
                      <a:pt x="93838" y="101284"/>
                      <a:pt x="97560" y="97562"/>
                    </a:cubicBezTo>
                    <a:cubicBezTo>
                      <a:pt x="119879" y="75244"/>
                      <a:pt x="119880" y="39059"/>
                      <a:pt x="97563" y="16740"/>
                    </a:cubicBezTo>
                    <a:cubicBezTo>
                      <a:pt x="75245" y="-5579"/>
                      <a:pt x="39059" y="-5580"/>
                      <a:pt x="16740" y="16738"/>
                    </a:cubicBezTo>
                    <a:cubicBezTo>
                      <a:pt x="-5579" y="39055"/>
                      <a:pt x="-5580" y="75241"/>
                      <a:pt x="16738" y="97560"/>
                    </a:cubicBezTo>
                    <a:cubicBezTo>
                      <a:pt x="16738" y="97561"/>
                      <a:pt x="16739" y="97562"/>
                      <a:pt x="16740" y="97562"/>
                    </a:cubicBezTo>
                    <a:cubicBezTo>
                      <a:pt x="20462" y="101282"/>
                      <a:pt x="26494" y="101279"/>
                      <a:pt x="30213" y="97558"/>
                    </a:cubicBezTo>
                    <a:cubicBezTo>
                      <a:pt x="33933" y="93836"/>
                      <a:pt x="33930" y="87804"/>
                      <a:pt x="30209" y="84085"/>
                    </a:cubicBezTo>
                    <a:cubicBezTo>
                      <a:pt x="23049" y="76950"/>
                      <a:pt x="19031" y="67255"/>
                      <a:pt x="19045" y="57148"/>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grpSp>
        <p:sp>
          <p:nvSpPr>
            <p:cNvPr id="32" name="TextBox 31">
              <a:extLst>
                <a:ext uri="{FF2B5EF4-FFF2-40B4-BE49-F238E27FC236}">
                  <a16:creationId xmlns:a16="http://schemas.microsoft.com/office/drawing/2014/main" id="{F3EB06E4-DA9B-AA6F-A201-5C012A63080A}"/>
                </a:ext>
              </a:extLst>
            </p:cNvPr>
            <p:cNvSpPr txBox="1"/>
            <p:nvPr/>
          </p:nvSpPr>
          <p:spPr>
            <a:xfrm>
              <a:off x="4478874" y="4883986"/>
              <a:ext cx="1390814" cy="461665"/>
            </a:xfrm>
            <a:prstGeom prst="rect">
              <a:avLst/>
            </a:prstGeom>
            <a:noFill/>
          </p:spPr>
          <p:txBody>
            <a:bodyPr wrap="square">
              <a:spAutoFit/>
            </a:bodyPr>
            <a:lstStyle/>
            <a:p>
              <a:pPr algn="ctr"/>
              <a:r>
                <a:rPr lang="en-US" sz="1200" dirty="0" err="1">
                  <a:solidFill>
                    <a:schemeClr val="bg1">
                      <a:lumMod val="85000"/>
                    </a:schemeClr>
                  </a:solidFill>
                </a:rPr>
                <a:t>Configurar</a:t>
              </a:r>
              <a:r>
                <a:rPr lang="en-US" sz="1200" dirty="0">
                  <a:solidFill>
                    <a:schemeClr val="bg1">
                      <a:lumMod val="85000"/>
                    </a:schemeClr>
                  </a:solidFill>
                </a:rPr>
                <a:t> red y VPN</a:t>
              </a:r>
            </a:p>
          </p:txBody>
        </p:sp>
      </p:grpSp>
      <p:grpSp>
        <p:nvGrpSpPr>
          <p:cNvPr id="33" name="Group 32" descr="Cone one or more project repositories">
            <a:extLst>
              <a:ext uri="{FF2B5EF4-FFF2-40B4-BE49-F238E27FC236}">
                <a16:creationId xmlns:a16="http://schemas.microsoft.com/office/drawing/2014/main" id="{BE407865-2FDE-D0E0-88BE-E43F8E1E5C8E}"/>
              </a:ext>
            </a:extLst>
          </p:cNvPr>
          <p:cNvGrpSpPr/>
          <p:nvPr/>
        </p:nvGrpSpPr>
        <p:grpSpPr>
          <a:xfrm>
            <a:off x="6323899" y="4269349"/>
            <a:ext cx="1390814" cy="1076302"/>
            <a:chOff x="6323899" y="4269349"/>
            <a:chExt cx="1390814" cy="1076302"/>
          </a:xfrm>
        </p:grpSpPr>
        <p:sp>
          <p:nvSpPr>
            <p:cNvPr id="34" name="Oval 33">
              <a:extLst>
                <a:ext uri="{FF2B5EF4-FFF2-40B4-BE49-F238E27FC236}">
                  <a16:creationId xmlns:a16="http://schemas.microsoft.com/office/drawing/2014/main" id="{51D4C2B1-4732-D664-3553-F9D7589A3205}"/>
                </a:ext>
              </a:extLst>
            </p:cNvPr>
            <p:cNvSpPr/>
            <p:nvPr/>
          </p:nvSpPr>
          <p:spPr bwMode="auto">
            <a:xfrm>
              <a:off x="6737151"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58" name="Graphic 32" descr="Icon of three people">
              <a:extLst>
                <a:ext uri="{FF2B5EF4-FFF2-40B4-BE49-F238E27FC236}">
                  <a16:creationId xmlns:a16="http://schemas.microsoft.com/office/drawing/2014/main" id="{792DB235-1D09-B5BB-3968-D0D271E7B74A}"/>
                </a:ext>
              </a:extLst>
            </p:cNvPr>
            <p:cNvSpPr>
              <a:spLocks noChangeAspect="1"/>
            </p:cNvSpPr>
            <p:nvPr/>
          </p:nvSpPr>
          <p:spPr>
            <a:xfrm>
              <a:off x="6882146" y="4424205"/>
              <a:ext cx="274320" cy="240444"/>
            </a:xfrm>
            <a:custGeom>
              <a:avLst/>
              <a:gdLst>
                <a:gd name="connsiteX0" fmla="*/ 149734 w 228315"/>
                <a:gd name="connsiteY0" fmla="*/ 133350 h 200120"/>
                <a:gd name="connsiteX1" fmla="*/ 166403 w 228315"/>
                <a:gd name="connsiteY1" fmla="*/ 150019 h 200120"/>
                <a:gd name="connsiteX2" fmla="*/ 166403 w 228315"/>
                <a:gd name="connsiteY2" fmla="*/ 170117 h 200120"/>
                <a:gd name="connsiteX3" fmla="*/ 114682 w 228315"/>
                <a:gd name="connsiteY3" fmla="*/ 200120 h 200120"/>
                <a:gd name="connsiteX4" fmla="*/ 61818 w 228315"/>
                <a:gd name="connsiteY4" fmla="*/ 170498 h 200120"/>
                <a:gd name="connsiteX5" fmla="*/ 61818 w 228315"/>
                <a:gd name="connsiteY5" fmla="*/ 150019 h 200120"/>
                <a:gd name="connsiteX6" fmla="*/ 78392 w 228315"/>
                <a:gd name="connsiteY6" fmla="*/ 133350 h 200120"/>
                <a:gd name="connsiteX7" fmla="*/ 149829 w 228315"/>
                <a:gd name="connsiteY7" fmla="*/ 133350 h 200120"/>
                <a:gd name="connsiteX8" fmla="*/ 154401 w 228315"/>
                <a:gd name="connsiteY8" fmla="*/ 76200 h 200120"/>
                <a:gd name="connsiteX9" fmla="*/ 211646 w 228315"/>
                <a:gd name="connsiteY9" fmla="*/ 76200 h 200120"/>
                <a:gd name="connsiteX10" fmla="*/ 228315 w 228315"/>
                <a:gd name="connsiteY10" fmla="*/ 92869 h 200120"/>
                <a:gd name="connsiteX11" fmla="*/ 228315 w 228315"/>
                <a:gd name="connsiteY11" fmla="*/ 112967 h 200120"/>
                <a:gd name="connsiteX12" fmla="*/ 176594 w 228315"/>
                <a:gd name="connsiteY12" fmla="*/ 142970 h 200120"/>
                <a:gd name="connsiteX13" fmla="*/ 174975 w 228315"/>
                <a:gd name="connsiteY13" fmla="*/ 142970 h 200120"/>
                <a:gd name="connsiteX14" fmla="*/ 151448 w 228315"/>
                <a:gd name="connsiteY14" fmla="*/ 123920 h 200120"/>
                <a:gd name="connsiteX15" fmla="*/ 140971 w 228315"/>
                <a:gd name="connsiteY15" fmla="*/ 123920 h 200120"/>
                <a:gd name="connsiteX16" fmla="*/ 156878 w 228315"/>
                <a:gd name="connsiteY16" fmla="*/ 90488 h 200120"/>
                <a:gd name="connsiteX17" fmla="*/ 154401 w 228315"/>
                <a:gd name="connsiteY17" fmla="*/ 76200 h 200120"/>
                <a:gd name="connsiteX18" fmla="*/ 16384 w 228315"/>
                <a:gd name="connsiteY18" fmla="*/ 76200 h 200120"/>
                <a:gd name="connsiteX19" fmla="*/ 73629 w 228315"/>
                <a:gd name="connsiteY19" fmla="*/ 76200 h 200120"/>
                <a:gd name="connsiteX20" fmla="*/ 71153 w 228315"/>
                <a:gd name="connsiteY20" fmla="*/ 90488 h 200120"/>
                <a:gd name="connsiteX21" fmla="*/ 85440 w 228315"/>
                <a:gd name="connsiteY21" fmla="*/ 122396 h 200120"/>
                <a:gd name="connsiteX22" fmla="*/ 87155 w 228315"/>
                <a:gd name="connsiteY22" fmla="*/ 123825 h 200120"/>
                <a:gd name="connsiteX23" fmla="*/ 78392 w 228315"/>
                <a:gd name="connsiteY23" fmla="*/ 123825 h 200120"/>
                <a:gd name="connsiteX24" fmla="*/ 53150 w 228315"/>
                <a:gd name="connsiteY24" fmla="*/ 142970 h 200120"/>
                <a:gd name="connsiteX25" fmla="*/ 52865 w 228315"/>
                <a:gd name="connsiteY25" fmla="*/ 142970 h 200120"/>
                <a:gd name="connsiteX26" fmla="*/ 1 w 228315"/>
                <a:gd name="connsiteY26" fmla="*/ 113348 h 200120"/>
                <a:gd name="connsiteX27" fmla="*/ 1 w 228315"/>
                <a:gd name="connsiteY27" fmla="*/ 92869 h 200120"/>
                <a:gd name="connsiteX28" fmla="*/ 16574 w 228315"/>
                <a:gd name="connsiteY28" fmla="*/ 76200 h 200120"/>
                <a:gd name="connsiteX29" fmla="*/ 114015 w 228315"/>
                <a:gd name="connsiteY29" fmla="*/ 57150 h 200120"/>
                <a:gd name="connsiteX30" fmla="*/ 147353 w 228315"/>
                <a:gd name="connsiteY30" fmla="*/ 90488 h 200120"/>
                <a:gd name="connsiteX31" fmla="*/ 114015 w 228315"/>
                <a:gd name="connsiteY31" fmla="*/ 123825 h 200120"/>
                <a:gd name="connsiteX32" fmla="*/ 80678 w 228315"/>
                <a:gd name="connsiteY32" fmla="*/ 90488 h 200120"/>
                <a:gd name="connsiteX33" fmla="*/ 114015 w 228315"/>
                <a:gd name="connsiteY33" fmla="*/ 57150 h 200120"/>
                <a:gd name="connsiteX34" fmla="*/ 175928 w 228315"/>
                <a:gd name="connsiteY34" fmla="*/ 0 h 200120"/>
                <a:gd name="connsiteX35" fmla="*/ 209265 w 228315"/>
                <a:gd name="connsiteY35" fmla="*/ 33338 h 200120"/>
                <a:gd name="connsiteX36" fmla="*/ 175928 w 228315"/>
                <a:gd name="connsiteY36" fmla="*/ 66675 h 200120"/>
                <a:gd name="connsiteX37" fmla="*/ 142590 w 228315"/>
                <a:gd name="connsiteY37" fmla="*/ 33338 h 200120"/>
                <a:gd name="connsiteX38" fmla="*/ 175928 w 228315"/>
                <a:gd name="connsiteY38" fmla="*/ 0 h 200120"/>
                <a:gd name="connsiteX39" fmla="*/ 52103 w 228315"/>
                <a:gd name="connsiteY39" fmla="*/ 0 h 200120"/>
                <a:gd name="connsiteX40" fmla="*/ 85440 w 228315"/>
                <a:gd name="connsiteY40" fmla="*/ 33338 h 200120"/>
                <a:gd name="connsiteX41" fmla="*/ 52103 w 228315"/>
                <a:gd name="connsiteY41" fmla="*/ 66675 h 200120"/>
                <a:gd name="connsiteX42" fmla="*/ 18765 w 228315"/>
                <a:gd name="connsiteY42" fmla="*/ 33338 h 200120"/>
                <a:gd name="connsiteX43" fmla="*/ 52103 w 228315"/>
                <a:gd name="connsiteY43" fmla="*/ 0 h 20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315" h="200120">
                  <a:moveTo>
                    <a:pt x="149734" y="133350"/>
                  </a:moveTo>
                  <a:cubicBezTo>
                    <a:pt x="158973" y="133350"/>
                    <a:pt x="166403" y="140780"/>
                    <a:pt x="166403" y="150019"/>
                  </a:cubicBezTo>
                  <a:lnTo>
                    <a:pt x="166403" y="170117"/>
                  </a:lnTo>
                  <a:cubicBezTo>
                    <a:pt x="163355" y="190405"/>
                    <a:pt x="145162" y="200120"/>
                    <a:pt x="114682" y="200120"/>
                  </a:cubicBezTo>
                  <a:cubicBezTo>
                    <a:pt x="84202" y="200120"/>
                    <a:pt x="65819" y="190500"/>
                    <a:pt x="61818" y="170498"/>
                  </a:cubicBezTo>
                  <a:lnTo>
                    <a:pt x="61818" y="150019"/>
                  </a:lnTo>
                  <a:cubicBezTo>
                    <a:pt x="61723" y="140780"/>
                    <a:pt x="69152" y="133350"/>
                    <a:pt x="78392" y="133350"/>
                  </a:cubicBezTo>
                  <a:lnTo>
                    <a:pt x="149829" y="133350"/>
                  </a:lnTo>
                  <a:close/>
                  <a:moveTo>
                    <a:pt x="154401" y="76200"/>
                  </a:moveTo>
                  <a:lnTo>
                    <a:pt x="211646" y="76200"/>
                  </a:lnTo>
                  <a:cubicBezTo>
                    <a:pt x="220886" y="76200"/>
                    <a:pt x="228315" y="83630"/>
                    <a:pt x="228315" y="92869"/>
                  </a:cubicBezTo>
                  <a:lnTo>
                    <a:pt x="228315" y="112967"/>
                  </a:lnTo>
                  <a:cubicBezTo>
                    <a:pt x="225267" y="133255"/>
                    <a:pt x="207074" y="142970"/>
                    <a:pt x="176594" y="142970"/>
                  </a:cubicBezTo>
                  <a:lnTo>
                    <a:pt x="174975" y="142970"/>
                  </a:lnTo>
                  <a:cubicBezTo>
                    <a:pt x="172022" y="132493"/>
                    <a:pt x="162688" y="124587"/>
                    <a:pt x="151448" y="123920"/>
                  </a:cubicBezTo>
                  <a:lnTo>
                    <a:pt x="140971" y="123920"/>
                  </a:lnTo>
                  <a:cubicBezTo>
                    <a:pt x="150686" y="116015"/>
                    <a:pt x="156878" y="104013"/>
                    <a:pt x="156878" y="90488"/>
                  </a:cubicBezTo>
                  <a:cubicBezTo>
                    <a:pt x="156878" y="85439"/>
                    <a:pt x="156020" y="80677"/>
                    <a:pt x="154401" y="76200"/>
                  </a:cubicBezTo>
                  <a:close/>
                  <a:moveTo>
                    <a:pt x="16384" y="76200"/>
                  </a:moveTo>
                  <a:lnTo>
                    <a:pt x="73629" y="76200"/>
                  </a:lnTo>
                  <a:cubicBezTo>
                    <a:pt x="72010" y="80677"/>
                    <a:pt x="71153" y="85439"/>
                    <a:pt x="71153" y="90488"/>
                  </a:cubicBezTo>
                  <a:cubicBezTo>
                    <a:pt x="71153" y="103156"/>
                    <a:pt x="76677" y="114586"/>
                    <a:pt x="85440" y="122396"/>
                  </a:cubicBezTo>
                  <a:lnTo>
                    <a:pt x="87155" y="123825"/>
                  </a:lnTo>
                  <a:lnTo>
                    <a:pt x="78392" y="123825"/>
                  </a:lnTo>
                  <a:cubicBezTo>
                    <a:pt x="66390" y="123825"/>
                    <a:pt x="56198" y="131921"/>
                    <a:pt x="53150" y="142970"/>
                  </a:cubicBezTo>
                  <a:lnTo>
                    <a:pt x="52865" y="142970"/>
                  </a:lnTo>
                  <a:cubicBezTo>
                    <a:pt x="22480" y="142970"/>
                    <a:pt x="4001" y="133350"/>
                    <a:pt x="1" y="113348"/>
                  </a:cubicBezTo>
                  <a:lnTo>
                    <a:pt x="1" y="92869"/>
                  </a:lnTo>
                  <a:cubicBezTo>
                    <a:pt x="-94" y="83630"/>
                    <a:pt x="7335" y="76200"/>
                    <a:pt x="16574" y="76200"/>
                  </a:cubicBezTo>
                  <a:close/>
                  <a:moveTo>
                    <a:pt x="114015" y="57150"/>
                  </a:moveTo>
                  <a:cubicBezTo>
                    <a:pt x="132398" y="57150"/>
                    <a:pt x="147353" y="72104"/>
                    <a:pt x="147353" y="90488"/>
                  </a:cubicBezTo>
                  <a:cubicBezTo>
                    <a:pt x="147353" y="108871"/>
                    <a:pt x="132398" y="123825"/>
                    <a:pt x="114015" y="123825"/>
                  </a:cubicBezTo>
                  <a:cubicBezTo>
                    <a:pt x="95632" y="123825"/>
                    <a:pt x="80678" y="108871"/>
                    <a:pt x="80678" y="90488"/>
                  </a:cubicBezTo>
                  <a:cubicBezTo>
                    <a:pt x="80678" y="72104"/>
                    <a:pt x="95632" y="57150"/>
                    <a:pt x="114015" y="57150"/>
                  </a:cubicBezTo>
                  <a:close/>
                  <a:moveTo>
                    <a:pt x="175928" y="0"/>
                  </a:moveTo>
                  <a:cubicBezTo>
                    <a:pt x="194311" y="0"/>
                    <a:pt x="209265" y="14954"/>
                    <a:pt x="209265" y="33338"/>
                  </a:cubicBezTo>
                  <a:cubicBezTo>
                    <a:pt x="209265" y="51721"/>
                    <a:pt x="194311" y="66675"/>
                    <a:pt x="175928" y="66675"/>
                  </a:cubicBezTo>
                  <a:cubicBezTo>
                    <a:pt x="157544" y="66675"/>
                    <a:pt x="142590" y="51721"/>
                    <a:pt x="142590" y="33338"/>
                  </a:cubicBezTo>
                  <a:cubicBezTo>
                    <a:pt x="142590" y="14954"/>
                    <a:pt x="157544" y="0"/>
                    <a:pt x="175928" y="0"/>
                  </a:cubicBezTo>
                  <a:close/>
                  <a:moveTo>
                    <a:pt x="52103" y="0"/>
                  </a:moveTo>
                  <a:cubicBezTo>
                    <a:pt x="70486" y="0"/>
                    <a:pt x="85440" y="14954"/>
                    <a:pt x="85440" y="33338"/>
                  </a:cubicBezTo>
                  <a:cubicBezTo>
                    <a:pt x="85440" y="51721"/>
                    <a:pt x="70486" y="66675"/>
                    <a:pt x="52103" y="66675"/>
                  </a:cubicBezTo>
                  <a:cubicBezTo>
                    <a:pt x="33719" y="66675"/>
                    <a:pt x="18765" y="51721"/>
                    <a:pt x="18765" y="33338"/>
                  </a:cubicBezTo>
                  <a:cubicBezTo>
                    <a:pt x="18765" y="14954"/>
                    <a:pt x="33719" y="0"/>
                    <a:pt x="52103" y="0"/>
                  </a:cubicBezTo>
                  <a:close/>
                </a:path>
              </a:pathLst>
            </a:custGeom>
            <a:solidFill>
              <a:schemeClr val="bg1"/>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35" name="TextBox 34">
              <a:extLst>
                <a:ext uri="{FF2B5EF4-FFF2-40B4-BE49-F238E27FC236}">
                  <a16:creationId xmlns:a16="http://schemas.microsoft.com/office/drawing/2014/main" id="{FF357D5B-EB92-5B28-E226-266DC01DF746}"/>
                </a:ext>
              </a:extLst>
            </p:cNvPr>
            <p:cNvSpPr txBox="1"/>
            <p:nvPr/>
          </p:nvSpPr>
          <p:spPr>
            <a:xfrm>
              <a:off x="6323899" y="4883986"/>
              <a:ext cx="1390814" cy="461665"/>
            </a:xfrm>
            <a:prstGeom prst="rect">
              <a:avLst/>
            </a:prstGeom>
            <a:noFill/>
          </p:spPr>
          <p:txBody>
            <a:bodyPr wrap="square">
              <a:spAutoFit/>
            </a:bodyPr>
            <a:lstStyle/>
            <a:p>
              <a:pPr algn="ctr"/>
              <a:r>
                <a:rPr lang="en-US" sz="1200" dirty="0" err="1">
                  <a:solidFill>
                    <a:schemeClr val="bg1">
                      <a:lumMod val="85000"/>
                    </a:schemeClr>
                  </a:solidFill>
                </a:rPr>
                <a:t>Clonar</a:t>
              </a:r>
              <a:r>
                <a:rPr lang="en-US" sz="1200" dirty="0">
                  <a:solidFill>
                    <a:schemeClr val="bg1">
                      <a:lumMod val="85000"/>
                    </a:schemeClr>
                  </a:solidFill>
                </a:rPr>
                <a:t> uno o </a:t>
              </a:r>
              <a:r>
                <a:rPr lang="en-US" sz="1200" dirty="0" err="1">
                  <a:solidFill>
                    <a:schemeClr val="bg1">
                      <a:lumMod val="85000"/>
                    </a:schemeClr>
                  </a:solidFill>
                </a:rPr>
                <a:t>más</a:t>
              </a:r>
              <a:r>
                <a:rPr lang="en-US" sz="1200" dirty="0">
                  <a:solidFill>
                    <a:schemeClr val="bg1">
                      <a:lumMod val="85000"/>
                    </a:schemeClr>
                  </a:solidFill>
                </a:rPr>
                <a:t> </a:t>
              </a:r>
              <a:r>
                <a:rPr lang="en-US" sz="1200" dirty="0" err="1">
                  <a:solidFill>
                    <a:schemeClr val="bg1">
                      <a:lumMod val="85000"/>
                    </a:schemeClr>
                  </a:solidFill>
                </a:rPr>
                <a:t>repositorios</a:t>
              </a:r>
              <a:endParaRPr lang="en-US" sz="1200" dirty="0">
                <a:solidFill>
                  <a:schemeClr val="bg1">
                    <a:lumMod val="85000"/>
                  </a:schemeClr>
                </a:solidFill>
              </a:endParaRPr>
            </a:p>
          </p:txBody>
        </p:sp>
      </p:grpSp>
      <p:grpSp>
        <p:nvGrpSpPr>
          <p:cNvPr id="36" name="Group 35" descr="Initialize local build environment">
            <a:extLst>
              <a:ext uri="{FF2B5EF4-FFF2-40B4-BE49-F238E27FC236}">
                <a16:creationId xmlns:a16="http://schemas.microsoft.com/office/drawing/2014/main" id="{AB6C82E6-E86A-1E4A-F936-AAF7A9726BF7}"/>
              </a:ext>
            </a:extLst>
          </p:cNvPr>
          <p:cNvGrpSpPr/>
          <p:nvPr/>
        </p:nvGrpSpPr>
        <p:grpSpPr>
          <a:xfrm>
            <a:off x="8168924" y="4269349"/>
            <a:ext cx="1390814" cy="1076302"/>
            <a:chOff x="8168924" y="4269349"/>
            <a:chExt cx="1390814" cy="1076302"/>
          </a:xfrm>
        </p:grpSpPr>
        <p:sp>
          <p:nvSpPr>
            <p:cNvPr id="37" name="Oval 36">
              <a:extLst>
                <a:ext uri="{FF2B5EF4-FFF2-40B4-BE49-F238E27FC236}">
                  <a16:creationId xmlns:a16="http://schemas.microsoft.com/office/drawing/2014/main" id="{D8792A5E-D407-15FA-D51F-B5BE0704A8D2}"/>
                </a:ext>
              </a:extLst>
            </p:cNvPr>
            <p:cNvSpPr/>
            <p:nvPr/>
          </p:nvSpPr>
          <p:spPr bwMode="auto">
            <a:xfrm>
              <a:off x="8582176"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6" name="Graphic 19">
              <a:extLst>
                <a:ext uri="{FF2B5EF4-FFF2-40B4-BE49-F238E27FC236}">
                  <a16:creationId xmlns:a16="http://schemas.microsoft.com/office/drawing/2014/main" id="{71A02A52-6DF2-C621-47BA-C72BCDD80EDB}"/>
                </a:ext>
                <a:ext uri="{C183D7F6-B498-43B3-948B-1728B52AA6E4}">
                  <adec:decorative xmlns:adec="http://schemas.microsoft.com/office/drawing/2017/decorative" val="1"/>
                </a:ext>
              </a:extLst>
            </p:cNvPr>
            <p:cNvSpPr>
              <a:spLocks noChangeAspect="1"/>
            </p:cNvSpPr>
            <p:nvPr/>
          </p:nvSpPr>
          <p:spPr>
            <a:xfrm>
              <a:off x="8727171" y="4424205"/>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p>
              <a:endParaRPr lang="en-US">
                <a:solidFill>
                  <a:schemeClr val="bg1">
                    <a:lumMod val="85000"/>
                  </a:schemeClr>
                </a:solidFill>
              </a:endParaRPr>
            </a:p>
          </p:txBody>
        </p:sp>
        <p:sp>
          <p:nvSpPr>
            <p:cNvPr id="38" name="TextBox 37">
              <a:extLst>
                <a:ext uri="{FF2B5EF4-FFF2-40B4-BE49-F238E27FC236}">
                  <a16:creationId xmlns:a16="http://schemas.microsoft.com/office/drawing/2014/main" id="{86303724-DA53-E94F-4A0D-87D358D503EF}"/>
                </a:ext>
              </a:extLst>
            </p:cNvPr>
            <p:cNvSpPr txBox="1"/>
            <p:nvPr/>
          </p:nvSpPr>
          <p:spPr>
            <a:xfrm>
              <a:off x="8168924" y="4883986"/>
              <a:ext cx="1390814" cy="461665"/>
            </a:xfrm>
            <a:prstGeom prst="rect">
              <a:avLst/>
            </a:prstGeom>
            <a:noFill/>
          </p:spPr>
          <p:txBody>
            <a:bodyPr wrap="square" lIns="0" rIns="0">
              <a:spAutoFit/>
            </a:bodyPr>
            <a:lstStyle/>
            <a:p>
              <a:pPr algn="ctr"/>
              <a:r>
                <a:rPr lang="en-US" sz="1200" dirty="0" err="1">
                  <a:solidFill>
                    <a:schemeClr val="bg1">
                      <a:lumMod val="85000"/>
                    </a:schemeClr>
                  </a:solidFill>
                </a:rPr>
                <a:t>Inicializar</a:t>
              </a:r>
              <a:r>
                <a:rPr lang="en-US" sz="1200" dirty="0">
                  <a:solidFill>
                    <a:schemeClr val="bg1">
                      <a:lumMod val="85000"/>
                    </a:schemeClr>
                  </a:solidFill>
                </a:rPr>
                <a:t> </a:t>
              </a:r>
              <a:r>
                <a:rPr lang="en-US" sz="1200" dirty="0" err="1">
                  <a:solidFill>
                    <a:schemeClr val="bg1">
                      <a:lumMod val="85000"/>
                    </a:schemeClr>
                  </a:solidFill>
                </a:rPr>
                <a:t>el</a:t>
              </a:r>
              <a:r>
                <a:rPr lang="en-US" sz="1200" dirty="0">
                  <a:solidFill>
                    <a:schemeClr val="bg1">
                      <a:lumMod val="85000"/>
                    </a:schemeClr>
                  </a:solidFill>
                </a:rPr>
                <a:t> </a:t>
              </a:r>
              <a:r>
                <a:rPr lang="en-US" sz="1200" dirty="0" err="1">
                  <a:solidFill>
                    <a:schemeClr val="bg1">
                      <a:lumMod val="85000"/>
                    </a:schemeClr>
                  </a:solidFill>
                </a:rPr>
                <a:t>entorno</a:t>
              </a:r>
              <a:r>
                <a:rPr lang="en-US" sz="1200" dirty="0">
                  <a:solidFill>
                    <a:schemeClr val="bg1">
                      <a:lumMod val="85000"/>
                    </a:schemeClr>
                  </a:solidFill>
                </a:rPr>
                <a:t> de </a:t>
              </a:r>
              <a:r>
                <a:rPr lang="en-US" sz="1200" dirty="0" err="1">
                  <a:solidFill>
                    <a:schemeClr val="bg1">
                      <a:lumMod val="85000"/>
                    </a:schemeClr>
                  </a:solidFill>
                </a:rPr>
                <a:t>desarrollo</a:t>
              </a:r>
              <a:endParaRPr lang="en-US" sz="1200" dirty="0">
                <a:solidFill>
                  <a:schemeClr val="bg1">
                    <a:lumMod val="85000"/>
                  </a:schemeClr>
                </a:solidFill>
              </a:endParaRPr>
            </a:p>
          </p:txBody>
        </p:sp>
      </p:grpSp>
      <p:grpSp>
        <p:nvGrpSpPr>
          <p:cNvPr id="39" name="Group 38" descr="Open and rebuild the application to populate caches">
            <a:extLst>
              <a:ext uri="{FF2B5EF4-FFF2-40B4-BE49-F238E27FC236}">
                <a16:creationId xmlns:a16="http://schemas.microsoft.com/office/drawing/2014/main" id="{12DD3F51-773B-CFEC-9CF4-F56E68E1F301}"/>
              </a:ext>
            </a:extLst>
          </p:cNvPr>
          <p:cNvGrpSpPr/>
          <p:nvPr/>
        </p:nvGrpSpPr>
        <p:grpSpPr>
          <a:xfrm>
            <a:off x="10013950" y="4269349"/>
            <a:ext cx="1390814" cy="1260968"/>
            <a:chOff x="10013950" y="4269349"/>
            <a:chExt cx="1390814" cy="1260968"/>
          </a:xfrm>
        </p:grpSpPr>
        <p:sp>
          <p:nvSpPr>
            <p:cNvPr id="40" name="Oval 39">
              <a:extLst>
                <a:ext uri="{FF2B5EF4-FFF2-40B4-BE49-F238E27FC236}">
                  <a16:creationId xmlns:a16="http://schemas.microsoft.com/office/drawing/2014/main" id="{978C98F4-7673-3135-F641-FAA1BD8FDF90}"/>
                </a:ext>
              </a:extLst>
            </p:cNvPr>
            <p:cNvSpPr/>
            <p:nvPr/>
          </p:nvSpPr>
          <p:spPr bwMode="auto">
            <a:xfrm>
              <a:off x="10427202" y="4269349"/>
              <a:ext cx="564311" cy="564311"/>
            </a:xfrm>
            <a:prstGeom prst="ellipse">
              <a:avLst/>
            </a:pr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bg1">
                    <a:lumMod val="85000"/>
                  </a:schemeClr>
                </a:solidFill>
              </a:endParaRPr>
            </a:p>
          </p:txBody>
        </p:sp>
        <p:sp>
          <p:nvSpPr>
            <p:cNvPr id="60" name="Graphic 42" descr="Gradient icon of a dashboard">
              <a:extLst>
                <a:ext uri="{FF2B5EF4-FFF2-40B4-BE49-F238E27FC236}">
                  <a16:creationId xmlns:a16="http://schemas.microsoft.com/office/drawing/2014/main" id="{301486A1-5F2A-E4BF-FA4D-29AD94D2E5BA}"/>
                </a:ext>
              </a:extLst>
            </p:cNvPr>
            <p:cNvSpPr>
              <a:spLocks noChangeAspect="1"/>
            </p:cNvSpPr>
            <p:nvPr/>
          </p:nvSpPr>
          <p:spPr>
            <a:xfrm>
              <a:off x="10572197" y="4420151"/>
              <a:ext cx="274320" cy="248553"/>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solidFill>
              <a:srgbClr val="000000"/>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41" name="TextBox 40">
              <a:extLst>
                <a:ext uri="{FF2B5EF4-FFF2-40B4-BE49-F238E27FC236}">
                  <a16:creationId xmlns:a16="http://schemas.microsoft.com/office/drawing/2014/main" id="{964F2868-A24A-6C87-1072-7CA7CEF541C1}"/>
                </a:ext>
              </a:extLst>
            </p:cNvPr>
            <p:cNvSpPr txBox="1"/>
            <p:nvPr/>
          </p:nvSpPr>
          <p:spPr>
            <a:xfrm>
              <a:off x="10013950" y="4883986"/>
              <a:ext cx="1390814" cy="646331"/>
            </a:xfrm>
            <a:prstGeom prst="rect">
              <a:avLst/>
            </a:prstGeom>
            <a:noFill/>
          </p:spPr>
          <p:txBody>
            <a:bodyPr wrap="square">
              <a:spAutoFit/>
            </a:bodyPr>
            <a:lstStyle/>
            <a:p>
              <a:pPr algn="ctr"/>
              <a:r>
                <a:rPr lang="en-US" sz="1200" dirty="0" err="1">
                  <a:solidFill>
                    <a:schemeClr val="bg1">
                      <a:lumMod val="85000"/>
                    </a:schemeClr>
                  </a:solidFill>
                </a:rPr>
                <a:t>Abrri</a:t>
              </a:r>
              <a:r>
                <a:rPr lang="en-US" sz="1200" dirty="0">
                  <a:solidFill>
                    <a:schemeClr val="bg1">
                      <a:lumMod val="85000"/>
                    </a:schemeClr>
                  </a:solidFill>
                </a:rPr>
                <a:t> y rebuild </a:t>
              </a:r>
              <a:r>
                <a:rPr lang="en-US" sz="1200" dirty="0" err="1">
                  <a:solidFill>
                    <a:schemeClr val="bg1">
                      <a:lumMod val="85000"/>
                    </a:schemeClr>
                  </a:solidFill>
                </a:rPr>
                <a:t>el</a:t>
              </a:r>
              <a:r>
                <a:rPr lang="en-US" sz="1200" dirty="0">
                  <a:solidFill>
                    <a:schemeClr val="bg1">
                      <a:lumMod val="85000"/>
                    </a:schemeClr>
                  </a:solidFill>
                </a:rPr>
                <a:t> </a:t>
              </a:r>
              <a:r>
                <a:rPr lang="en-US" sz="1200" dirty="0" err="1">
                  <a:solidFill>
                    <a:schemeClr val="bg1">
                      <a:lumMod val="85000"/>
                    </a:schemeClr>
                  </a:solidFill>
                </a:rPr>
                <a:t>proyecto</a:t>
              </a:r>
              <a:r>
                <a:rPr lang="en-US" sz="1200" dirty="0">
                  <a:solidFill>
                    <a:schemeClr val="bg1">
                      <a:lumMod val="85000"/>
                    </a:schemeClr>
                  </a:solidFill>
                </a:rPr>
                <a:t> para </a:t>
              </a:r>
              <a:r>
                <a:rPr lang="en-US" sz="1200" dirty="0" err="1">
                  <a:solidFill>
                    <a:schemeClr val="bg1">
                      <a:lumMod val="85000"/>
                    </a:schemeClr>
                  </a:solidFill>
                </a:rPr>
                <a:t>preparar</a:t>
              </a:r>
              <a:r>
                <a:rPr lang="en-US" sz="1200" dirty="0">
                  <a:solidFill>
                    <a:schemeClr val="bg1">
                      <a:lumMod val="85000"/>
                    </a:schemeClr>
                  </a:solidFill>
                </a:rPr>
                <a:t> cache</a:t>
              </a:r>
            </a:p>
          </p:txBody>
        </p:sp>
      </p:grpSp>
      <p:grpSp>
        <p:nvGrpSpPr>
          <p:cNvPr id="62" name="Group 61">
            <a:extLst>
              <a:ext uri="{FF2B5EF4-FFF2-40B4-BE49-F238E27FC236}">
                <a16:creationId xmlns:a16="http://schemas.microsoft.com/office/drawing/2014/main" id="{C0C57AEB-2D3E-BC98-02AF-517DE3CB24F0}"/>
              </a:ext>
              <a:ext uri="{C183D7F6-B498-43B3-948B-1728B52AA6E4}">
                <adec:decorative xmlns:adec="http://schemas.microsoft.com/office/drawing/2017/decorative" val="1"/>
              </a:ext>
            </a:extLst>
          </p:cNvPr>
          <p:cNvGrpSpPr/>
          <p:nvPr/>
        </p:nvGrpSpPr>
        <p:grpSpPr>
          <a:xfrm>
            <a:off x="992365" y="2218119"/>
            <a:ext cx="8910193" cy="3669993"/>
            <a:chOff x="992365" y="2218119"/>
            <a:chExt cx="8910193" cy="3669993"/>
          </a:xfrm>
        </p:grpSpPr>
        <p:grpSp>
          <p:nvGrpSpPr>
            <p:cNvPr id="61" name="Group 60">
              <a:extLst>
                <a:ext uri="{FF2B5EF4-FFF2-40B4-BE49-F238E27FC236}">
                  <a16:creationId xmlns:a16="http://schemas.microsoft.com/office/drawing/2014/main" id="{349008D4-E49F-11AE-E76B-B65C102A3CEF}"/>
                </a:ext>
              </a:extLst>
            </p:cNvPr>
            <p:cNvGrpSpPr/>
            <p:nvPr/>
          </p:nvGrpSpPr>
          <p:grpSpPr>
            <a:xfrm>
              <a:off x="992365" y="5679164"/>
              <a:ext cx="4416963" cy="208948"/>
              <a:chOff x="992365" y="5679164"/>
              <a:chExt cx="4416963" cy="208948"/>
            </a:xfrm>
          </p:grpSpPr>
          <p:sp>
            <p:nvSpPr>
              <p:cNvPr id="4" name="Graphic 2">
                <a:extLst>
                  <a:ext uri="{FF2B5EF4-FFF2-40B4-BE49-F238E27FC236}">
                    <a16:creationId xmlns:a16="http://schemas.microsoft.com/office/drawing/2014/main" id="{1CC844EA-1D7F-6C18-C0AE-8E627362C0E1}"/>
                  </a:ext>
                </a:extLst>
              </p:cNvPr>
              <p:cNvSpPr>
                <a:spLocks noChangeAspect="1"/>
              </p:cNvSpPr>
              <p:nvPr/>
            </p:nvSpPr>
            <p:spPr>
              <a:xfrm>
                <a:off x="992365" y="5679164"/>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42" name="TextBox 41">
                <a:extLst>
                  <a:ext uri="{FF2B5EF4-FFF2-40B4-BE49-F238E27FC236}">
                    <a16:creationId xmlns:a16="http://schemas.microsoft.com/office/drawing/2014/main" id="{DB58EB53-16AB-19E2-8C86-676456F5CAC9}"/>
                  </a:ext>
                </a:extLst>
              </p:cNvPr>
              <p:cNvSpPr txBox="1"/>
              <p:nvPr/>
            </p:nvSpPr>
            <p:spPr>
              <a:xfrm>
                <a:off x="1317310" y="5703446"/>
                <a:ext cx="4092018" cy="184666"/>
              </a:xfrm>
              <a:prstGeom prst="rect">
                <a:avLst/>
              </a:prstGeom>
              <a:noFill/>
            </p:spPr>
            <p:txBody>
              <a:bodyPr wrap="none" lIns="0" tIns="0" rIns="0" bIns="0" rtlCol="0">
                <a:spAutoFit/>
              </a:bodyPr>
              <a:lstStyle/>
              <a:p>
                <a:pPr algn="l"/>
                <a:r>
                  <a:rPr lang="en-US" sz="1200" dirty="0" err="1">
                    <a:solidFill>
                      <a:schemeClr val="bg1">
                        <a:lumMod val="85000"/>
                      </a:schemeClr>
                    </a:solidFill>
                  </a:rPr>
                  <a:t>Muchas</a:t>
                </a:r>
                <a:r>
                  <a:rPr lang="en-US" sz="1200" dirty="0">
                    <a:solidFill>
                      <a:schemeClr val="bg1">
                        <a:lumMod val="85000"/>
                      </a:schemeClr>
                    </a:solidFill>
                  </a:rPr>
                  <a:t> de </a:t>
                </a:r>
                <a:r>
                  <a:rPr lang="en-US" sz="1200" dirty="0" err="1">
                    <a:solidFill>
                      <a:schemeClr val="bg1">
                        <a:lumMod val="85000"/>
                      </a:schemeClr>
                    </a:solidFill>
                  </a:rPr>
                  <a:t>estas</a:t>
                </a:r>
                <a:r>
                  <a:rPr lang="en-US" sz="1200" dirty="0">
                    <a:solidFill>
                      <a:schemeClr val="bg1">
                        <a:lumMod val="85000"/>
                      </a:schemeClr>
                    </a:solidFill>
                  </a:rPr>
                  <a:t> </a:t>
                </a:r>
                <a:r>
                  <a:rPr lang="en-US" sz="1200" dirty="0" err="1">
                    <a:solidFill>
                      <a:schemeClr val="bg1">
                        <a:lumMod val="85000"/>
                      </a:schemeClr>
                    </a:solidFill>
                  </a:rPr>
                  <a:t>tareas</a:t>
                </a:r>
                <a:r>
                  <a:rPr lang="en-US" sz="1200" dirty="0">
                    <a:solidFill>
                      <a:schemeClr val="bg1">
                        <a:lumMod val="85000"/>
                      </a:schemeClr>
                    </a:solidFill>
                  </a:rPr>
                  <a:t> </a:t>
                </a:r>
                <a:r>
                  <a:rPr lang="en-US" sz="1200" dirty="0" err="1">
                    <a:solidFill>
                      <a:schemeClr val="bg1">
                        <a:lumMod val="85000"/>
                      </a:schemeClr>
                    </a:solidFill>
                  </a:rPr>
                  <a:t>implican</a:t>
                </a:r>
                <a:r>
                  <a:rPr lang="en-US" sz="1200" dirty="0">
                    <a:solidFill>
                      <a:schemeClr val="bg1">
                        <a:lumMod val="85000"/>
                      </a:schemeClr>
                    </a:solidFill>
                  </a:rPr>
                  <a:t> </a:t>
                </a:r>
                <a:r>
                  <a:rPr lang="en-US" sz="1200" dirty="0" err="1">
                    <a:solidFill>
                      <a:schemeClr val="bg1">
                        <a:lumMod val="85000"/>
                      </a:schemeClr>
                    </a:solidFill>
                  </a:rPr>
                  <a:t>esperar</a:t>
                </a:r>
                <a:r>
                  <a:rPr lang="en-US" sz="1200" dirty="0">
                    <a:solidFill>
                      <a:schemeClr val="bg1">
                        <a:lumMod val="85000"/>
                      </a:schemeClr>
                    </a:solidFill>
                  </a:rPr>
                  <a:t> antes de </a:t>
                </a:r>
                <a:r>
                  <a:rPr lang="en-US" sz="1200" dirty="0" err="1">
                    <a:solidFill>
                      <a:schemeClr val="bg1">
                        <a:lumMod val="85000"/>
                      </a:schemeClr>
                    </a:solidFill>
                  </a:rPr>
                  <a:t>seguir</a:t>
                </a:r>
                <a:r>
                  <a:rPr lang="en-US" sz="1200" dirty="0">
                    <a:solidFill>
                      <a:schemeClr val="bg1">
                        <a:lumMod val="85000"/>
                      </a:schemeClr>
                    </a:solidFill>
                  </a:rPr>
                  <a:t> </a:t>
                </a:r>
                <a:r>
                  <a:rPr lang="en-US" sz="1200" dirty="0" err="1">
                    <a:solidFill>
                      <a:schemeClr val="bg1">
                        <a:lumMod val="85000"/>
                      </a:schemeClr>
                    </a:solidFill>
                  </a:rPr>
                  <a:t>adelante</a:t>
                </a:r>
                <a:endParaRPr lang="en-US" sz="1200" dirty="0">
                  <a:solidFill>
                    <a:schemeClr val="bg1">
                      <a:lumMod val="85000"/>
                    </a:schemeClr>
                  </a:solidFill>
                </a:endParaRPr>
              </a:p>
            </p:txBody>
          </p:sp>
        </p:grpSp>
        <p:grpSp>
          <p:nvGrpSpPr>
            <p:cNvPr id="48" name="Group 47">
              <a:extLst>
                <a:ext uri="{FF2B5EF4-FFF2-40B4-BE49-F238E27FC236}">
                  <a16:creationId xmlns:a16="http://schemas.microsoft.com/office/drawing/2014/main" id="{2B69E8D6-11A8-1C26-251E-8D78B350EB69}"/>
                </a:ext>
              </a:extLst>
            </p:cNvPr>
            <p:cNvGrpSpPr/>
            <p:nvPr/>
          </p:nvGrpSpPr>
          <p:grpSpPr>
            <a:xfrm>
              <a:off x="2333212" y="2218119"/>
              <a:ext cx="7569346" cy="2421048"/>
              <a:chOff x="2333212" y="2218119"/>
              <a:chExt cx="7569346" cy="2421048"/>
            </a:xfrm>
          </p:grpSpPr>
          <p:sp>
            <p:nvSpPr>
              <p:cNvPr id="68" name="Graphic 2">
                <a:extLst>
                  <a:ext uri="{FF2B5EF4-FFF2-40B4-BE49-F238E27FC236}">
                    <a16:creationId xmlns:a16="http://schemas.microsoft.com/office/drawing/2014/main" id="{34A09F8D-826A-1D6F-FB98-0225317DD793}"/>
                  </a:ext>
                </a:extLst>
              </p:cNvPr>
              <p:cNvSpPr>
                <a:spLocks noChangeAspect="1"/>
              </p:cNvSpPr>
              <p:nvPr/>
            </p:nvSpPr>
            <p:spPr>
              <a:xfrm>
                <a:off x="2333212" y="2218119"/>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73" name="Graphic 2">
                <a:extLst>
                  <a:ext uri="{FF2B5EF4-FFF2-40B4-BE49-F238E27FC236}">
                    <a16:creationId xmlns:a16="http://schemas.microsoft.com/office/drawing/2014/main" id="{B9B274FA-FF26-5179-60EC-03C4412A6301}"/>
                  </a:ext>
                </a:extLst>
              </p:cNvPr>
              <p:cNvSpPr>
                <a:spLocks noChangeAspect="1"/>
              </p:cNvSpPr>
              <p:nvPr/>
            </p:nvSpPr>
            <p:spPr>
              <a:xfrm>
                <a:off x="4173172" y="2218119"/>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76" name="Graphic 2">
                <a:extLst>
                  <a:ext uri="{FF2B5EF4-FFF2-40B4-BE49-F238E27FC236}">
                    <a16:creationId xmlns:a16="http://schemas.microsoft.com/office/drawing/2014/main" id="{386F959C-3DA2-8663-9B29-C0B6EDCC40F9}"/>
                  </a:ext>
                </a:extLst>
              </p:cNvPr>
              <p:cNvSpPr>
                <a:spLocks noChangeAspect="1"/>
              </p:cNvSpPr>
              <p:nvPr/>
            </p:nvSpPr>
            <p:spPr>
              <a:xfrm>
                <a:off x="9693051" y="2218119"/>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85" name="Graphic 2">
                <a:extLst>
                  <a:ext uri="{FF2B5EF4-FFF2-40B4-BE49-F238E27FC236}">
                    <a16:creationId xmlns:a16="http://schemas.microsoft.com/office/drawing/2014/main" id="{14ADB6F7-986F-C481-9772-503220A55E5A}"/>
                  </a:ext>
                </a:extLst>
              </p:cNvPr>
              <p:cNvSpPr>
                <a:spLocks noChangeAspect="1"/>
              </p:cNvSpPr>
              <p:nvPr/>
            </p:nvSpPr>
            <p:spPr>
              <a:xfrm>
                <a:off x="2333212" y="4431053"/>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88" name="Graphic 2">
                <a:extLst>
                  <a:ext uri="{FF2B5EF4-FFF2-40B4-BE49-F238E27FC236}">
                    <a16:creationId xmlns:a16="http://schemas.microsoft.com/office/drawing/2014/main" id="{C4A158A1-6E2A-5A9B-6954-B71573A355D8}"/>
                  </a:ext>
                </a:extLst>
              </p:cNvPr>
              <p:cNvSpPr>
                <a:spLocks noChangeAspect="1"/>
              </p:cNvSpPr>
              <p:nvPr/>
            </p:nvSpPr>
            <p:spPr>
              <a:xfrm>
                <a:off x="4173172" y="4431053"/>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91" name="Graphic 2">
                <a:extLst>
                  <a:ext uri="{FF2B5EF4-FFF2-40B4-BE49-F238E27FC236}">
                    <a16:creationId xmlns:a16="http://schemas.microsoft.com/office/drawing/2014/main" id="{0C7CCF2C-EE91-C0BC-AD5F-5A8462EFDA95}"/>
                  </a:ext>
                </a:extLst>
              </p:cNvPr>
              <p:cNvSpPr>
                <a:spLocks noChangeAspect="1"/>
              </p:cNvSpPr>
              <p:nvPr/>
            </p:nvSpPr>
            <p:spPr>
              <a:xfrm>
                <a:off x="9693051" y="4431053"/>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94" name="Graphic 2">
                <a:extLst>
                  <a:ext uri="{FF2B5EF4-FFF2-40B4-BE49-F238E27FC236}">
                    <a16:creationId xmlns:a16="http://schemas.microsoft.com/office/drawing/2014/main" id="{CDCA5392-3CF1-6712-1207-E6747D3D3AC7}"/>
                  </a:ext>
                </a:extLst>
              </p:cNvPr>
              <p:cNvSpPr>
                <a:spLocks noChangeAspect="1"/>
              </p:cNvSpPr>
              <p:nvPr/>
            </p:nvSpPr>
            <p:spPr>
              <a:xfrm>
                <a:off x="6013132" y="4431053"/>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97" name="Graphic 2">
                <a:extLst>
                  <a:ext uri="{FF2B5EF4-FFF2-40B4-BE49-F238E27FC236}">
                    <a16:creationId xmlns:a16="http://schemas.microsoft.com/office/drawing/2014/main" id="{2910CECE-76B7-8F65-8A4B-F1EE87AB4F7F}"/>
                  </a:ext>
                </a:extLst>
              </p:cNvPr>
              <p:cNvSpPr>
                <a:spLocks noChangeAspect="1"/>
              </p:cNvSpPr>
              <p:nvPr/>
            </p:nvSpPr>
            <p:spPr>
              <a:xfrm>
                <a:off x="7853092" y="4431053"/>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79" name="Graphic 2">
                <a:extLst>
                  <a:ext uri="{FF2B5EF4-FFF2-40B4-BE49-F238E27FC236}">
                    <a16:creationId xmlns:a16="http://schemas.microsoft.com/office/drawing/2014/main" id="{EC3C2C53-1722-C2DF-FA74-CBAA9AA92107}"/>
                  </a:ext>
                </a:extLst>
              </p:cNvPr>
              <p:cNvSpPr>
                <a:spLocks noChangeAspect="1"/>
              </p:cNvSpPr>
              <p:nvPr/>
            </p:nvSpPr>
            <p:spPr>
              <a:xfrm>
                <a:off x="6013132" y="2218119"/>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sp>
            <p:nvSpPr>
              <p:cNvPr id="82" name="Graphic 2">
                <a:extLst>
                  <a:ext uri="{FF2B5EF4-FFF2-40B4-BE49-F238E27FC236}">
                    <a16:creationId xmlns:a16="http://schemas.microsoft.com/office/drawing/2014/main" id="{CFEDF942-EDFB-941D-C115-B526A8922E0F}"/>
                  </a:ext>
                </a:extLst>
              </p:cNvPr>
              <p:cNvSpPr>
                <a:spLocks noChangeAspect="1"/>
              </p:cNvSpPr>
              <p:nvPr/>
            </p:nvSpPr>
            <p:spPr>
              <a:xfrm>
                <a:off x="7853092" y="2218119"/>
                <a:ext cx="209507" cy="208114"/>
              </a:xfrm>
              <a:custGeom>
                <a:avLst/>
                <a:gdLst>
                  <a:gd name="connsiteX0" fmla="*/ 217170 w 396240"/>
                  <a:gd name="connsiteY0" fmla="*/ 190976 h 396240"/>
                  <a:gd name="connsiteX1" fmla="*/ 217170 w 396240"/>
                  <a:gd name="connsiteY1" fmla="*/ 112871 h 396240"/>
                  <a:gd name="connsiteX2" fmla="*/ 212169 w 396240"/>
                  <a:gd name="connsiteY2" fmla="*/ 100721 h 396240"/>
                  <a:gd name="connsiteX3" fmla="*/ 199875 w 396240"/>
                  <a:gd name="connsiteY3" fmla="*/ 95726 h 396240"/>
                  <a:gd name="connsiteX4" fmla="*/ 187492 w 396240"/>
                  <a:gd name="connsiteY4" fmla="*/ 100721 h 396240"/>
                  <a:gd name="connsiteX5" fmla="*/ 182404 w 396240"/>
                  <a:gd name="connsiteY5" fmla="*/ 112871 h 396240"/>
                  <a:gd name="connsiteX6" fmla="*/ 182404 w 396240"/>
                  <a:gd name="connsiteY6" fmla="*/ 198120 h 396240"/>
                  <a:gd name="connsiteX7" fmla="*/ 183594 w 396240"/>
                  <a:gd name="connsiteY7" fmla="*/ 205166 h 396240"/>
                  <a:gd name="connsiteX8" fmla="*/ 187166 w 396240"/>
                  <a:gd name="connsiteY8" fmla="*/ 210503 h 396240"/>
                  <a:gd name="connsiteX9" fmla="*/ 254318 w 396240"/>
                  <a:gd name="connsiteY9" fmla="*/ 279559 h 396240"/>
                  <a:gd name="connsiteX10" fmla="*/ 266700 w 396240"/>
                  <a:gd name="connsiteY10" fmla="*/ 285274 h 396240"/>
                  <a:gd name="connsiteX11" fmla="*/ 280035 w 396240"/>
                  <a:gd name="connsiteY11" fmla="*/ 279559 h 396240"/>
                  <a:gd name="connsiteX12" fmla="*/ 285036 w 396240"/>
                  <a:gd name="connsiteY12" fmla="*/ 267176 h 396240"/>
                  <a:gd name="connsiteX13" fmla="*/ 280035 w 396240"/>
                  <a:gd name="connsiteY13" fmla="*/ 254318 h 396240"/>
                  <a:gd name="connsiteX14" fmla="*/ 217170 w 396240"/>
                  <a:gd name="connsiteY14" fmla="*/ 190976 h 396240"/>
                  <a:gd name="connsiteX15" fmla="*/ 198251 w 396240"/>
                  <a:gd name="connsiteY15" fmla="*/ 396240 h 396240"/>
                  <a:gd name="connsiteX16" fmla="*/ 121453 w 396240"/>
                  <a:gd name="connsiteY16" fmla="*/ 380514 h 396240"/>
                  <a:gd name="connsiteX17" fmla="*/ 58274 w 396240"/>
                  <a:gd name="connsiteY17" fmla="*/ 337966 h 396240"/>
                  <a:gd name="connsiteX18" fmla="*/ 15726 w 396240"/>
                  <a:gd name="connsiteY18" fmla="*/ 274787 h 396240"/>
                  <a:gd name="connsiteX19" fmla="*/ 0 w 396240"/>
                  <a:gd name="connsiteY19" fmla="*/ 197989 h 396240"/>
                  <a:gd name="connsiteX20" fmla="*/ 15754 w 396240"/>
                  <a:gd name="connsiteY20" fmla="*/ 121331 h 396240"/>
                  <a:gd name="connsiteX21" fmla="*/ 58378 w 396240"/>
                  <a:gd name="connsiteY21" fmla="*/ 58334 h 396240"/>
                  <a:gd name="connsiteX22" fmla="*/ 121557 w 396240"/>
                  <a:gd name="connsiteY22" fmla="*/ 15716 h 396240"/>
                  <a:gd name="connsiteX23" fmla="*/ 198251 w 396240"/>
                  <a:gd name="connsiteY23" fmla="*/ 0 h 396240"/>
                  <a:gd name="connsiteX24" fmla="*/ 274901 w 396240"/>
                  <a:gd name="connsiteY24" fmla="*/ 15716 h 396240"/>
                  <a:gd name="connsiteX25" fmla="*/ 337899 w 396240"/>
                  <a:gd name="connsiteY25" fmla="*/ 58341 h 396240"/>
                  <a:gd name="connsiteX26" fmla="*/ 380524 w 396240"/>
                  <a:gd name="connsiteY26" fmla="*/ 121352 h 396240"/>
                  <a:gd name="connsiteX27" fmla="*/ 396240 w 396240"/>
                  <a:gd name="connsiteY27" fmla="*/ 198029 h 396240"/>
                  <a:gd name="connsiteX28" fmla="*/ 380524 w 396240"/>
                  <a:gd name="connsiteY28" fmla="*/ 274796 h 396240"/>
                  <a:gd name="connsiteX29" fmla="*/ 337906 w 396240"/>
                  <a:gd name="connsiteY29" fmla="*/ 337862 h 396240"/>
                  <a:gd name="connsiteX30" fmla="*/ 274909 w 396240"/>
                  <a:gd name="connsiteY30" fmla="*/ 380486 h 396240"/>
                  <a:gd name="connsiteX31" fmla="*/ 198251 w 396240"/>
                  <a:gd name="connsiteY31"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6240" h="396240">
                    <a:moveTo>
                      <a:pt x="217170" y="190976"/>
                    </a:moveTo>
                    <a:lnTo>
                      <a:pt x="217170" y="112871"/>
                    </a:lnTo>
                    <a:cubicBezTo>
                      <a:pt x="217170" y="108101"/>
                      <a:pt x="215503" y="104051"/>
                      <a:pt x="212169" y="100721"/>
                    </a:cubicBezTo>
                    <a:cubicBezTo>
                      <a:pt x="208836" y="97391"/>
                      <a:pt x="204737" y="95726"/>
                      <a:pt x="199875" y="95726"/>
                    </a:cubicBezTo>
                    <a:cubicBezTo>
                      <a:pt x="195012" y="95726"/>
                      <a:pt x="190884" y="97391"/>
                      <a:pt x="187492" y="100721"/>
                    </a:cubicBezTo>
                    <a:cubicBezTo>
                      <a:pt x="184100" y="104051"/>
                      <a:pt x="182404" y="108101"/>
                      <a:pt x="182404" y="112871"/>
                    </a:cubicBezTo>
                    <a:lnTo>
                      <a:pt x="182404" y="198120"/>
                    </a:lnTo>
                    <a:cubicBezTo>
                      <a:pt x="182404" y="200757"/>
                      <a:pt x="182801" y="203105"/>
                      <a:pt x="183594" y="205166"/>
                    </a:cubicBezTo>
                    <a:cubicBezTo>
                      <a:pt x="184388" y="207227"/>
                      <a:pt x="185579" y="209006"/>
                      <a:pt x="187166" y="210503"/>
                    </a:cubicBezTo>
                    <a:lnTo>
                      <a:pt x="254318" y="279559"/>
                    </a:lnTo>
                    <a:cubicBezTo>
                      <a:pt x="257493" y="283369"/>
                      <a:pt x="261620" y="285274"/>
                      <a:pt x="266700" y="285274"/>
                    </a:cubicBezTo>
                    <a:cubicBezTo>
                      <a:pt x="271780" y="285274"/>
                      <a:pt x="276225" y="283369"/>
                      <a:pt x="280035" y="279559"/>
                    </a:cubicBezTo>
                    <a:cubicBezTo>
                      <a:pt x="283210" y="276384"/>
                      <a:pt x="284877" y="272256"/>
                      <a:pt x="285036" y="267176"/>
                    </a:cubicBezTo>
                    <a:cubicBezTo>
                      <a:pt x="285194" y="262096"/>
                      <a:pt x="283528" y="257810"/>
                      <a:pt x="280035" y="254318"/>
                    </a:cubicBezTo>
                    <a:lnTo>
                      <a:pt x="217170" y="190976"/>
                    </a:lnTo>
                    <a:close/>
                    <a:moveTo>
                      <a:pt x="198251" y="396240"/>
                    </a:moveTo>
                    <a:cubicBezTo>
                      <a:pt x="171291" y="396240"/>
                      <a:pt x="145691" y="390998"/>
                      <a:pt x="121453" y="380514"/>
                    </a:cubicBezTo>
                    <a:cubicBezTo>
                      <a:pt x="97215" y="370030"/>
                      <a:pt x="76156" y="355848"/>
                      <a:pt x="58274" y="337966"/>
                    </a:cubicBezTo>
                    <a:cubicBezTo>
                      <a:pt x="40392" y="320084"/>
                      <a:pt x="26210" y="299025"/>
                      <a:pt x="15726" y="274787"/>
                    </a:cubicBezTo>
                    <a:cubicBezTo>
                      <a:pt x="5242" y="250549"/>
                      <a:pt x="0" y="224949"/>
                      <a:pt x="0" y="197989"/>
                    </a:cubicBezTo>
                    <a:cubicBezTo>
                      <a:pt x="0" y="170947"/>
                      <a:pt x="5251" y="145394"/>
                      <a:pt x="15754" y="121331"/>
                    </a:cubicBezTo>
                    <a:cubicBezTo>
                      <a:pt x="26256" y="97268"/>
                      <a:pt x="40465" y="76269"/>
                      <a:pt x="58378" y="58334"/>
                    </a:cubicBezTo>
                    <a:cubicBezTo>
                      <a:pt x="76292" y="40400"/>
                      <a:pt x="97352" y="26194"/>
                      <a:pt x="121557" y="15716"/>
                    </a:cubicBezTo>
                    <a:cubicBezTo>
                      <a:pt x="145763" y="5239"/>
                      <a:pt x="171327" y="0"/>
                      <a:pt x="198251" y="0"/>
                    </a:cubicBezTo>
                    <a:cubicBezTo>
                      <a:pt x="225290" y="0"/>
                      <a:pt x="250840" y="5239"/>
                      <a:pt x="274901" y="15716"/>
                    </a:cubicBezTo>
                    <a:cubicBezTo>
                      <a:pt x="298961" y="26194"/>
                      <a:pt x="319961" y="40402"/>
                      <a:pt x="337899" y="58341"/>
                    </a:cubicBezTo>
                    <a:cubicBezTo>
                      <a:pt x="355838" y="76279"/>
                      <a:pt x="370046" y="97283"/>
                      <a:pt x="380524" y="121352"/>
                    </a:cubicBezTo>
                    <a:cubicBezTo>
                      <a:pt x="391001" y="145421"/>
                      <a:pt x="396240" y="170980"/>
                      <a:pt x="396240" y="198029"/>
                    </a:cubicBezTo>
                    <a:cubicBezTo>
                      <a:pt x="396240" y="225077"/>
                      <a:pt x="391001" y="250666"/>
                      <a:pt x="380524" y="274796"/>
                    </a:cubicBezTo>
                    <a:cubicBezTo>
                      <a:pt x="370046" y="298926"/>
                      <a:pt x="355840" y="319948"/>
                      <a:pt x="337906" y="337862"/>
                    </a:cubicBezTo>
                    <a:cubicBezTo>
                      <a:pt x="319971" y="355775"/>
                      <a:pt x="298972" y="369984"/>
                      <a:pt x="274909" y="380486"/>
                    </a:cubicBezTo>
                    <a:cubicBezTo>
                      <a:pt x="250846" y="390989"/>
                      <a:pt x="225293" y="396240"/>
                      <a:pt x="198251" y="396240"/>
                    </a:cubicBezTo>
                    <a:close/>
                  </a:path>
                </a:pathLst>
              </a:custGeom>
              <a:gradFill>
                <a:gsLst>
                  <a:gs pos="70000">
                    <a:srgbClr val="8DC8E8"/>
                  </a:gs>
                  <a:gs pos="0">
                    <a:srgbClr val="D59ED7"/>
                  </a:gs>
                </a:gsLst>
                <a:path path="circle">
                  <a:fillToRect l="100000" t="100000"/>
                </a:path>
              </a:gradFill>
              <a:ln w="476" cap="flat">
                <a:noFill/>
                <a:prstDash val="solid"/>
                <a:miter/>
              </a:ln>
              <a:effectLst>
                <a:outerShdw blurRad="508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bg1">
                      <a:lumMod val="85000"/>
                    </a:schemeClr>
                  </a:solidFill>
                </a:endParaRPr>
              </a:p>
            </p:txBody>
          </p:sp>
        </p:grpSp>
      </p:grpSp>
    </p:spTree>
    <p:extLst>
      <p:ext uri="{BB962C8B-B14F-4D97-AF65-F5344CB8AC3E}">
        <p14:creationId xmlns:p14="http://schemas.microsoft.com/office/powerpoint/2010/main" val="19270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42" presetClass="path" presetSubtype="0" decel="100000" fill="hold" nodeType="withEffect">
                                  <p:stCondLst>
                                    <p:cond delay="0"/>
                                  </p:stCondLst>
                                  <p:childTnLst>
                                    <p:animMotion origin="layout" path="M 1.25E-6 0.03889 L 1.25E-6 1.85185E-6 " pathEditMode="relative" rAng="0" ptsTypes="AA">
                                      <p:cBhvr>
                                        <p:cTn id="12" dur="500" fill="hold"/>
                                        <p:tgtEl>
                                          <p:spTgt spid="8"/>
                                        </p:tgtEl>
                                        <p:attrNameLst>
                                          <p:attrName>ppt_x</p:attrName>
                                          <p:attrName>ppt_y</p:attrName>
                                        </p:attrNameLst>
                                      </p:cBhvr>
                                      <p:rCtr x="0" y="-1944"/>
                                    </p:animMotion>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par>
                                <p:cTn id="21" presetID="42" presetClass="path" presetSubtype="0" decel="100000" fill="hold" nodeType="withEffect">
                                  <p:stCondLst>
                                    <p:cond delay="0"/>
                                  </p:stCondLst>
                                  <p:childTnLst>
                                    <p:animMotion origin="layout" path="M 1.25E-6 0.03889 L 1.25E-6 1.85185E-6 " pathEditMode="relative" rAng="0" ptsTypes="AA">
                                      <p:cBhvr>
                                        <p:cTn id="22" dur="500" fill="hold"/>
                                        <p:tgtEl>
                                          <p:spTgt spid="12"/>
                                        </p:tgtEl>
                                        <p:attrNameLst>
                                          <p:attrName>ppt_x</p:attrName>
                                          <p:attrName>ppt_y</p:attrName>
                                        </p:attrNameLst>
                                      </p:cBhvr>
                                      <p:rCtr x="0" y="-1944"/>
                                    </p:animMotion>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5"/>
                                        </p:tgtEl>
                                        <p:attrNameLst>
                                          <p:attrName>ppt_x</p:attrName>
                                          <p:attrName>ppt_y</p:attrName>
                                        </p:attrNameLst>
                                      </p:cBhvr>
                                      <p:rCtr x="0" y="-1944"/>
                                    </p:animMotion>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par>
                                <p:cTn id="31" presetID="42" presetClass="path" presetSubtype="0" decel="100000" fill="hold" nodeType="withEffect">
                                  <p:stCondLst>
                                    <p:cond delay="0"/>
                                  </p:stCondLst>
                                  <p:childTnLst>
                                    <p:animMotion origin="layout" path="M 1.25E-6 0.03889 L 1.25E-6 1.85185E-6 " pathEditMode="relative" rAng="0" ptsTypes="AA">
                                      <p:cBhvr>
                                        <p:cTn id="32" dur="500" fill="hold"/>
                                        <p:tgtEl>
                                          <p:spTgt spid="18"/>
                                        </p:tgtEl>
                                        <p:attrNameLst>
                                          <p:attrName>ppt_x</p:attrName>
                                          <p:attrName>ppt_y</p:attrName>
                                        </p:attrNameLst>
                                      </p:cBhvr>
                                      <p:rCtr x="0" y="-1944"/>
                                    </p:animMotion>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par>
                                <p:cTn id="36" presetID="42" presetClass="path" presetSubtype="0" decel="100000" fill="hold" nodeType="withEffect">
                                  <p:stCondLst>
                                    <p:cond delay="0"/>
                                  </p:stCondLst>
                                  <p:childTnLst>
                                    <p:animMotion origin="layout" path="M 1.25E-6 0.03889 L 1.25E-6 1.85185E-6 " pathEditMode="relative" rAng="0" ptsTypes="AA">
                                      <p:cBhvr>
                                        <p:cTn id="37" dur="500" fill="hold"/>
                                        <p:tgtEl>
                                          <p:spTgt spid="21"/>
                                        </p:tgtEl>
                                        <p:attrNameLst>
                                          <p:attrName>ppt_x</p:attrName>
                                          <p:attrName>ppt_y</p:attrName>
                                        </p:attrNameLst>
                                      </p:cBhvr>
                                      <p:rCtr x="0" y="-1944"/>
                                    </p:animMotion>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50"/>
                                        <p:tgtEl>
                                          <p:spTgt spid="24"/>
                                        </p:tgtEl>
                                      </p:cBhvr>
                                    </p:animEffect>
                                  </p:childTnLst>
                                </p:cTn>
                              </p:par>
                              <p:par>
                                <p:cTn id="41" presetID="42" presetClass="path" presetSubtype="0" decel="100000" fill="hold" nodeType="withEffect">
                                  <p:stCondLst>
                                    <p:cond delay="0"/>
                                  </p:stCondLst>
                                  <p:childTnLst>
                                    <p:animMotion origin="layout" path="M 1.25E-6 0.03889 L 1.25E-6 1.85185E-6 " pathEditMode="relative" rAng="0" ptsTypes="AA">
                                      <p:cBhvr>
                                        <p:cTn id="42" dur="500" fill="hold"/>
                                        <p:tgtEl>
                                          <p:spTgt spid="24"/>
                                        </p:tgtEl>
                                        <p:attrNameLst>
                                          <p:attrName>ppt_x</p:attrName>
                                          <p:attrName>ppt_y</p:attrName>
                                        </p:attrNameLst>
                                      </p:cBhvr>
                                      <p:rCtr x="0" y="-1944"/>
                                    </p:animMotion>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250"/>
                                        <p:tgtEl>
                                          <p:spTgt spid="27"/>
                                        </p:tgtEl>
                                      </p:cBhvr>
                                    </p:animEffect>
                                  </p:childTnLst>
                                </p:cTn>
                              </p:par>
                              <p:par>
                                <p:cTn id="46" presetID="42" presetClass="path" presetSubtype="0" decel="100000" fill="hold" nodeType="withEffect">
                                  <p:stCondLst>
                                    <p:cond delay="0"/>
                                  </p:stCondLst>
                                  <p:childTnLst>
                                    <p:animMotion origin="layout" path="M 1.25E-6 0.03889 L 1.25E-6 1.85185E-6 " pathEditMode="relative" rAng="0" ptsTypes="AA">
                                      <p:cBhvr>
                                        <p:cTn id="47" dur="500" fill="hold"/>
                                        <p:tgtEl>
                                          <p:spTgt spid="27"/>
                                        </p:tgtEl>
                                        <p:attrNameLst>
                                          <p:attrName>ppt_x</p:attrName>
                                          <p:attrName>ppt_y</p:attrName>
                                        </p:attrNameLst>
                                      </p:cBhvr>
                                      <p:rCtr x="0" y="-1944"/>
                                    </p:animMotion>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250"/>
                                        <p:tgtEl>
                                          <p:spTgt spid="30"/>
                                        </p:tgtEl>
                                      </p:cBhvr>
                                    </p:animEffect>
                                  </p:childTnLst>
                                </p:cTn>
                              </p:par>
                              <p:par>
                                <p:cTn id="51" presetID="42" presetClass="path" presetSubtype="0" decel="100000" fill="hold" nodeType="withEffect">
                                  <p:stCondLst>
                                    <p:cond delay="0"/>
                                  </p:stCondLst>
                                  <p:childTnLst>
                                    <p:animMotion origin="layout" path="M 1.25E-6 0.03889 L 1.25E-6 1.85185E-6 " pathEditMode="relative" rAng="0" ptsTypes="AA">
                                      <p:cBhvr>
                                        <p:cTn id="52" dur="500" fill="hold"/>
                                        <p:tgtEl>
                                          <p:spTgt spid="30"/>
                                        </p:tgtEl>
                                        <p:attrNameLst>
                                          <p:attrName>ppt_x</p:attrName>
                                          <p:attrName>ppt_y</p:attrName>
                                        </p:attrNameLst>
                                      </p:cBhvr>
                                      <p:rCtr x="0" y="-1944"/>
                                    </p:animMotion>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250"/>
                                        <p:tgtEl>
                                          <p:spTgt spid="33"/>
                                        </p:tgtEl>
                                      </p:cBhvr>
                                    </p:animEffect>
                                  </p:childTnLst>
                                </p:cTn>
                              </p:par>
                              <p:par>
                                <p:cTn id="56" presetID="42" presetClass="path" presetSubtype="0" decel="100000" fill="hold" nodeType="withEffect">
                                  <p:stCondLst>
                                    <p:cond delay="0"/>
                                  </p:stCondLst>
                                  <p:childTnLst>
                                    <p:animMotion origin="layout" path="M 1.25E-6 0.03889 L 1.25E-6 1.85185E-6 " pathEditMode="relative" rAng="0" ptsTypes="AA">
                                      <p:cBhvr>
                                        <p:cTn id="57" dur="500" fill="hold"/>
                                        <p:tgtEl>
                                          <p:spTgt spid="33"/>
                                        </p:tgtEl>
                                        <p:attrNameLst>
                                          <p:attrName>ppt_x</p:attrName>
                                          <p:attrName>ppt_y</p:attrName>
                                        </p:attrNameLst>
                                      </p:cBhvr>
                                      <p:rCtr x="0" y="-1944"/>
                                    </p:animMotion>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250"/>
                                        <p:tgtEl>
                                          <p:spTgt spid="36"/>
                                        </p:tgtEl>
                                      </p:cBhvr>
                                    </p:animEffect>
                                  </p:childTnLst>
                                </p:cTn>
                              </p:par>
                              <p:par>
                                <p:cTn id="61" presetID="42" presetClass="path" presetSubtype="0" decel="100000" fill="hold" nodeType="withEffect">
                                  <p:stCondLst>
                                    <p:cond delay="0"/>
                                  </p:stCondLst>
                                  <p:childTnLst>
                                    <p:animMotion origin="layout" path="M 1.25E-6 0.03889 L 1.25E-6 1.85185E-6 " pathEditMode="relative" rAng="0" ptsTypes="AA">
                                      <p:cBhvr>
                                        <p:cTn id="62" dur="500" fill="hold"/>
                                        <p:tgtEl>
                                          <p:spTgt spid="36"/>
                                        </p:tgtEl>
                                        <p:attrNameLst>
                                          <p:attrName>ppt_x</p:attrName>
                                          <p:attrName>ppt_y</p:attrName>
                                        </p:attrNameLst>
                                      </p:cBhvr>
                                      <p:rCtr x="0" y="-1944"/>
                                    </p:animMotion>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250"/>
                                        <p:tgtEl>
                                          <p:spTgt spid="39"/>
                                        </p:tgtEl>
                                      </p:cBhvr>
                                    </p:animEffect>
                                  </p:childTnLst>
                                </p:cTn>
                              </p:par>
                              <p:par>
                                <p:cTn id="66" presetID="42" presetClass="path" presetSubtype="0" decel="100000" fill="hold" nodeType="withEffect">
                                  <p:stCondLst>
                                    <p:cond delay="0"/>
                                  </p:stCondLst>
                                  <p:childTnLst>
                                    <p:animMotion origin="layout" path="M 1.25E-6 0.03889 L 1.25E-6 1.85185E-6 " pathEditMode="relative" rAng="0" ptsTypes="AA">
                                      <p:cBhvr>
                                        <p:cTn id="67" dur="500" fill="hold"/>
                                        <p:tgtEl>
                                          <p:spTgt spid="39"/>
                                        </p:tgtEl>
                                        <p:attrNameLst>
                                          <p:attrName>ppt_x</p:attrName>
                                          <p:attrName>ppt_y</p:attrName>
                                        </p:attrNameLst>
                                      </p:cBhvr>
                                      <p:rCtr x="0" y="-1944"/>
                                    </p:animMotion>
                                  </p:childTnLst>
                                </p:cTn>
                              </p:par>
                              <p:par>
                                <p:cTn id="68" presetID="10" presetClass="entr" presetSubtype="0" fill="hold" nodeType="withEffect">
                                  <p:stCondLst>
                                    <p:cond delay="400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descr="Development teams are held back by core problems impacting productivity">
            <a:extLst>
              <a:ext uri="{FF2B5EF4-FFF2-40B4-BE49-F238E27FC236}">
                <a16:creationId xmlns:a16="http://schemas.microsoft.com/office/drawing/2014/main" id="{1C892C69-CBD5-415B-8618-E28EF7A994DB}"/>
              </a:ext>
            </a:extLst>
          </p:cNvPr>
          <p:cNvSpPr>
            <a:spLocks noGrp="1"/>
          </p:cNvSpPr>
          <p:nvPr>
            <p:ph type="title"/>
          </p:nvPr>
        </p:nvSpPr>
        <p:spPr/>
        <p:txBody>
          <a:bodyPr/>
          <a:lstStyle/>
          <a:p>
            <a:r>
              <a:rPr lang="es-ES" sz="3600" dirty="0">
                <a:sym typeface="Helvetica Neue"/>
              </a:rPr>
              <a:t>Los equipos de desarrollo se ven frenados por problemas centrales que afectan la productividad</a:t>
            </a:r>
            <a:endParaRPr lang="en-US" sz="3600" dirty="0"/>
          </a:p>
        </p:txBody>
      </p:sp>
      <p:grpSp>
        <p:nvGrpSpPr>
          <p:cNvPr id="2" name="Group 1" descr="Onboarding Complexity&#10;Onboarding new developers is error-prone and time-consuming,&#10;and if configured incorrectly, issues take weeks to emerge.&#10;“In 2021, the median developer had a time-to-first-PR of 30 days.”&#10;&#10;">
            <a:extLst>
              <a:ext uri="{FF2B5EF4-FFF2-40B4-BE49-F238E27FC236}">
                <a16:creationId xmlns:a16="http://schemas.microsoft.com/office/drawing/2014/main" id="{C0854B3C-19FA-D278-28E1-C746ED2F2AF7}"/>
              </a:ext>
            </a:extLst>
          </p:cNvPr>
          <p:cNvGrpSpPr/>
          <p:nvPr/>
        </p:nvGrpSpPr>
        <p:grpSpPr>
          <a:xfrm>
            <a:off x="588262" y="2017713"/>
            <a:ext cx="11039543" cy="1187107"/>
            <a:chOff x="588262" y="2017713"/>
            <a:chExt cx="11039543" cy="1187107"/>
          </a:xfrm>
        </p:grpSpPr>
        <p:sp>
          <p:nvSpPr>
            <p:cNvPr id="4" name="Rectangle: Rounded Corners 4">
              <a:extLst>
                <a:ext uri="{FF2B5EF4-FFF2-40B4-BE49-F238E27FC236}">
                  <a16:creationId xmlns:a16="http://schemas.microsoft.com/office/drawing/2014/main" id="{1F7B56B5-5035-0071-3B68-F34C860C2BC2}"/>
                </a:ext>
                <a:ext uri="{C183D7F6-B498-43B3-948B-1728B52AA6E4}">
                  <adec:decorative xmlns:adec="http://schemas.microsoft.com/office/drawing/2017/decorative" val="1"/>
                </a:ext>
              </a:extLst>
            </p:cNvPr>
            <p:cNvSpPr>
              <a:spLocks/>
            </p:cNvSpPr>
            <p:nvPr/>
          </p:nvSpPr>
          <p:spPr bwMode="auto">
            <a:xfrm>
              <a:off x="588262" y="2017713"/>
              <a:ext cx="11039543" cy="1187107"/>
            </a:xfrm>
            <a:prstGeom prst="roundRect">
              <a:avLst>
                <a:gd name="adj" fmla="val 664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err="1">
                <a:solidFill>
                  <a:srgbClr val="091F2C"/>
                </a:solidFill>
                <a:latin typeface="Segoe UI"/>
                <a:cs typeface="Segoe UI" pitchFamily="34" charset="0"/>
              </a:endParaRPr>
            </a:p>
          </p:txBody>
        </p:sp>
        <p:grpSp>
          <p:nvGrpSpPr>
            <p:cNvPr id="31" name="Group 30">
              <a:extLst>
                <a:ext uri="{FF2B5EF4-FFF2-40B4-BE49-F238E27FC236}">
                  <a16:creationId xmlns:a16="http://schemas.microsoft.com/office/drawing/2014/main" id="{375F7BB7-7644-B902-65D7-0F7DB2241028}"/>
                </a:ext>
              </a:extLst>
            </p:cNvPr>
            <p:cNvGrpSpPr/>
            <p:nvPr/>
          </p:nvGrpSpPr>
          <p:grpSpPr>
            <a:xfrm>
              <a:off x="1324952" y="2243553"/>
              <a:ext cx="5436065" cy="950871"/>
              <a:chOff x="1324952" y="2241416"/>
              <a:chExt cx="5436065" cy="950871"/>
            </a:xfrm>
          </p:grpSpPr>
          <p:sp>
            <p:nvSpPr>
              <p:cNvPr id="7" name="Content Placeholder 2, chunk 1" descr="Onboarding Complexity&#10;">
                <a:extLst>
                  <a:ext uri="{FF2B5EF4-FFF2-40B4-BE49-F238E27FC236}">
                    <a16:creationId xmlns:a16="http://schemas.microsoft.com/office/drawing/2014/main" id="{CCBA8318-8372-EC33-D668-AD966EECABAB}"/>
                  </a:ext>
                </a:extLst>
              </p:cNvPr>
              <p:cNvSpPr txBox="1"/>
              <p:nvPr/>
            </p:nvSpPr>
            <p:spPr>
              <a:xfrm>
                <a:off x="1324953" y="2241416"/>
                <a:ext cx="5436064" cy="276999"/>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i="0" u="none" strike="noStrike" kern="1200" cap="none" normalizeH="0" baseline="0" noProof="0" dirty="0" err="1">
                    <a:ln>
                      <a:noFill/>
                    </a:ln>
                    <a:solidFill>
                      <a:srgbClr val="8DC8E8"/>
                    </a:solidFill>
                    <a:effectLst/>
                    <a:uLnTx/>
                    <a:uFillTx/>
                    <a:latin typeface="Segoe UI"/>
                    <a:ea typeface="+mn-ea"/>
                    <a:cs typeface="+mn-cs"/>
                  </a:rPr>
                  <a:t>Complejidad</a:t>
                </a:r>
                <a:r>
                  <a:rPr kumimoji="0" lang="en-US" sz="1800" i="0" u="none" strike="noStrike" kern="1200" cap="none" normalizeH="0" baseline="0" noProof="0" dirty="0">
                    <a:ln>
                      <a:noFill/>
                    </a:ln>
                    <a:solidFill>
                      <a:srgbClr val="8DC8E8"/>
                    </a:solidFill>
                    <a:effectLst/>
                    <a:uLnTx/>
                    <a:uFillTx/>
                    <a:latin typeface="Segoe UI"/>
                    <a:ea typeface="+mn-ea"/>
                    <a:cs typeface="+mn-cs"/>
                  </a:rPr>
                  <a:t> Onboarding</a:t>
                </a:r>
              </a:p>
            </p:txBody>
          </p:sp>
          <p:sp>
            <p:nvSpPr>
              <p:cNvPr id="8" name="Content Placeholder 2, chunk 1">
                <a:extLst>
                  <a:ext uri="{FF2B5EF4-FFF2-40B4-BE49-F238E27FC236}">
                    <a16:creationId xmlns:a16="http://schemas.microsoft.com/office/drawing/2014/main" id="{FA781DAB-888D-EF80-8460-34DFB8AC70EE}"/>
                  </a:ext>
                </a:extLst>
              </p:cNvPr>
              <p:cNvSpPr txBox="1"/>
              <p:nvPr/>
            </p:nvSpPr>
            <p:spPr>
              <a:xfrm>
                <a:off x="1324952" y="2545956"/>
                <a:ext cx="5436065" cy="646331"/>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2" indent="0">
                  <a:spcBef>
                    <a:spcPts val="200"/>
                  </a:spcBef>
                  <a:spcAft>
                    <a:spcPts val="100"/>
                  </a:spcAft>
                  <a:buNone/>
                  <a:defRPr/>
                </a:pPr>
                <a:r>
                  <a:rPr lang="es-ES" sz="1400" dirty="0">
                    <a:solidFill>
                      <a:schemeClr val="bg1">
                        <a:lumMod val="75000"/>
                      </a:schemeClr>
                    </a:solidFill>
                  </a:rPr>
                  <a:t>La incorporación de nuevos desarrolladores es propensa a errores y lleva mucho tiempo, y si se configura incorrectamente, los problemas tardan semanas en surgir.</a:t>
                </a:r>
                <a:endParaRPr lang="en-US" sz="1400" dirty="0">
                  <a:solidFill>
                    <a:schemeClr val="bg1">
                      <a:lumMod val="75000"/>
                    </a:schemeClr>
                  </a:solidFill>
                </a:endParaRPr>
              </a:p>
            </p:txBody>
          </p:sp>
        </p:grpSp>
        <p:cxnSp>
          <p:nvCxnSpPr>
            <p:cNvPr id="6" name="Straight Connector 5">
              <a:extLst>
                <a:ext uri="{FF2B5EF4-FFF2-40B4-BE49-F238E27FC236}">
                  <a16:creationId xmlns:a16="http://schemas.microsoft.com/office/drawing/2014/main" id="{041A655A-F256-8019-E09F-2B48974BB8DB}"/>
                </a:ext>
                <a:ext uri="{C183D7F6-B498-43B3-948B-1728B52AA6E4}">
                  <adec:decorative xmlns:adec="http://schemas.microsoft.com/office/drawing/2017/decorative" val="1"/>
                </a:ext>
              </a:extLst>
            </p:cNvPr>
            <p:cNvCxnSpPr>
              <a:cxnSpLocks/>
            </p:cNvCxnSpPr>
            <p:nvPr/>
          </p:nvCxnSpPr>
          <p:spPr>
            <a:xfrm>
              <a:off x="6855877" y="2122135"/>
              <a:ext cx="0" cy="978262"/>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FE79F507-F3DC-C810-74F9-708C622FBED0}"/>
                </a:ext>
              </a:extLst>
            </p:cNvPr>
            <p:cNvSpPr txBox="1">
              <a:spLocks/>
            </p:cNvSpPr>
            <p:nvPr/>
          </p:nvSpPr>
          <p:spPr>
            <a:xfrm>
              <a:off x="7185026" y="2252613"/>
              <a:ext cx="4277302" cy="72636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rPr>
                <a:t>"En 2021, el desarrollador de media requería un tiempo hasta el primer PR de 30 días".</a:t>
              </a:r>
              <a:endParaRPr kumimoji="0" lang="en-U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endParaRPr>
            </a:p>
          </p:txBody>
        </p:sp>
        <p:sp>
          <p:nvSpPr>
            <p:cNvPr id="50" name="Graphic 6" descr="Icon of a person with a lightbulb">
              <a:extLst>
                <a:ext uri="{FF2B5EF4-FFF2-40B4-BE49-F238E27FC236}">
                  <a16:creationId xmlns:a16="http://schemas.microsoft.com/office/drawing/2014/main" id="{75105D8C-D5FF-E80F-FC9B-56C839CE275B}"/>
                </a:ext>
              </a:extLst>
            </p:cNvPr>
            <p:cNvSpPr>
              <a:spLocks noChangeAspect="1"/>
            </p:cNvSpPr>
            <p:nvPr/>
          </p:nvSpPr>
          <p:spPr>
            <a:xfrm>
              <a:off x="790644" y="2397343"/>
              <a:ext cx="331927" cy="387247"/>
            </a:xfrm>
            <a:custGeom>
              <a:avLst/>
              <a:gdLst>
                <a:gd name="connsiteX0" fmla="*/ 85725 w 171450"/>
                <a:gd name="connsiteY0" fmla="*/ 133350 h 200025"/>
                <a:gd name="connsiteX1" fmla="*/ 89726 w 171450"/>
                <a:gd name="connsiteY1" fmla="*/ 114300 h 200025"/>
                <a:gd name="connsiteX2" fmla="*/ 21431 w 171450"/>
                <a:gd name="connsiteY2" fmla="*/ 114300 h 200025"/>
                <a:gd name="connsiteX3" fmla="*/ 0 w 171450"/>
                <a:gd name="connsiteY3" fmla="*/ 135731 h 200025"/>
                <a:gd name="connsiteX4" fmla="*/ 0 w 171450"/>
                <a:gd name="connsiteY4" fmla="*/ 144494 h 200025"/>
                <a:gd name="connsiteX5" fmla="*/ 4858 w 171450"/>
                <a:gd name="connsiteY5" fmla="*/ 159734 h 200025"/>
                <a:gd name="connsiteX6" fmla="*/ 76200 w 171450"/>
                <a:gd name="connsiteY6" fmla="*/ 190595 h 200025"/>
                <a:gd name="connsiteX7" fmla="*/ 106680 w 171450"/>
                <a:gd name="connsiteY7" fmla="*/ 186976 h 200025"/>
                <a:gd name="connsiteX8" fmla="*/ 103346 w 171450"/>
                <a:gd name="connsiteY8" fmla="*/ 170498 h 200025"/>
                <a:gd name="connsiteX9" fmla="*/ 85630 w 171450"/>
                <a:gd name="connsiteY9" fmla="*/ 133445 h 200025"/>
                <a:gd name="connsiteX10" fmla="*/ 123825 w 171450"/>
                <a:gd name="connsiteY10" fmla="*/ 47625 h 200025"/>
                <a:gd name="connsiteX11" fmla="*/ 76200 w 171450"/>
                <a:gd name="connsiteY11" fmla="*/ 0 h 200025"/>
                <a:gd name="connsiteX12" fmla="*/ 28575 w 171450"/>
                <a:gd name="connsiteY12" fmla="*/ 47625 h 200025"/>
                <a:gd name="connsiteX13" fmla="*/ 76200 w 171450"/>
                <a:gd name="connsiteY13" fmla="*/ 95250 h 200025"/>
                <a:gd name="connsiteX14" fmla="*/ 123825 w 171450"/>
                <a:gd name="connsiteY14" fmla="*/ 47625 h 200025"/>
                <a:gd name="connsiteX15" fmla="*/ 171450 w 171450"/>
                <a:gd name="connsiteY15" fmla="*/ 133350 h 200025"/>
                <a:gd name="connsiteX16" fmla="*/ 154686 w 171450"/>
                <a:gd name="connsiteY16" fmla="*/ 164973 h 200025"/>
                <a:gd name="connsiteX17" fmla="*/ 153353 w 171450"/>
                <a:gd name="connsiteY17" fmla="*/ 171450 h 200025"/>
                <a:gd name="connsiteX18" fmla="*/ 113348 w 171450"/>
                <a:gd name="connsiteY18" fmla="*/ 171450 h 200025"/>
                <a:gd name="connsiteX19" fmla="*/ 112014 w 171450"/>
                <a:gd name="connsiteY19" fmla="*/ 164973 h 200025"/>
                <a:gd name="connsiteX20" fmla="*/ 95250 w 171450"/>
                <a:gd name="connsiteY20" fmla="*/ 133350 h 200025"/>
                <a:gd name="connsiteX21" fmla="*/ 133350 w 171450"/>
                <a:gd name="connsiteY21" fmla="*/ 95250 h 200025"/>
                <a:gd name="connsiteX22" fmla="*/ 171450 w 171450"/>
                <a:gd name="connsiteY22" fmla="*/ 133350 h 200025"/>
                <a:gd name="connsiteX23" fmla="*/ 115253 w 171450"/>
                <a:gd name="connsiteY23" fmla="*/ 180975 h 200025"/>
                <a:gd name="connsiteX24" fmla="*/ 116777 w 171450"/>
                <a:gd name="connsiteY24" fmla="*/ 188500 h 200025"/>
                <a:gd name="connsiteX25" fmla="*/ 130778 w 171450"/>
                <a:gd name="connsiteY25" fmla="*/ 200025 h 200025"/>
                <a:gd name="connsiteX26" fmla="*/ 135922 w 171450"/>
                <a:gd name="connsiteY26" fmla="*/ 200025 h 200025"/>
                <a:gd name="connsiteX27" fmla="*/ 149924 w 171450"/>
                <a:gd name="connsiteY27" fmla="*/ 188500 h 200025"/>
                <a:gd name="connsiteX28" fmla="*/ 151448 w 171450"/>
                <a:gd name="connsiteY28" fmla="*/ 180975 h 200025"/>
                <a:gd name="connsiteX29" fmla="*/ 115253 w 171450"/>
                <a:gd name="connsiteY29" fmla="*/ 18097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50" h="200025">
                  <a:moveTo>
                    <a:pt x="85725" y="133350"/>
                  </a:moveTo>
                  <a:cubicBezTo>
                    <a:pt x="85725" y="126587"/>
                    <a:pt x="87154" y="120110"/>
                    <a:pt x="89726" y="114300"/>
                  </a:cubicBezTo>
                  <a:lnTo>
                    <a:pt x="21431" y="114300"/>
                  </a:lnTo>
                  <a:cubicBezTo>
                    <a:pt x="9620" y="114300"/>
                    <a:pt x="0" y="123920"/>
                    <a:pt x="0" y="135731"/>
                  </a:cubicBezTo>
                  <a:lnTo>
                    <a:pt x="0" y="144494"/>
                  </a:lnTo>
                  <a:cubicBezTo>
                    <a:pt x="0" y="149924"/>
                    <a:pt x="1715" y="155258"/>
                    <a:pt x="4858" y="159734"/>
                  </a:cubicBezTo>
                  <a:cubicBezTo>
                    <a:pt x="19526" y="180308"/>
                    <a:pt x="43625" y="190595"/>
                    <a:pt x="76200" y="190595"/>
                  </a:cubicBezTo>
                  <a:cubicBezTo>
                    <a:pt x="87440" y="190595"/>
                    <a:pt x="97536" y="189357"/>
                    <a:pt x="106680" y="186976"/>
                  </a:cubicBezTo>
                  <a:lnTo>
                    <a:pt x="103346" y="170498"/>
                  </a:lnTo>
                  <a:cubicBezTo>
                    <a:pt x="92583" y="161735"/>
                    <a:pt x="85630" y="148400"/>
                    <a:pt x="85630" y="133445"/>
                  </a:cubicBezTo>
                  <a:close/>
                  <a:moveTo>
                    <a:pt x="123825" y="47625"/>
                  </a:moveTo>
                  <a:cubicBezTo>
                    <a:pt x="123825" y="21336"/>
                    <a:pt x="102489" y="0"/>
                    <a:pt x="76200" y="0"/>
                  </a:cubicBezTo>
                  <a:cubicBezTo>
                    <a:pt x="49911" y="0"/>
                    <a:pt x="28575" y="21336"/>
                    <a:pt x="28575" y="47625"/>
                  </a:cubicBezTo>
                  <a:cubicBezTo>
                    <a:pt x="28575" y="73914"/>
                    <a:pt x="49911" y="95250"/>
                    <a:pt x="76200" y="95250"/>
                  </a:cubicBezTo>
                  <a:cubicBezTo>
                    <a:pt x="102489" y="95250"/>
                    <a:pt x="123825" y="73914"/>
                    <a:pt x="123825" y="47625"/>
                  </a:cubicBezTo>
                  <a:close/>
                  <a:moveTo>
                    <a:pt x="171450" y="133350"/>
                  </a:moveTo>
                  <a:cubicBezTo>
                    <a:pt x="171450" y="146495"/>
                    <a:pt x="164783" y="158115"/>
                    <a:pt x="154686" y="164973"/>
                  </a:cubicBezTo>
                  <a:lnTo>
                    <a:pt x="153353" y="171450"/>
                  </a:lnTo>
                  <a:lnTo>
                    <a:pt x="113348" y="171450"/>
                  </a:lnTo>
                  <a:lnTo>
                    <a:pt x="112014" y="164973"/>
                  </a:lnTo>
                  <a:cubicBezTo>
                    <a:pt x="101918" y="158115"/>
                    <a:pt x="95250" y="146495"/>
                    <a:pt x="95250" y="133350"/>
                  </a:cubicBezTo>
                  <a:cubicBezTo>
                    <a:pt x="95250" y="112300"/>
                    <a:pt x="112300" y="95250"/>
                    <a:pt x="133350" y="95250"/>
                  </a:cubicBezTo>
                  <a:cubicBezTo>
                    <a:pt x="154400" y="95250"/>
                    <a:pt x="171450" y="112300"/>
                    <a:pt x="171450" y="133350"/>
                  </a:cubicBezTo>
                  <a:close/>
                  <a:moveTo>
                    <a:pt x="115253" y="180975"/>
                  </a:moveTo>
                  <a:lnTo>
                    <a:pt x="116777" y="188500"/>
                  </a:lnTo>
                  <a:cubicBezTo>
                    <a:pt x="118110" y="195167"/>
                    <a:pt x="124016" y="200025"/>
                    <a:pt x="130778" y="200025"/>
                  </a:cubicBezTo>
                  <a:lnTo>
                    <a:pt x="135922" y="200025"/>
                  </a:lnTo>
                  <a:cubicBezTo>
                    <a:pt x="142780" y="200025"/>
                    <a:pt x="148590" y="195263"/>
                    <a:pt x="149924" y="188500"/>
                  </a:cubicBezTo>
                  <a:lnTo>
                    <a:pt x="151448" y="180975"/>
                  </a:lnTo>
                  <a:lnTo>
                    <a:pt x="115253" y="180975"/>
                  </a:lnTo>
                  <a:close/>
                </a:path>
              </a:pathLst>
            </a:custGeom>
            <a:gradFill>
              <a:gsLst>
                <a:gs pos="35000">
                  <a:srgbClr val="8DC8E8"/>
                </a:gs>
                <a:gs pos="10000">
                  <a:srgbClr val="D59ED7"/>
                </a:gs>
              </a:gsLst>
              <a:path path="circle">
                <a:fillToRect l="100000" t="100000"/>
              </a:path>
            </a:gra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 name="Group 2" descr="Conflicting Configurations&#10;Different projects require different tools and dependencies. Configuring different environments and switching between them leads to instability.&#10;“Standardizing workloads around cloud-based developer tools and services can help increase developer productivity by as much as 30%”&#10;">
            <a:extLst>
              <a:ext uri="{FF2B5EF4-FFF2-40B4-BE49-F238E27FC236}">
                <a16:creationId xmlns:a16="http://schemas.microsoft.com/office/drawing/2014/main" id="{1AAF3082-E43B-582C-C573-BC43CB50EED2}"/>
              </a:ext>
            </a:extLst>
          </p:cNvPr>
          <p:cNvGrpSpPr/>
          <p:nvPr/>
        </p:nvGrpSpPr>
        <p:grpSpPr>
          <a:xfrm>
            <a:off x="588262" y="3455897"/>
            <a:ext cx="11039543" cy="1187107"/>
            <a:chOff x="588262" y="3455897"/>
            <a:chExt cx="11039543" cy="1187107"/>
          </a:xfrm>
        </p:grpSpPr>
        <p:sp>
          <p:nvSpPr>
            <p:cNvPr id="14" name="Rectangle: Rounded Corners 4">
              <a:extLst>
                <a:ext uri="{FF2B5EF4-FFF2-40B4-BE49-F238E27FC236}">
                  <a16:creationId xmlns:a16="http://schemas.microsoft.com/office/drawing/2014/main" id="{B95AF0AA-5A2B-6173-CC7D-6BF93BD67E59}"/>
                </a:ext>
                <a:ext uri="{C183D7F6-B498-43B3-948B-1728B52AA6E4}">
                  <adec:decorative xmlns:adec="http://schemas.microsoft.com/office/drawing/2017/decorative" val="1"/>
                </a:ext>
              </a:extLst>
            </p:cNvPr>
            <p:cNvSpPr>
              <a:spLocks/>
            </p:cNvSpPr>
            <p:nvPr/>
          </p:nvSpPr>
          <p:spPr bwMode="auto">
            <a:xfrm>
              <a:off x="588262" y="3455897"/>
              <a:ext cx="11039543" cy="1187107"/>
            </a:xfrm>
            <a:prstGeom prst="roundRect">
              <a:avLst>
                <a:gd name="adj" fmla="val 664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err="1">
                <a:solidFill>
                  <a:srgbClr val="091F2C"/>
                </a:solidFill>
                <a:latin typeface="Segoe UI"/>
                <a:cs typeface="Segoe UI" pitchFamily="34" charset="0"/>
              </a:endParaRPr>
            </a:p>
          </p:txBody>
        </p:sp>
        <p:grpSp>
          <p:nvGrpSpPr>
            <p:cNvPr id="39" name="Group 38">
              <a:extLst>
                <a:ext uri="{FF2B5EF4-FFF2-40B4-BE49-F238E27FC236}">
                  <a16:creationId xmlns:a16="http://schemas.microsoft.com/office/drawing/2014/main" id="{A6B3A113-2056-D53F-03C5-1E3B28316114}"/>
                </a:ext>
              </a:extLst>
            </p:cNvPr>
            <p:cNvGrpSpPr/>
            <p:nvPr/>
          </p:nvGrpSpPr>
          <p:grpSpPr>
            <a:xfrm>
              <a:off x="1324953" y="3574014"/>
              <a:ext cx="5436064" cy="950872"/>
              <a:chOff x="1324953" y="3560320"/>
              <a:chExt cx="5436064" cy="950872"/>
            </a:xfrm>
          </p:grpSpPr>
          <p:sp>
            <p:nvSpPr>
              <p:cNvPr id="17" name="Content Placeholder 2, chunk 1">
                <a:extLst>
                  <a:ext uri="{FF2B5EF4-FFF2-40B4-BE49-F238E27FC236}">
                    <a16:creationId xmlns:a16="http://schemas.microsoft.com/office/drawing/2014/main" id="{3F8BB5E2-09FB-9998-5042-37C67806DA98}"/>
                  </a:ext>
                </a:extLst>
              </p:cNvPr>
              <p:cNvSpPr txBox="1"/>
              <p:nvPr/>
            </p:nvSpPr>
            <p:spPr>
              <a:xfrm>
                <a:off x="1324953" y="3560320"/>
                <a:ext cx="5436064" cy="276999"/>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i="0" u="none" strike="noStrike" kern="1200" cap="none" normalizeH="0" baseline="0" noProof="0" dirty="0" err="1">
                    <a:ln>
                      <a:noFill/>
                    </a:ln>
                    <a:solidFill>
                      <a:srgbClr val="8DC8E8"/>
                    </a:solidFill>
                    <a:effectLst/>
                    <a:uLnTx/>
                    <a:uFillTx/>
                    <a:latin typeface="Segoe UI"/>
                    <a:ea typeface="+mn-ea"/>
                    <a:cs typeface="+mn-cs"/>
                  </a:rPr>
                  <a:t>Conflicto</a:t>
                </a:r>
                <a:r>
                  <a:rPr kumimoji="0" lang="en-US" sz="1800" i="0" u="none" strike="noStrike" kern="1200" cap="none" normalizeH="0" baseline="0" noProof="0" dirty="0">
                    <a:ln>
                      <a:noFill/>
                    </a:ln>
                    <a:solidFill>
                      <a:srgbClr val="8DC8E8"/>
                    </a:solidFill>
                    <a:effectLst/>
                    <a:uLnTx/>
                    <a:uFillTx/>
                    <a:latin typeface="Segoe UI"/>
                    <a:ea typeface="+mn-ea"/>
                    <a:cs typeface="+mn-cs"/>
                  </a:rPr>
                  <a:t> de </a:t>
                </a:r>
                <a:r>
                  <a:rPr kumimoji="0" lang="en-US" sz="1800" i="0" u="none" strike="noStrike" kern="1200" cap="none" normalizeH="0" baseline="0" noProof="0" dirty="0" err="1">
                    <a:ln>
                      <a:noFill/>
                    </a:ln>
                    <a:solidFill>
                      <a:srgbClr val="8DC8E8"/>
                    </a:solidFill>
                    <a:effectLst/>
                    <a:uLnTx/>
                    <a:uFillTx/>
                    <a:latin typeface="Segoe UI"/>
                    <a:ea typeface="+mn-ea"/>
                    <a:cs typeface="+mn-cs"/>
                  </a:rPr>
                  <a:t>configuraciones</a:t>
                </a:r>
                <a:endParaRPr kumimoji="0" lang="en-US" sz="1800" i="0" u="none" strike="noStrike" kern="1200" cap="none" normalizeH="0" baseline="0" noProof="0" dirty="0">
                  <a:ln>
                    <a:noFill/>
                  </a:ln>
                  <a:solidFill>
                    <a:srgbClr val="8DC8E8"/>
                  </a:solidFill>
                  <a:effectLst/>
                  <a:uLnTx/>
                  <a:uFillTx/>
                  <a:latin typeface="Segoe UI"/>
                  <a:ea typeface="+mn-ea"/>
                  <a:cs typeface="+mn-cs"/>
                </a:endParaRPr>
              </a:p>
            </p:txBody>
          </p:sp>
          <p:sp>
            <p:nvSpPr>
              <p:cNvPr id="18" name="Content Placeholder 2, chunk 1">
                <a:extLst>
                  <a:ext uri="{FF2B5EF4-FFF2-40B4-BE49-F238E27FC236}">
                    <a16:creationId xmlns:a16="http://schemas.microsoft.com/office/drawing/2014/main" id="{32C47009-C35F-BE85-6E33-1EEBAF925624}"/>
                  </a:ext>
                </a:extLst>
              </p:cNvPr>
              <p:cNvSpPr txBox="1"/>
              <p:nvPr/>
            </p:nvSpPr>
            <p:spPr>
              <a:xfrm>
                <a:off x="1324953" y="3864861"/>
                <a:ext cx="5436064" cy="646331"/>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2" indent="0">
                  <a:spcBef>
                    <a:spcPts val="200"/>
                  </a:spcBef>
                  <a:spcAft>
                    <a:spcPts val="100"/>
                  </a:spcAft>
                  <a:buNone/>
                  <a:defRPr/>
                </a:pPr>
                <a:r>
                  <a:rPr lang="es-ES" sz="1400" dirty="0">
                    <a:solidFill>
                      <a:schemeClr val="bg1">
                        <a:lumMod val="75000"/>
                      </a:schemeClr>
                    </a:solidFill>
                  </a:rPr>
                  <a:t>Diferentes proyectos requieren diferentes herramientas y dependencias. Configurar diferentes entornos y cambiar entre ellos conduce a la inestabilidad.</a:t>
                </a:r>
                <a:endParaRPr lang="en-US" sz="1400" dirty="0">
                  <a:solidFill>
                    <a:schemeClr val="bg1">
                      <a:lumMod val="75000"/>
                    </a:schemeClr>
                  </a:solidFill>
                </a:endParaRPr>
              </a:p>
            </p:txBody>
          </p:sp>
        </p:grpSp>
        <p:cxnSp>
          <p:nvCxnSpPr>
            <p:cNvPr id="16" name="Straight Connector 15">
              <a:extLst>
                <a:ext uri="{FF2B5EF4-FFF2-40B4-BE49-F238E27FC236}">
                  <a16:creationId xmlns:a16="http://schemas.microsoft.com/office/drawing/2014/main" id="{677A8CDF-2669-E22E-EBE5-A8C5ED1D9178}"/>
                </a:ext>
                <a:ext uri="{C183D7F6-B498-43B3-948B-1728B52AA6E4}">
                  <adec:decorative xmlns:adec="http://schemas.microsoft.com/office/drawing/2017/decorative" val="1"/>
                </a:ext>
              </a:extLst>
            </p:cNvPr>
            <p:cNvCxnSpPr>
              <a:cxnSpLocks/>
            </p:cNvCxnSpPr>
            <p:nvPr/>
          </p:nvCxnSpPr>
          <p:spPr>
            <a:xfrm>
              <a:off x="6855877" y="3560319"/>
              <a:ext cx="0" cy="978262"/>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CD0ADE0B-BB97-044F-F5DA-1D40D2D8B362}"/>
                </a:ext>
              </a:extLst>
            </p:cNvPr>
            <p:cNvSpPr txBox="1">
              <a:spLocks/>
            </p:cNvSpPr>
            <p:nvPr/>
          </p:nvSpPr>
          <p:spPr>
            <a:xfrm>
              <a:off x="7185026" y="3619387"/>
              <a:ext cx="4277302" cy="72636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rPr>
                <a:t>“La estandarización de las cargas de trabajo en torno a las herramientas y los servicios para desarrolladores basados en la nube puede ayudar a aumentar la productividad de los desarrolladores hasta en un 30%”</a:t>
              </a:r>
              <a:endParaRPr kumimoji="0" lang="en-U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endParaRPr>
            </a:p>
          </p:txBody>
        </p:sp>
        <p:grpSp>
          <p:nvGrpSpPr>
            <p:cNvPr id="51" name="automated 2" descr="Icon of a gear with dots coming out of the top">
              <a:extLst>
                <a:ext uri="{FF2B5EF4-FFF2-40B4-BE49-F238E27FC236}">
                  <a16:creationId xmlns:a16="http://schemas.microsoft.com/office/drawing/2014/main" id="{9868A2E2-B2F4-67B7-46B7-1547CA2296A0}"/>
                </a:ext>
              </a:extLst>
            </p:cNvPr>
            <p:cNvGrpSpPr>
              <a:grpSpLocks noChangeAspect="1"/>
            </p:cNvGrpSpPr>
            <p:nvPr/>
          </p:nvGrpSpPr>
          <p:grpSpPr>
            <a:xfrm>
              <a:off x="737496" y="3875022"/>
              <a:ext cx="436759" cy="345312"/>
              <a:chOff x="9116881" y="4860429"/>
              <a:chExt cx="498203" cy="393891"/>
            </a:xfrm>
            <a:gradFill>
              <a:gsLst>
                <a:gs pos="35000">
                  <a:srgbClr val="8DC8E8"/>
                </a:gs>
                <a:gs pos="10000">
                  <a:srgbClr val="D59ED7"/>
                </a:gs>
              </a:gsLst>
              <a:path path="circle">
                <a:fillToRect l="100000" t="100000"/>
              </a:path>
            </a:gradFill>
          </p:grpSpPr>
          <p:sp>
            <p:nvSpPr>
              <p:cNvPr id="52" name="Freeform: Shape 31">
                <a:extLst>
                  <a:ext uri="{FF2B5EF4-FFF2-40B4-BE49-F238E27FC236}">
                    <a16:creationId xmlns:a16="http://schemas.microsoft.com/office/drawing/2014/main" id="{DE867D57-B0AF-520E-E243-7F02601B7884}"/>
                  </a:ext>
                  <a:ext uri="{C183D7F6-B498-43B3-948B-1728B52AA6E4}">
                    <adec:decorative xmlns:adec="http://schemas.microsoft.com/office/drawing/2017/decorative" val="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Freeform: Shape 40">
                <a:extLst>
                  <a:ext uri="{FF2B5EF4-FFF2-40B4-BE49-F238E27FC236}">
                    <a16:creationId xmlns:a16="http://schemas.microsoft.com/office/drawing/2014/main" id="{A6BC93EA-1CBA-91E1-F2B1-8B8742B49DF1}"/>
                  </a:ext>
                  <a:ext uri="{C183D7F6-B498-43B3-948B-1728B52AA6E4}">
                    <adec:decorative xmlns:adec="http://schemas.microsoft.com/office/drawing/2017/decorative" val="1"/>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41">
                <a:extLst>
                  <a:ext uri="{FF2B5EF4-FFF2-40B4-BE49-F238E27FC236}">
                    <a16:creationId xmlns:a16="http://schemas.microsoft.com/office/drawing/2014/main" id="{504F6EE4-1D25-3D91-6C74-1AA6FE0A8A68}"/>
                  </a:ext>
                  <a:ext uri="{C183D7F6-B498-43B3-948B-1728B52AA6E4}">
                    <adec:decorative xmlns:adec="http://schemas.microsoft.com/office/drawing/2017/decorative" val="1"/>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Freeform: Shape 42">
                <a:extLst>
                  <a:ext uri="{FF2B5EF4-FFF2-40B4-BE49-F238E27FC236}">
                    <a16:creationId xmlns:a16="http://schemas.microsoft.com/office/drawing/2014/main" id="{EB5D8050-B0E3-2AC9-4A48-8AC0B85FC032}"/>
                  </a:ext>
                  <a:ext uri="{C183D7F6-B498-43B3-948B-1728B52AA6E4}">
                    <adec:decorative xmlns:adec="http://schemas.microsoft.com/office/drawing/2017/decorative" val="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43">
                <a:extLst>
                  <a:ext uri="{FF2B5EF4-FFF2-40B4-BE49-F238E27FC236}">
                    <a16:creationId xmlns:a16="http://schemas.microsoft.com/office/drawing/2014/main" id="{C018E0FF-D67E-118E-28F6-275E11487D9C}"/>
                  </a:ext>
                  <a:ext uri="{C183D7F6-B498-43B3-948B-1728B52AA6E4}">
                    <adec:decorative xmlns:adec="http://schemas.microsoft.com/office/drawing/2017/decorative" val="1"/>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44">
                <a:extLst>
                  <a:ext uri="{FF2B5EF4-FFF2-40B4-BE49-F238E27FC236}">
                    <a16:creationId xmlns:a16="http://schemas.microsoft.com/office/drawing/2014/main" id="{61C0988A-34F1-6F51-20FF-8248DE74A29E}"/>
                  </a:ext>
                  <a:ext uri="{C183D7F6-B498-43B3-948B-1728B52AA6E4}">
                    <adec:decorative xmlns:adec="http://schemas.microsoft.com/office/drawing/2017/decorative" val="1"/>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45">
                <a:extLst>
                  <a:ext uri="{FF2B5EF4-FFF2-40B4-BE49-F238E27FC236}">
                    <a16:creationId xmlns:a16="http://schemas.microsoft.com/office/drawing/2014/main" id="{06FAC8E3-CCE1-D284-D896-DE351C78C05C}"/>
                  </a:ext>
                  <a:ext uri="{C183D7F6-B498-43B3-948B-1728B52AA6E4}">
                    <adec:decorative xmlns:adec="http://schemas.microsoft.com/office/drawing/2017/decorative" val="1"/>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5">
                <a:extLst>
                  <a:ext uri="{FF2B5EF4-FFF2-40B4-BE49-F238E27FC236}">
                    <a16:creationId xmlns:a16="http://schemas.microsoft.com/office/drawing/2014/main" id="{DC1B322C-8F25-8EEB-F18F-A30F71B23F5A}"/>
                  </a:ext>
                  <a:ext uri="{C183D7F6-B498-43B3-948B-1728B52AA6E4}">
                    <adec:decorative xmlns:adec="http://schemas.microsoft.com/office/drawing/2017/decorative" val="1"/>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57">
                <a:extLst>
                  <a:ext uri="{FF2B5EF4-FFF2-40B4-BE49-F238E27FC236}">
                    <a16:creationId xmlns:a16="http://schemas.microsoft.com/office/drawing/2014/main" id="{60969020-0491-2A88-DF52-D92FD0926746}"/>
                  </a:ext>
                  <a:ext uri="{C183D7F6-B498-43B3-948B-1728B52AA6E4}">
                    <adec:decorative xmlns:adec="http://schemas.microsoft.com/office/drawing/2017/decorative" val="1"/>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5" name="Group 4" descr="Remote &amp; Distributed Teams&#10;Remote/Hybrid workforces are increasingly common and limit companies’ ability to get secure reliable hardware to developers.&#10;“62% of developers prefer to work remotely or in hybrid settings, and over 75% only want to be in office 2-3 days per week​.”">
            <a:extLst>
              <a:ext uri="{FF2B5EF4-FFF2-40B4-BE49-F238E27FC236}">
                <a16:creationId xmlns:a16="http://schemas.microsoft.com/office/drawing/2014/main" id="{34C17485-D763-4BF3-BD9F-2EB0472E9FEA}"/>
              </a:ext>
            </a:extLst>
          </p:cNvPr>
          <p:cNvGrpSpPr/>
          <p:nvPr/>
        </p:nvGrpSpPr>
        <p:grpSpPr>
          <a:xfrm>
            <a:off x="588262" y="4894080"/>
            <a:ext cx="11039543" cy="1187107"/>
            <a:chOff x="588262" y="4894080"/>
            <a:chExt cx="11039543" cy="1187107"/>
          </a:xfrm>
        </p:grpSpPr>
        <p:sp>
          <p:nvSpPr>
            <p:cNvPr id="19" name="Rectangle: Rounded Corners 4">
              <a:extLst>
                <a:ext uri="{FF2B5EF4-FFF2-40B4-BE49-F238E27FC236}">
                  <a16:creationId xmlns:a16="http://schemas.microsoft.com/office/drawing/2014/main" id="{C3087215-6820-22F2-31E4-6F7051B79EE4}"/>
                </a:ext>
                <a:ext uri="{C183D7F6-B498-43B3-948B-1728B52AA6E4}">
                  <adec:decorative xmlns:adec="http://schemas.microsoft.com/office/drawing/2017/decorative" val="1"/>
                </a:ext>
              </a:extLst>
            </p:cNvPr>
            <p:cNvSpPr>
              <a:spLocks/>
            </p:cNvSpPr>
            <p:nvPr/>
          </p:nvSpPr>
          <p:spPr bwMode="auto">
            <a:xfrm>
              <a:off x="588262" y="4894080"/>
              <a:ext cx="11039543" cy="1187107"/>
            </a:xfrm>
            <a:prstGeom prst="roundRect">
              <a:avLst>
                <a:gd name="adj" fmla="val 664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kern="0" err="1">
                <a:solidFill>
                  <a:srgbClr val="091F2C"/>
                </a:solidFill>
                <a:latin typeface="Segoe UI"/>
                <a:cs typeface="Segoe UI" pitchFamily="34" charset="0"/>
              </a:endParaRPr>
            </a:p>
          </p:txBody>
        </p:sp>
        <p:grpSp>
          <p:nvGrpSpPr>
            <p:cNvPr id="46" name="Group 45">
              <a:extLst>
                <a:ext uri="{FF2B5EF4-FFF2-40B4-BE49-F238E27FC236}">
                  <a16:creationId xmlns:a16="http://schemas.microsoft.com/office/drawing/2014/main" id="{4792916C-790F-EE3C-F253-918CC68D76FC}"/>
                </a:ext>
              </a:extLst>
            </p:cNvPr>
            <p:cNvGrpSpPr/>
            <p:nvPr/>
          </p:nvGrpSpPr>
          <p:grpSpPr>
            <a:xfrm>
              <a:off x="1324952" y="5119920"/>
              <a:ext cx="5436065" cy="950871"/>
              <a:chOff x="1324952" y="5116762"/>
              <a:chExt cx="5436065" cy="950871"/>
            </a:xfrm>
          </p:grpSpPr>
          <p:sp>
            <p:nvSpPr>
              <p:cNvPr id="24" name="Content Placeholder 2, chunk 1">
                <a:extLst>
                  <a:ext uri="{FF2B5EF4-FFF2-40B4-BE49-F238E27FC236}">
                    <a16:creationId xmlns:a16="http://schemas.microsoft.com/office/drawing/2014/main" id="{EB659F3B-3115-CEF4-8C7F-198212196DB7}"/>
                  </a:ext>
                </a:extLst>
              </p:cNvPr>
              <p:cNvSpPr txBox="1"/>
              <p:nvPr/>
            </p:nvSpPr>
            <p:spPr>
              <a:xfrm>
                <a:off x="1324952" y="5116762"/>
                <a:ext cx="5436053" cy="276999"/>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a:solidFill>
                      <a:srgbClr val="8DC8E8"/>
                    </a:solidFill>
                    <a:latin typeface="Segoe UI"/>
                    <a:cs typeface="+mn-cs"/>
                  </a:rPr>
                  <a:t>Equipos</a:t>
                </a:r>
                <a:r>
                  <a:rPr lang="en-US" sz="1800" dirty="0">
                    <a:solidFill>
                      <a:srgbClr val="8DC8E8"/>
                    </a:solidFill>
                    <a:latin typeface="Segoe UI"/>
                    <a:cs typeface="+mn-cs"/>
                  </a:rPr>
                  <a:t> </a:t>
                </a:r>
                <a:r>
                  <a:rPr lang="en-US" sz="1800" dirty="0" err="1">
                    <a:solidFill>
                      <a:srgbClr val="8DC8E8"/>
                    </a:solidFill>
                    <a:latin typeface="Segoe UI"/>
                    <a:cs typeface="+mn-cs"/>
                  </a:rPr>
                  <a:t>remotos</a:t>
                </a:r>
                <a:r>
                  <a:rPr lang="en-US" sz="1800" dirty="0">
                    <a:solidFill>
                      <a:srgbClr val="8DC8E8"/>
                    </a:solidFill>
                    <a:latin typeface="Segoe UI"/>
                    <a:cs typeface="+mn-cs"/>
                  </a:rPr>
                  <a:t> &amp; </a:t>
                </a:r>
                <a:r>
                  <a:rPr lang="en-US" sz="1800" dirty="0" err="1">
                    <a:solidFill>
                      <a:srgbClr val="8DC8E8"/>
                    </a:solidFill>
                    <a:latin typeface="Segoe UI"/>
                    <a:cs typeface="+mn-cs"/>
                  </a:rPr>
                  <a:t>distribuidos</a:t>
                </a:r>
                <a:endParaRPr kumimoji="0" lang="en-US" sz="1800" i="0" u="none" strike="noStrike" kern="1200" cap="none" normalizeH="0" baseline="0" noProof="0" dirty="0">
                  <a:ln>
                    <a:noFill/>
                  </a:ln>
                  <a:solidFill>
                    <a:srgbClr val="8DC8E8"/>
                  </a:solidFill>
                  <a:effectLst/>
                  <a:uLnTx/>
                  <a:uFillTx/>
                  <a:latin typeface="Segoe UI"/>
                  <a:ea typeface="+mn-ea"/>
                  <a:cs typeface="+mn-cs"/>
                </a:endParaRPr>
              </a:p>
            </p:txBody>
          </p:sp>
          <p:sp>
            <p:nvSpPr>
              <p:cNvPr id="25" name="Content Placeholder 2, chunk 1">
                <a:extLst>
                  <a:ext uri="{FF2B5EF4-FFF2-40B4-BE49-F238E27FC236}">
                    <a16:creationId xmlns:a16="http://schemas.microsoft.com/office/drawing/2014/main" id="{A2C45A02-5375-0A62-AF6E-0BD25D32334C}"/>
                  </a:ext>
                </a:extLst>
              </p:cNvPr>
              <p:cNvSpPr txBox="1"/>
              <p:nvPr/>
            </p:nvSpPr>
            <p:spPr>
              <a:xfrm>
                <a:off x="1324953" y="5421302"/>
                <a:ext cx="5436064" cy="646331"/>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2" indent="0">
                  <a:spcBef>
                    <a:spcPts val="200"/>
                  </a:spcBef>
                  <a:spcAft>
                    <a:spcPts val="100"/>
                  </a:spcAft>
                  <a:buNone/>
                  <a:defRPr/>
                </a:pPr>
                <a:r>
                  <a:rPr lang="es-ES" sz="1400" dirty="0">
                    <a:solidFill>
                      <a:schemeClr val="bg1">
                        <a:lumMod val="75000"/>
                      </a:schemeClr>
                    </a:solidFill>
                  </a:rPr>
                  <a:t>Las fuerzas de trabajo remotas/híbridas son cada vez más comunes y limitan la capacidad de las empresas para obtener hardware confiable y seguro para los desarrolladores.</a:t>
                </a:r>
                <a:endParaRPr lang="en-US" sz="1400" dirty="0">
                  <a:solidFill>
                    <a:schemeClr val="bg1">
                      <a:lumMod val="75000"/>
                    </a:schemeClr>
                  </a:solidFill>
                </a:endParaRPr>
              </a:p>
            </p:txBody>
          </p:sp>
        </p:grpSp>
        <p:cxnSp>
          <p:nvCxnSpPr>
            <p:cNvPr id="26" name="Straight Connector 25">
              <a:extLst>
                <a:ext uri="{FF2B5EF4-FFF2-40B4-BE49-F238E27FC236}">
                  <a16:creationId xmlns:a16="http://schemas.microsoft.com/office/drawing/2014/main" id="{91BDF476-AC8B-3C2D-827E-3E92E84FF998}"/>
                </a:ext>
                <a:ext uri="{C183D7F6-B498-43B3-948B-1728B52AA6E4}">
                  <adec:decorative xmlns:adec="http://schemas.microsoft.com/office/drawing/2017/decorative" val="1"/>
                </a:ext>
              </a:extLst>
            </p:cNvPr>
            <p:cNvCxnSpPr>
              <a:cxnSpLocks/>
            </p:cNvCxnSpPr>
            <p:nvPr/>
          </p:nvCxnSpPr>
          <p:spPr>
            <a:xfrm>
              <a:off x="6855877" y="4998502"/>
              <a:ext cx="0" cy="978262"/>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3C448D19-4593-8F5F-05CD-36457BEF21B0}"/>
                </a:ext>
              </a:extLst>
            </p:cNvPr>
            <p:cNvSpPr txBox="1">
              <a:spLocks/>
            </p:cNvSpPr>
            <p:nvPr/>
          </p:nvSpPr>
          <p:spPr>
            <a:xfrm>
              <a:off x="7185026" y="5122568"/>
              <a:ext cx="4277302" cy="72636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s-E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rPr>
                <a:t>"El 62% de los desarrolladores prefieren trabajar de forma remota o en entornos híbridos, y más del 75% solo quiere estar en la oficina 2 o 3 días a la semana".</a:t>
              </a:r>
              <a:endParaRPr kumimoji="0" lang="en-US" sz="1400" b="0" u="none" strike="noStrike" kern="1200" cap="none" spc="0" normalizeH="0" baseline="0" noProof="0" dirty="0">
                <a:ln w="3175">
                  <a:noFill/>
                </a:ln>
                <a:solidFill>
                  <a:prstClr val="white"/>
                </a:solidFill>
                <a:effectLst/>
                <a:uLnTx/>
                <a:uFillTx/>
                <a:latin typeface="+mn-lt"/>
                <a:ea typeface="+mn-ea"/>
                <a:cs typeface="Segoe UI" panose="020B0502040204020203" pitchFamily="34" charset="0"/>
              </a:endParaRPr>
            </a:p>
          </p:txBody>
        </p:sp>
        <p:grpSp>
          <p:nvGrpSpPr>
            <p:cNvPr id="62" name="Group 79" descr="Icon of desktop, laptop, phone plus check mark">
              <a:extLst>
                <a:ext uri="{FF2B5EF4-FFF2-40B4-BE49-F238E27FC236}">
                  <a16:creationId xmlns:a16="http://schemas.microsoft.com/office/drawing/2014/main" id="{6993BA82-45F3-82BA-A79D-C89439580CEC}"/>
                </a:ext>
              </a:extLst>
            </p:cNvPr>
            <p:cNvGrpSpPr>
              <a:grpSpLocks noChangeAspect="1"/>
            </p:cNvGrpSpPr>
            <p:nvPr/>
          </p:nvGrpSpPr>
          <p:grpSpPr bwMode="auto">
            <a:xfrm>
              <a:off x="757222" y="5284808"/>
              <a:ext cx="401632" cy="389825"/>
              <a:chOff x="4096" y="3756"/>
              <a:chExt cx="204" cy="198"/>
            </a:xfrm>
            <a:gradFill>
              <a:gsLst>
                <a:gs pos="35000">
                  <a:srgbClr val="8DC8E8"/>
                </a:gs>
                <a:gs pos="10000">
                  <a:srgbClr val="D59ED7"/>
                </a:gs>
              </a:gsLst>
              <a:path path="circle">
                <a:fillToRect l="100000" t="100000"/>
              </a:path>
            </a:gradFill>
          </p:grpSpPr>
          <p:sp>
            <p:nvSpPr>
              <p:cNvPr id="63" name="Freeform 80">
                <a:extLst>
                  <a:ext uri="{FF2B5EF4-FFF2-40B4-BE49-F238E27FC236}">
                    <a16:creationId xmlns:a16="http://schemas.microsoft.com/office/drawing/2014/main" id="{3529660E-1532-0D26-B296-3DE652C2FC8A}"/>
                  </a:ext>
                </a:extLst>
              </p:cNvPr>
              <p:cNvSpPr>
                <a:spLocks noEditPoints="1"/>
              </p:cNvSpPr>
              <p:nvPr/>
            </p:nvSpPr>
            <p:spPr bwMode="auto">
              <a:xfrm>
                <a:off x="4096" y="3868"/>
                <a:ext cx="38" cy="69"/>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81">
                <a:extLst>
                  <a:ext uri="{FF2B5EF4-FFF2-40B4-BE49-F238E27FC236}">
                    <a16:creationId xmlns:a16="http://schemas.microsoft.com/office/drawing/2014/main" id="{7DDA27DE-279D-9359-7D10-48B72DA019ED}"/>
                  </a:ext>
                </a:extLst>
              </p:cNvPr>
              <p:cNvSpPr>
                <a:spLocks noEditPoints="1"/>
              </p:cNvSpPr>
              <p:nvPr/>
            </p:nvSpPr>
            <p:spPr bwMode="auto">
              <a:xfrm>
                <a:off x="4210" y="3868"/>
                <a:ext cx="87" cy="62"/>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82">
                <a:extLst>
                  <a:ext uri="{FF2B5EF4-FFF2-40B4-BE49-F238E27FC236}">
                    <a16:creationId xmlns:a16="http://schemas.microsoft.com/office/drawing/2014/main" id="{C2E06C20-A3A3-4135-D147-361E420CB524}"/>
                  </a:ext>
                </a:extLst>
              </p:cNvPr>
              <p:cNvSpPr>
                <a:spLocks noEditPoints="1"/>
              </p:cNvSpPr>
              <p:nvPr/>
            </p:nvSpPr>
            <p:spPr bwMode="auto">
              <a:xfrm>
                <a:off x="4224" y="3756"/>
                <a:ext cx="76" cy="76"/>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83">
                <a:extLst>
                  <a:ext uri="{FF2B5EF4-FFF2-40B4-BE49-F238E27FC236}">
                    <a16:creationId xmlns:a16="http://schemas.microsoft.com/office/drawing/2014/main" id="{3C4FE152-93C6-EFB3-71A7-A03921BFAD01}"/>
                  </a:ext>
                </a:extLst>
              </p:cNvPr>
              <p:cNvSpPr>
                <a:spLocks/>
              </p:cNvSpPr>
              <p:nvPr/>
            </p:nvSpPr>
            <p:spPr bwMode="auto">
              <a:xfrm>
                <a:off x="4102" y="3805"/>
                <a:ext cx="188" cy="14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397958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0.01719 -0.00023 L -1.25E-6 1.85185E-6 " pathEditMode="relative" rAng="0" ptsTypes="AA">
                                      <p:cBhvr>
                                        <p:cTn id="9" dur="500" fill="hold"/>
                                        <p:tgtEl>
                                          <p:spTgt spid="2"/>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5"/>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3"/>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895600" y="2967335"/>
            <a:ext cx="6400800" cy="923330"/>
          </a:xfrm>
          <a:prstGeom prst="rect">
            <a:avLst/>
          </a:prstGeom>
          <a:noFill/>
        </p:spPr>
        <p:txBody>
          <a:bodyPr wrap="square" rtlCol="0">
            <a:spAutoFit/>
          </a:bodyPr>
          <a:lstStyle/>
          <a:p>
            <a:pPr algn="ctr"/>
            <a:r>
              <a:rPr lang="en-US" sz="5400" dirty="0">
                <a:solidFill>
                  <a:schemeClr val="bg1"/>
                </a:solidFill>
                <a:latin typeface="Outfit" pitchFamily="2" charset="0"/>
              </a:rPr>
              <a:t>.NET MAUI</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1093710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VDI doesn’t go far enough to meet developer needs&#10;">
            <a:extLst>
              <a:ext uri="{FF2B5EF4-FFF2-40B4-BE49-F238E27FC236}">
                <a16:creationId xmlns:a16="http://schemas.microsoft.com/office/drawing/2014/main" id="{6BCB74D7-B3C3-9A4C-2410-315DD4CA203F}"/>
              </a:ext>
            </a:extLst>
          </p:cNvPr>
          <p:cNvSpPr>
            <a:spLocks noGrp="1"/>
          </p:cNvSpPr>
          <p:nvPr>
            <p:ph type="title"/>
          </p:nvPr>
        </p:nvSpPr>
        <p:spPr>
          <a:xfrm>
            <a:off x="587375" y="1112363"/>
            <a:ext cx="11017250" cy="553998"/>
          </a:xfrm>
        </p:spPr>
        <p:txBody>
          <a:bodyPr anchor="ctr"/>
          <a:lstStyle/>
          <a:p>
            <a:r>
              <a:rPr lang="es-ES" sz="2800" dirty="0"/>
              <a:t>VDI no va lo suficientemente lejos para satisfacer las necesidades de los desarrolladores</a:t>
            </a:r>
            <a:endParaRPr lang="en-US" sz="2800" dirty="0">
              <a:solidFill>
                <a:srgbClr val="8DC8E8"/>
              </a:solidFill>
            </a:endParaRPr>
          </a:p>
        </p:txBody>
      </p:sp>
      <p:grpSp>
        <p:nvGrpSpPr>
          <p:cNvPr id="16" name="Group 15" descr="Virtual desktops&#10;Existing Virtual Desktop Infrastructure (VDI) and Desktop as a Service (DaaS) offerings enable organizations to outfit remote workers with virtual desktops&#10;">
            <a:extLst>
              <a:ext uri="{FF2B5EF4-FFF2-40B4-BE49-F238E27FC236}">
                <a16:creationId xmlns:a16="http://schemas.microsoft.com/office/drawing/2014/main" id="{92B61DA7-9B8C-F825-67A3-911B4B39F620}"/>
              </a:ext>
            </a:extLst>
          </p:cNvPr>
          <p:cNvGrpSpPr/>
          <p:nvPr/>
        </p:nvGrpSpPr>
        <p:grpSpPr>
          <a:xfrm>
            <a:off x="585786" y="2087202"/>
            <a:ext cx="4028767" cy="2876310"/>
            <a:chOff x="585786" y="2087202"/>
            <a:chExt cx="4028767" cy="2876310"/>
          </a:xfrm>
        </p:grpSpPr>
        <p:sp>
          <p:nvSpPr>
            <p:cNvPr id="55" name="Rectangle 54">
              <a:extLst>
                <a:ext uri="{FF2B5EF4-FFF2-40B4-BE49-F238E27FC236}">
                  <a16:creationId xmlns:a16="http://schemas.microsoft.com/office/drawing/2014/main" id="{3E12338F-7F82-FAEA-6B10-2B660EFB0C48}"/>
                </a:ext>
              </a:extLst>
            </p:cNvPr>
            <p:cNvSpPr/>
            <p:nvPr/>
          </p:nvSpPr>
          <p:spPr>
            <a:xfrm>
              <a:off x="588963" y="3073812"/>
              <a:ext cx="4025590" cy="430887"/>
            </a:xfrm>
            <a:prstGeom prst="rect">
              <a:avLst/>
            </a:prstGeom>
          </p:spPr>
          <p:txBody>
            <a:bodyPr wrap="square" lIns="0" tIns="0" rIns="0" bIns="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2800" i="0" u="none" strike="noStrike" kern="1200" cap="none" spc="0" normalizeH="0" baseline="0" noProof="0">
                  <a:ln>
                    <a:noFill/>
                  </a:ln>
                  <a:solidFill>
                    <a:srgbClr val="8DC8E8"/>
                  </a:solidFill>
                  <a:effectLst/>
                  <a:uLnTx/>
                  <a:uFillTx/>
                  <a:ea typeface="+mn-ea"/>
                  <a:cs typeface="+mn-cs"/>
                  <a:sym typeface="Segoe UI Semibold"/>
                </a:rPr>
                <a:t>Virtual desktops</a:t>
              </a:r>
            </a:p>
          </p:txBody>
        </p:sp>
        <p:sp>
          <p:nvSpPr>
            <p:cNvPr id="56" name="Rectangle 55">
              <a:extLst>
                <a:ext uri="{FF2B5EF4-FFF2-40B4-BE49-F238E27FC236}">
                  <a16:creationId xmlns:a16="http://schemas.microsoft.com/office/drawing/2014/main" id="{2A9A1424-A01F-0071-173C-CD69F11BC241}"/>
                </a:ext>
              </a:extLst>
            </p:cNvPr>
            <p:cNvSpPr/>
            <p:nvPr/>
          </p:nvSpPr>
          <p:spPr>
            <a:xfrm>
              <a:off x="588963" y="3732406"/>
              <a:ext cx="3855538" cy="1231106"/>
            </a:xfrm>
            <a:prstGeom prst="rect">
              <a:avLst/>
            </a:prstGeom>
          </p:spPr>
          <p:txBody>
            <a:bodyPr wrap="square" lIns="0" tIns="0" rIns="0" bIns="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s-ES" sz="1600" b="0" i="0" u="none" strike="noStrike" kern="1200" cap="none" spc="0" normalizeH="0" baseline="0" noProof="0" dirty="0">
                  <a:ln>
                    <a:noFill/>
                  </a:ln>
                  <a:solidFill>
                    <a:srgbClr val="FFFFFF"/>
                  </a:solidFill>
                  <a:effectLst/>
                  <a:uLnTx/>
                  <a:uFillTx/>
                  <a:ea typeface="+mn-ea"/>
                  <a:cs typeface="+mn-cs"/>
                  <a:sym typeface="Segoe UI Semibold"/>
                </a:rPr>
                <a:t>Las ofertas existentes de infraestructura de escritorio virtual (VDI) y escritorio como servicio (</a:t>
              </a:r>
              <a:r>
                <a:rPr kumimoji="0" lang="es-ES" sz="1600" b="0" i="0" u="none" strike="noStrike" kern="1200" cap="none" spc="0" normalizeH="0" baseline="0" noProof="0" dirty="0" err="1">
                  <a:ln>
                    <a:noFill/>
                  </a:ln>
                  <a:solidFill>
                    <a:srgbClr val="FFFFFF"/>
                  </a:solidFill>
                  <a:effectLst/>
                  <a:uLnTx/>
                  <a:uFillTx/>
                  <a:ea typeface="+mn-ea"/>
                  <a:cs typeface="+mn-cs"/>
                  <a:sym typeface="Segoe UI Semibold"/>
                </a:rPr>
                <a:t>DaaS</a:t>
              </a:r>
              <a:r>
                <a:rPr kumimoji="0" lang="es-ES" sz="1600" b="0" i="0" u="none" strike="noStrike" kern="1200" cap="none" spc="0" normalizeH="0" baseline="0" noProof="0" dirty="0">
                  <a:ln>
                    <a:noFill/>
                  </a:ln>
                  <a:solidFill>
                    <a:srgbClr val="FFFFFF"/>
                  </a:solidFill>
                  <a:effectLst/>
                  <a:uLnTx/>
                  <a:uFillTx/>
                  <a:ea typeface="+mn-ea"/>
                  <a:cs typeface="+mn-cs"/>
                  <a:sym typeface="Segoe UI Semibold"/>
                </a:rPr>
                <a:t>) permiten a las organizaciones equipar a los trabajadores remotos con escritorios virtuales.</a:t>
              </a:r>
              <a:endParaRPr kumimoji="0" lang="en-US" sz="1600" b="0" i="0" u="none" strike="noStrike" kern="1200" cap="none" spc="0" normalizeH="0" baseline="0" noProof="0" dirty="0">
                <a:ln>
                  <a:noFill/>
                </a:ln>
                <a:solidFill>
                  <a:srgbClr val="FFFFFF"/>
                </a:solidFill>
                <a:effectLst/>
                <a:uLnTx/>
                <a:uFillTx/>
                <a:ea typeface="+mn-ea"/>
                <a:cs typeface="+mn-cs"/>
                <a:sym typeface="Segoe UI Semibold"/>
              </a:endParaRPr>
            </a:p>
          </p:txBody>
        </p:sp>
        <p:sp>
          <p:nvSpPr>
            <p:cNvPr id="15" name="Freeform 14">
              <a:extLst>
                <a:ext uri="{FF2B5EF4-FFF2-40B4-BE49-F238E27FC236}">
                  <a16:creationId xmlns:a16="http://schemas.microsoft.com/office/drawing/2014/main" id="{4F5838B6-D651-A901-DF1A-C878E20C5459}"/>
                </a:ext>
              </a:extLst>
            </p:cNvPr>
            <p:cNvSpPr>
              <a:spLocks noChangeAspect="1"/>
            </p:cNvSpPr>
            <p:nvPr/>
          </p:nvSpPr>
          <p:spPr>
            <a:xfrm>
              <a:off x="585786" y="2087202"/>
              <a:ext cx="780859" cy="741856"/>
            </a:xfrm>
            <a:custGeom>
              <a:avLst/>
              <a:gdLst>
                <a:gd name="connsiteX0" fmla="*/ 30862 w 274320"/>
                <a:gd name="connsiteY0" fmla="*/ 0 h 260618"/>
                <a:gd name="connsiteX1" fmla="*/ 243458 w 274320"/>
                <a:gd name="connsiteY1" fmla="*/ 0 h 260618"/>
                <a:gd name="connsiteX2" fmla="*/ 274252 w 274320"/>
                <a:gd name="connsiteY2" fmla="*/ 28750 h 260618"/>
                <a:gd name="connsiteX3" fmla="*/ 274320 w 274320"/>
                <a:gd name="connsiteY3" fmla="*/ 30862 h 260618"/>
                <a:gd name="connsiteX4" fmla="*/ 274320 w 274320"/>
                <a:gd name="connsiteY4" fmla="*/ 174916 h 260618"/>
                <a:gd name="connsiteX5" fmla="*/ 245570 w 274320"/>
                <a:gd name="connsiteY5" fmla="*/ 205709 h 260618"/>
                <a:gd name="connsiteX6" fmla="*/ 243458 w 274320"/>
                <a:gd name="connsiteY6" fmla="*/ 205779 h 260618"/>
                <a:gd name="connsiteX7" fmla="*/ 185162 w 274320"/>
                <a:gd name="connsiteY7" fmla="*/ 205779 h 260618"/>
                <a:gd name="connsiteX8" fmla="*/ 185162 w 274320"/>
                <a:gd name="connsiteY8" fmla="*/ 240044 h 260618"/>
                <a:gd name="connsiteX9" fmla="*/ 209180 w 274320"/>
                <a:gd name="connsiteY9" fmla="*/ 240044 h 260618"/>
                <a:gd name="connsiteX10" fmla="*/ 219571 w 274320"/>
                <a:gd name="connsiteY10" fmla="*/ 250225 h 260618"/>
                <a:gd name="connsiteX11" fmla="*/ 210580 w 274320"/>
                <a:gd name="connsiteY11" fmla="*/ 260536 h 260618"/>
                <a:gd name="connsiteX12" fmla="*/ 209180 w 274320"/>
                <a:gd name="connsiteY12" fmla="*/ 260618 h 260618"/>
                <a:gd name="connsiteX13" fmla="*/ 65155 w 274320"/>
                <a:gd name="connsiteY13" fmla="*/ 260618 h 260618"/>
                <a:gd name="connsiteX14" fmla="*/ 54870 w 274320"/>
                <a:gd name="connsiteY14" fmla="*/ 250327 h 260618"/>
                <a:gd name="connsiteX15" fmla="*/ 63755 w 274320"/>
                <a:gd name="connsiteY15" fmla="*/ 240139 h 260618"/>
                <a:gd name="connsiteX16" fmla="*/ 65155 w 274320"/>
                <a:gd name="connsiteY16" fmla="*/ 240044 h 260618"/>
                <a:gd name="connsiteX17" fmla="*/ 89145 w 274320"/>
                <a:gd name="connsiteY17" fmla="*/ 240044 h 260618"/>
                <a:gd name="connsiteX18" fmla="*/ 89145 w 274320"/>
                <a:gd name="connsiteY18" fmla="*/ 205779 h 260618"/>
                <a:gd name="connsiteX19" fmla="*/ 30862 w 274320"/>
                <a:gd name="connsiteY19" fmla="*/ 205779 h 260618"/>
                <a:gd name="connsiteX20" fmla="*/ 69 w 274320"/>
                <a:gd name="connsiteY20" fmla="*/ 177029 h 260618"/>
                <a:gd name="connsiteX21" fmla="*/ 0 w 274320"/>
                <a:gd name="connsiteY21" fmla="*/ 174916 h 260618"/>
                <a:gd name="connsiteX22" fmla="*/ 0 w 274320"/>
                <a:gd name="connsiteY22" fmla="*/ 30862 h 260618"/>
                <a:gd name="connsiteX23" fmla="*/ 28750 w 274320"/>
                <a:gd name="connsiteY23" fmla="*/ 69 h 260618"/>
                <a:gd name="connsiteX24" fmla="*/ 30862 w 274320"/>
                <a:gd name="connsiteY24" fmla="*/ 0 h 260618"/>
                <a:gd name="connsiteX25" fmla="*/ 144333 w 274320"/>
                <a:gd name="connsiteY25" fmla="*/ 55326 h 260618"/>
                <a:gd name="connsiteX26" fmla="*/ 95046 w 274320"/>
                <a:gd name="connsiteY26" fmla="*/ 89718 h 260618"/>
                <a:gd name="connsiteX27" fmla="*/ 94403 w 274320"/>
                <a:gd name="connsiteY27" fmla="*/ 89718 h 260618"/>
                <a:gd name="connsiteX28" fmla="*/ 64850 w 274320"/>
                <a:gd name="connsiteY28" fmla="*/ 119271 h 260618"/>
                <a:gd name="connsiteX29" fmla="*/ 94403 w 274320"/>
                <a:gd name="connsiteY29" fmla="*/ 148823 h 260618"/>
                <a:gd name="connsiteX30" fmla="*/ 179369 w 274320"/>
                <a:gd name="connsiteY30" fmla="*/ 148823 h 260618"/>
                <a:gd name="connsiteX31" fmla="*/ 208922 w 274320"/>
                <a:gd name="connsiteY31" fmla="*/ 119271 h 260618"/>
                <a:gd name="connsiteX32" fmla="*/ 179369 w 274320"/>
                <a:gd name="connsiteY32" fmla="*/ 89718 h 260618"/>
                <a:gd name="connsiteX33" fmla="*/ 178726 w 274320"/>
                <a:gd name="connsiteY33" fmla="*/ 89718 h 260618"/>
                <a:gd name="connsiteX34" fmla="*/ 144333 w 274320"/>
                <a:gd name="connsiteY34" fmla="*/ 55326 h 260618"/>
                <a:gd name="connsiteX35" fmla="*/ 109707 w 274320"/>
                <a:gd name="connsiteY35" fmla="*/ 205779 h 260618"/>
                <a:gd name="connsiteX36" fmla="*/ 109719 w 274320"/>
                <a:gd name="connsiteY36" fmla="*/ 240044 h 260618"/>
                <a:gd name="connsiteX37" fmla="*/ 164586 w 274320"/>
                <a:gd name="connsiteY37" fmla="*/ 240044 h 260618"/>
                <a:gd name="connsiteX38" fmla="*/ 164573 w 274320"/>
                <a:gd name="connsiteY38" fmla="*/ 205779 h 260618"/>
                <a:gd name="connsiteX39" fmla="*/ 109707 w 274320"/>
                <a:gd name="connsiteY39" fmla="*/ 205779 h 26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4320" h="260618">
                  <a:moveTo>
                    <a:pt x="30862" y="0"/>
                  </a:moveTo>
                  <a:lnTo>
                    <a:pt x="243458" y="0"/>
                  </a:lnTo>
                  <a:cubicBezTo>
                    <a:pt x="259685" y="-1"/>
                    <a:pt x="273141" y="12562"/>
                    <a:pt x="274252" y="28750"/>
                  </a:cubicBezTo>
                  <a:lnTo>
                    <a:pt x="274320" y="30862"/>
                  </a:lnTo>
                  <a:lnTo>
                    <a:pt x="274320" y="174916"/>
                  </a:lnTo>
                  <a:cubicBezTo>
                    <a:pt x="274322" y="191143"/>
                    <a:pt x="261758" y="204599"/>
                    <a:pt x="245570" y="205709"/>
                  </a:cubicBezTo>
                  <a:lnTo>
                    <a:pt x="243458" y="205779"/>
                  </a:lnTo>
                  <a:lnTo>
                    <a:pt x="185162" y="205779"/>
                  </a:lnTo>
                  <a:lnTo>
                    <a:pt x="185162" y="240044"/>
                  </a:lnTo>
                  <a:lnTo>
                    <a:pt x="209180" y="240044"/>
                  </a:lnTo>
                  <a:cubicBezTo>
                    <a:pt x="214862" y="239986"/>
                    <a:pt x="219514" y="244544"/>
                    <a:pt x="219571" y="250225"/>
                  </a:cubicBezTo>
                  <a:cubicBezTo>
                    <a:pt x="219626" y="255445"/>
                    <a:pt x="215758" y="259879"/>
                    <a:pt x="210580" y="260536"/>
                  </a:cubicBezTo>
                  <a:lnTo>
                    <a:pt x="209180" y="260618"/>
                  </a:lnTo>
                  <a:lnTo>
                    <a:pt x="65155" y="260618"/>
                  </a:lnTo>
                  <a:cubicBezTo>
                    <a:pt x="59472" y="260617"/>
                    <a:pt x="54868" y="256010"/>
                    <a:pt x="54870" y="250327"/>
                  </a:cubicBezTo>
                  <a:cubicBezTo>
                    <a:pt x="54871" y="245188"/>
                    <a:pt x="58664" y="240840"/>
                    <a:pt x="63755" y="240139"/>
                  </a:cubicBezTo>
                  <a:lnTo>
                    <a:pt x="65155" y="240044"/>
                  </a:lnTo>
                  <a:lnTo>
                    <a:pt x="89145" y="240044"/>
                  </a:lnTo>
                  <a:lnTo>
                    <a:pt x="89145" y="205779"/>
                  </a:lnTo>
                  <a:lnTo>
                    <a:pt x="30862" y="205779"/>
                  </a:lnTo>
                  <a:cubicBezTo>
                    <a:pt x="14636" y="205780"/>
                    <a:pt x="1180" y="193217"/>
                    <a:pt x="69" y="177029"/>
                  </a:cubicBezTo>
                  <a:lnTo>
                    <a:pt x="0" y="174916"/>
                  </a:lnTo>
                  <a:lnTo>
                    <a:pt x="0" y="30862"/>
                  </a:lnTo>
                  <a:cubicBezTo>
                    <a:pt x="-1" y="14636"/>
                    <a:pt x="12562" y="1180"/>
                    <a:pt x="28750" y="69"/>
                  </a:cubicBezTo>
                  <a:lnTo>
                    <a:pt x="30862" y="0"/>
                  </a:lnTo>
                  <a:close/>
                  <a:moveTo>
                    <a:pt x="144333" y="55326"/>
                  </a:moveTo>
                  <a:cubicBezTo>
                    <a:pt x="121225" y="51213"/>
                    <a:pt x="99159" y="66611"/>
                    <a:pt x="95046" y="89718"/>
                  </a:cubicBezTo>
                  <a:lnTo>
                    <a:pt x="94403" y="89718"/>
                  </a:lnTo>
                  <a:cubicBezTo>
                    <a:pt x="78082" y="89718"/>
                    <a:pt x="64850" y="102950"/>
                    <a:pt x="64850" y="119271"/>
                  </a:cubicBezTo>
                  <a:cubicBezTo>
                    <a:pt x="64850" y="135592"/>
                    <a:pt x="78082" y="148823"/>
                    <a:pt x="94403" y="148823"/>
                  </a:cubicBezTo>
                  <a:lnTo>
                    <a:pt x="179369" y="148823"/>
                  </a:lnTo>
                  <a:cubicBezTo>
                    <a:pt x="195690" y="148823"/>
                    <a:pt x="208922" y="135592"/>
                    <a:pt x="208922" y="119271"/>
                  </a:cubicBezTo>
                  <a:cubicBezTo>
                    <a:pt x="208922" y="102950"/>
                    <a:pt x="195690" y="89718"/>
                    <a:pt x="179369" y="89718"/>
                  </a:cubicBezTo>
                  <a:lnTo>
                    <a:pt x="178726" y="89718"/>
                  </a:lnTo>
                  <a:cubicBezTo>
                    <a:pt x="175605" y="72178"/>
                    <a:pt x="161873" y="58448"/>
                    <a:pt x="144333" y="55326"/>
                  </a:cubicBezTo>
                  <a:close/>
                  <a:moveTo>
                    <a:pt x="109707" y="205779"/>
                  </a:moveTo>
                  <a:lnTo>
                    <a:pt x="109719" y="240044"/>
                  </a:lnTo>
                  <a:lnTo>
                    <a:pt x="164586" y="240044"/>
                  </a:lnTo>
                  <a:lnTo>
                    <a:pt x="164573" y="205779"/>
                  </a:lnTo>
                  <a:lnTo>
                    <a:pt x="109707" y="205779"/>
                  </a:ln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b="1" kern="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grpSp>
      <p:sp>
        <p:nvSpPr>
          <p:cNvPr id="8" name="TextBox 7" descr="Limitations of VDI and DaaS&#10;">
            <a:extLst>
              <a:ext uri="{FF2B5EF4-FFF2-40B4-BE49-F238E27FC236}">
                <a16:creationId xmlns:a16="http://schemas.microsoft.com/office/drawing/2014/main" id="{53AB449A-0C7E-9D79-EF29-6B18D856D2C0}"/>
              </a:ext>
            </a:extLst>
          </p:cNvPr>
          <p:cNvSpPr txBox="1"/>
          <p:nvPr/>
        </p:nvSpPr>
        <p:spPr>
          <a:xfrm>
            <a:off x="5538103" y="2027243"/>
            <a:ext cx="6068110" cy="430887"/>
          </a:xfrm>
          <a:prstGeom prst="rect">
            <a:avLst/>
          </a:prstGeom>
        </p:spPr>
        <p:txBody>
          <a:bodyPr wrap="square" lIns="0" tIns="0" rIns="0" bIns="0">
            <a:spAutoFit/>
          </a:bodyPr>
          <a:lstStyle>
            <a:defPPr>
              <a:defRPr lang="en-US"/>
            </a:defPPr>
            <a:lvl1pPr marR="0" lvl="0" indent="0" defTabSz="914400" fontAlgn="base">
              <a:lnSpc>
                <a:spcPct val="100000"/>
              </a:lnSpc>
              <a:spcBef>
                <a:spcPct val="0"/>
              </a:spcBef>
              <a:spcAft>
                <a:spcPct val="0"/>
              </a:spcAft>
              <a:buClrTx/>
              <a:buSzTx/>
              <a:buFontTx/>
              <a:buNone/>
              <a:tabLst/>
              <a:defRPr kumimoji="0" sz="2800" i="0" u="none" strike="noStrike" cap="none" spc="0" normalizeH="0" baseline="0">
                <a:ln>
                  <a:noFill/>
                </a:ln>
                <a:solidFill>
                  <a:srgbClr val="8DC8E8"/>
                </a:solidFill>
                <a:effectLst/>
                <a:uLnTx/>
                <a:uFillTx/>
              </a:defRPr>
            </a:lvl1pPr>
          </a:lstStyle>
          <a:p>
            <a:r>
              <a:rPr lang="es-ES" dirty="0"/>
              <a:t>Limitaciones de VDI y </a:t>
            </a:r>
            <a:r>
              <a:rPr lang="es-ES" dirty="0" err="1"/>
              <a:t>DaaS</a:t>
            </a:r>
            <a:endParaRPr lang="en-CA" dirty="0"/>
          </a:p>
        </p:txBody>
      </p:sp>
      <p:grpSp>
        <p:nvGrpSpPr>
          <p:cNvPr id="12" name="Group 11" descr="Limited productivity gains&#10;Vanilla Virtual Machines (VMs) suffer from many of the same problems devs already face with physical workstations&#10;">
            <a:extLst>
              <a:ext uri="{FF2B5EF4-FFF2-40B4-BE49-F238E27FC236}">
                <a16:creationId xmlns:a16="http://schemas.microsoft.com/office/drawing/2014/main" id="{E133C07B-1678-91E0-725F-4D872360C879}"/>
              </a:ext>
            </a:extLst>
          </p:cNvPr>
          <p:cNvGrpSpPr/>
          <p:nvPr/>
        </p:nvGrpSpPr>
        <p:grpSpPr>
          <a:xfrm>
            <a:off x="5538102" y="2697463"/>
            <a:ext cx="6064935" cy="754355"/>
            <a:chOff x="5538102" y="2780499"/>
            <a:chExt cx="6064935" cy="754355"/>
          </a:xfrm>
        </p:grpSpPr>
        <p:sp>
          <p:nvSpPr>
            <p:cNvPr id="82" name="TextBox 81">
              <a:extLst>
                <a:ext uri="{FF2B5EF4-FFF2-40B4-BE49-F238E27FC236}">
                  <a16:creationId xmlns:a16="http://schemas.microsoft.com/office/drawing/2014/main" id="{F060DCA6-93E8-A8A6-8E18-9CB899851685}"/>
                </a:ext>
              </a:extLst>
            </p:cNvPr>
            <p:cNvSpPr txBox="1"/>
            <p:nvPr/>
          </p:nvSpPr>
          <p:spPr>
            <a:xfrm>
              <a:off x="6207285" y="2780499"/>
              <a:ext cx="5395751" cy="343528"/>
            </a:xfrm>
            <a:prstGeom prst="rect">
              <a:avLst/>
            </a:prstGeom>
            <a:noFill/>
          </p:spPr>
          <p:txBody>
            <a:bodyPr wrap="square" lIns="0" t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Ganancias</a:t>
              </a:r>
              <a:r>
                <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rPr>
                <a:t> de </a:t>
              </a: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productividad</a:t>
              </a:r>
              <a:r>
                <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rPr>
                <a:t> </a:t>
              </a: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limitadas</a:t>
              </a:r>
              <a:endPar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endParaRPr>
            </a:p>
          </p:txBody>
        </p:sp>
        <p:sp>
          <p:nvSpPr>
            <p:cNvPr id="78" name="TextBox 77">
              <a:extLst>
                <a:ext uri="{FF2B5EF4-FFF2-40B4-BE49-F238E27FC236}">
                  <a16:creationId xmlns:a16="http://schemas.microsoft.com/office/drawing/2014/main" id="{6FC9BFE0-0841-7FB5-C52D-9CF9B1D51991}"/>
                </a:ext>
              </a:extLst>
            </p:cNvPr>
            <p:cNvSpPr txBox="1"/>
            <p:nvPr/>
          </p:nvSpPr>
          <p:spPr>
            <a:xfrm>
              <a:off x="6207286" y="3130302"/>
              <a:ext cx="5395751" cy="404552"/>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err="1">
                  <a:ln>
                    <a:noFill/>
                  </a:ln>
                  <a:solidFill>
                    <a:srgbClr val="FFFFFF"/>
                  </a:solidFill>
                  <a:effectLst/>
                  <a:uLnTx/>
                  <a:uFillTx/>
                  <a:ea typeface="+mn-ea"/>
                  <a:cs typeface="Segoe UI Light" panose="020B0502040204020203" pitchFamily="34" charset="0"/>
                </a:rPr>
                <a:t>Vanilla</a:t>
              </a:r>
              <a:r>
                <a:rPr kumimoji="0" lang="es-ES" sz="1400" b="0" i="0" u="none" strike="noStrike" kern="1200" cap="none" spc="0" normalizeH="0" baseline="0" noProof="0" dirty="0">
                  <a:ln>
                    <a:noFill/>
                  </a:ln>
                  <a:solidFill>
                    <a:srgbClr val="FFFFFF"/>
                  </a:solidFill>
                  <a:effectLst/>
                  <a:uLnTx/>
                  <a:uFillTx/>
                  <a:ea typeface="+mn-ea"/>
                  <a:cs typeface="Segoe UI Light" panose="020B0502040204020203" pitchFamily="34" charset="0"/>
                </a:rPr>
                <a:t> Virtual Machines (VM) sufren muchos de los mismos problemas que los desarrolladores ya enfrentan con las estaciones de trabajo físicas</a:t>
              </a:r>
              <a:endParaRPr kumimoji="0" lang="en-US" sz="1400" b="0" i="0" u="none" strike="noStrike" kern="1200" cap="none" spc="0" normalizeH="0" baseline="0" noProof="0" dirty="0">
                <a:ln>
                  <a:noFill/>
                </a:ln>
                <a:solidFill>
                  <a:srgbClr val="FFFFFF"/>
                </a:solidFill>
                <a:effectLst/>
                <a:uLnTx/>
                <a:uFillTx/>
                <a:ea typeface="+mn-ea"/>
                <a:cs typeface="Segoe UI Light" panose="020B0502040204020203" pitchFamily="34" charset="0"/>
              </a:endParaRPr>
            </a:p>
          </p:txBody>
        </p:sp>
        <p:sp>
          <p:nvSpPr>
            <p:cNvPr id="6" name="Graphic 15">
              <a:extLst>
                <a:ext uri="{FF2B5EF4-FFF2-40B4-BE49-F238E27FC236}">
                  <a16:creationId xmlns:a16="http://schemas.microsoft.com/office/drawing/2014/main" id="{5CCB0BE7-BF25-7ED3-6A4D-CDC74178A363}"/>
                </a:ext>
              </a:extLst>
            </p:cNvPr>
            <p:cNvSpPr>
              <a:spLocks noChangeAspect="1"/>
            </p:cNvSpPr>
            <p:nvPr/>
          </p:nvSpPr>
          <p:spPr>
            <a:xfrm flipH="1">
              <a:off x="5538102" y="2817880"/>
              <a:ext cx="393449" cy="268767"/>
            </a:xfrm>
            <a:custGeom>
              <a:avLst/>
              <a:gdLst>
                <a:gd name="connsiteX0" fmla="*/ 76707 w 190567"/>
                <a:gd name="connsiteY0" fmla="*/ 98840 h 130177"/>
                <a:gd name="connsiteX1" fmla="*/ 136295 w 190567"/>
                <a:gd name="connsiteY1" fmla="*/ 18116 h 130177"/>
                <a:gd name="connsiteX2" fmla="*/ 145536 w 190567"/>
                <a:gd name="connsiteY2" fmla="*/ 16696 h 130177"/>
                <a:gd name="connsiteX3" fmla="*/ 148059 w 190567"/>
                <a:gd name="connsiteY3" fmla="*/ 23545 h 130177"/>
                <a:gd name="connsiteX4" fmla="*/ 147773 w 190567"/>
                <a:gd name="connsiteY4" fmla="*/ 24478 h 130177"/>
                <a:gd name="connsiteX5" fmla="*/ 110911 w 190567"/>
                <a:gd name="connsiteY5" fmla="*/ 117814 h 130177"/>
                <a:gd name="connsiteX6" fmla="*/ 85261 w 190567"/>
                <a:gd name="connsiteY6" fmla="*/ 128748 h 130177"/>
                <a:gd name="connsiteX7" fmla="*/ 74327 w 190567"/>
                <a:gd name="connsiteY7" fmla="*/ 103098 h 130177"/>
                <a:gd name="connsiteX8" fmla="*/ 75316 w 190567"/>
                <a:gd name="connsiteY8" fmla="*/ 101002 h 130177"/>
                <a:gd name="connsiteX9" fmla="*/ 75974 w 190567"/>
                <a:gd name="connsiteY9" fmla="*/ 99897 h 130177"/>
                <a:gd name="connsiteX10" fmla="*/ 76697 w 190567"/>
                <a:gd name="connsiteY10" fmla="*/ 98849 h 130177"/>
                <a:gd name="connsiteX11" fmla="*/ 136295 w 190567"/>
                <a:gd name="connsiteY11" fmla="*/ 18116 h 130177"/>
                <a:gd name="connsiteX12" fmla="*/ 76697 w 190567"/>
                <a:gd name="connsiteY12" fmla="*/ 98849 h 130177"/>
                <a:gd name="connsiteX13" fmla="*/ 158241 w 190567"/>
                <a:gd name="connsiteY13" fmla="*/ 22583 h 130177"/>
                <a:gd name="connsiteX14" fmla="*/ 177501 w 190567"/>
                <a:gd name="connsiteY14" fmla="*/ 43271 h 130177"/>
                <a:gd name="connsiteX15" fmla="*/ 190074 w 190567"/>
                <a:gd name="connsiteY15" fmla="*/ 66112 h 130177"/>
                <a:gd name="connsiteX16" fmla="*/ 186025 w 190567"/>
                <a:gd name="connsiteY16" fmla="*/ 75370 h 130177"/>
                <a:gd name="connsiteX17" fmla="*/ 176767 w 190567"/>
                <a:gd name="connsiteY17" fmla="*/ 71322 h 130177"/>
                <a:gd name="connsiteX18" fmla="*/ 173167 w 190567"/>
                <a:gd name="connsiteY18" fmla="*/ 63588 h 130177"/>
                <a:gd name="connsiteX19" fmla="*/ 153640 w 190567"/>
                <a:gd name="connsiteY19" fmla="*/ 74856 h 130177"/>
                <a:gd name="connsiteX20" fmla="*/ 143895 w 190567"/>
                <a:gd name="connsiteY20" fmla="*/ 72193 h 130177"/>
                <a:gd name="connsiteX21" fmla="*/ 145697 w 190567"/>
                <a:gd name="connsiteY21" fmla="*/ 63026 h 130177"/>
                <a:gd name="connsiteX22" fmla="*/ 146506 w 190567"/>
                <a:gd name="connsiteY22" fmla="*/ 62483 h 130177"/>
                <a:gd name="connsiteX23" fmla="*/ 165728 w 190567"/>
                <a:gd name="connsiteY23" fmla="*/ 51377 h 130177"/>
                <a:gd name="connsiteX24" fmla="*/ 163537 w 190567"/>
                <a:gd name="connsiteY24" fmla="*/ 48386 h 130177"/>
                <a:gd name="connsiteX25" fmla="*/ 153459 w 190567"/>
                <a:gd name="connsiteY25" fmla="*/ 37337 h 130177"/>
                <a:gd name="connsiteX26" fmla="*/ 157079 w 190567"/>
                <a:gd name="connsiteY26" fmla="*/ 28155 h 130177"/>
                <a:gd name="connsiteX27" fmla="*/ 157908 w 190567"/>
                <a:gd name="connsiteY27" fmla="*/ 25374 h 130177"/>
                <a:gd name="connsiteX28" fmla="*/ 158136 w 190567"/>
                <a:gd name="connsiteY28" fmla="*/ 23973 h 130177"/>
                <a:gd name="connsiteX29" fmla="*/ 158231 w 190567"/>
                <a:gd name="connsiteY29" fmla="*/ 22583 h 130177"/>
                <a:gd name="connsiteX30" fmla="*/ 133190 w 190567"/>
                <a:gd name="connsiteY30" fmla="*/ 7714 h 130177"/>
                <a:gd name="connsiteX31" fmla="*/ 129323 w 190567"/>
                <a:gd name="connsiteY31" fmla="*/ 10838 h 130177"/>
                <a:gd name="connsiteX32" fmla="*/ 128237 w 190567"/>
                <a:gd name="connsiteY32" fmla="*/ 12172 h 130177"/>
                <a:gd name="connsiteX33" fmla="*/ 123094 w 190567"/>
                <a:gd name="connsiteY33" fmla="*/ 19154 h 130177"/>
                <a:gd name="connsiteX34" fmla="*/ 102424 w 190567"/>
                <a:gd name="connsiteY34" fmla="*/ 14677 h 130177"/>
                <a:gd name="connsiteX35" fmla="*/ 102424 w 190567"/>
                <a:gd name="connsiteY35" fmla="*/ 40128 h 130177"/>
                <a:gd name="connsiteX36" fmla="*/ 95279 w 190567"/>
                <a:gd name="connsiteY36" fmla="*/ 47270 h 130177"/>
                <a:gd name="connsiteX37" fmla="*/ 88204 w 190567"/>
                <a:gd name="connsiteY37" fmla="*/ 41099 h 130177"/>
                <a:gd name="connsiteX38" fmla="*/ 88137 w 190567"/>
                <a:gd name="connsiteY38" fmla="*/ 40128 h 130177"/>
                <a:gd name="connsiteX39" fmla="*/ 88137 w 190567"/>
                <a:gd name="connsiteY39" fmla="*/ 14506 h 130177"/>
                <a:gd name="connsiteX40" fmla="*/ 44398 w 190567"/>
                <a:gd name="connsiteY40" fmla="*/ 30069 h 130177"/>
                <a:gd name="connsiteX41" fmla="*/ 24215 w 190567"/>
                <a:gd name="connsiteY41" fmla="*/ 51072 h 130177"/>
                <a:gd name="connsiteX42" fmla="*/ 44046 w 190567"/>
                <a:gd name="connsiteY42" fmla="*/ 62521 h 130177"/>
                <a:gd name="connsiteX43" fmla="*/ 46654 w 190567"/>
                <a:gd name="connsiteY43" fmla="*/ 72281 h 130177"/>
                <a:gd name="connsiteX44" fmla="*/ 37778 w 190567"/>
                <a:gd name="connsiteY44" fmla="*/ 75323 h 130177"/>
                <a:gd name="connsiteX45" fmla="*/ 36902 w 190567"/>
                <a:gd name="connsiteY45" fmla="*/ 74894 h 130177"/>
                <a:gd name="connsiteX46" fmla="*/ 17147 w 190567"/>
                <a:gd name="connsiteY46" fmla="*/ 63493 h 130177"/>
                <a:gd name="connsiteX47" fmla="*/ 13756 w 190567"/>
                <a:gd name="connsiteY47" fmla="*/ 71313 h 130177"/>
                <a:gd name="connsiteX48" fmla="*/ 4438 w 190567"/>
                <a:gd name="connsiteY48" fmla="*/ 75216 h 130177"/>
                <a:gd name="connsiteX49" fmla="*/ 440 w 190567"/>
                <a:gd name="connsiteY49" fmla="*/ 66141 h 130177"/>
                <a:gd name="connsiteX50" fmla="*/ 36197 w 190567"/>
                <a:gd name="connsiteY50" fmla="*/ 18363 h 130177"/>
                <a:gd name="connsiteX51" fmla="*/ 133190 w 190567"/>
                <a:gd name="connsiteY51" fmla="*/ 7724 h 13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67" h="130177">
                  <a:moveTo>
                    <a:pt x="76707" y="98840"/>
                  </a:moveTo>
                  <a:lnTo>
                    <a:pt x="136295" y="18116"/>
                  </a:lnTo>
                  <a:cubicBezTo>
                    <a:pt x="138455" y="15172"/>
                    <a:pt x="142591" y="14536"/>
                    <a:pt x="145536" y="16696"/>
                  </a:cubicBezTo>
                  <a:cubicBezTo>
                    <a:pt x="147675" y="18265"/>
                    <a:pt x="148668" y="20962"/>
                    <a:pt x="148059" y="23545"/>
                  </a:cubicBezTo>
                  <a:lnTo>
                    <a:pt x="147773" y="24478"/>
                  </a:lnTo>
                  <a:lnTo>
                    <a:pt x="110911" y="117814"/>
                  </a:lnTo>
                  <a:cubicBezTo>
                    <a:pt x="106848" y="127916"/>
                    <a:pt x="95364" y="132812"/>
                    <a:pt x="85261" y="128748"/>
                  </a:cubicBezTo>
                  <a:cubicBezTo>
                    <a:pt x="75158" y="124684"/>
                    <a:pt x="70263" y="113201"/>
                    <a:pt x="74327" y="103098"/>
                  </a:cubicBezTo>
                  <a:cubicBezTo>
                    <a:pt x="74615" y="102380"/>
                    <a:pt x="74946" y="101680"/>
                    <a:pt x="75316" y="101002"/>
                  </a:cubicBezTo>
                  <a:lnTo>
                    <a:pt x="75974" y="99897"/>
                  </a:lnTo>
                  <a:lnTo>
                    <a:pt x="76697" y="98849"/>
                  </a:lnTo>
                  <a:lnTo>
                    <a:pt x="136295" y="18116"/>
                  </a:lnTo>
                  <a:lnTo>
                    <a:pt x="76697" y="98849"/>
                  </a:lnTo>
                  <a:close/>
                  <a:moveTo>
                    <a:pt x="158241" y="22583"/>
                  </a:moveTo>
                  <a:cubicBezTo>
                    <a:pt x="165594" y="28547"/>
                    <a:pt x="172077" y="35511"/>
                    <a:pt x="177501" y="43271"/>
                  </a:cubicBezTo>
                  <a:cubicBezTo>
                    <a:pt x="182492" y="50405"/>
                    <a:pt x="187311" y="59044"/>
                    <a:pt x="190074" y="66112"/>
                  </a:cubicBezTo>
                  <a:cubicBezTo>
                    <a:pt x="191513" y="69787"/>
                    <a:pt x="189700" y="73932"/>
                    <a:pt x="186025" y="75370"/>
                  </a:cubicBezTo>
                  <a:cubicBezTo>
                    <a:pt x="182351" y="76809"/>
                    <a:pt x="178206" y="74997"/>
                    <a:pt x="176767" y="71322"/>
                  </a:cubicBezTo>
                  <a:cubicBezTo>
                    <a:pt x="175708" y="68681"/>
                    <a:pt x="174506" y="66099"/>
                    <a:pt x="173167" y="63588"/>
                  </a:cubicBezTo>
                  <a:lnTo>
                    <a:pt x="153640" y="74856"/>
                  </a:lnTo>
                  <a:cubicBezTo>
                    <a:pt x="150214" y="76811"/>
                    <a:pt x="145851" y="75619"/>
                    <a:pt x="143895" y="72193"/>
                  </a:cubicBezTo>
                  <a:cubicBezTo>
                    <a:pt x="142138" y="69113"/>
                    <a:pt x="142905" y="65211"/>
                    <a:pt x="145697" y="63026"/>
                  </a:cubicBezTo>
                  <a:lnTo>
                    <a:pt x="146506" y="62483"/>
                  </a:lnTo>
                  <a:lnTo>
                    <a:pt x="165728" y="51377"/>
                  </a:lnTo>
                  <a:lnTo>
                    <a:pt x="163537" y="48386"/>
                  </a:lnTo>
                  <a:cubicBezTo>
                    <a:pt x="160500" y="44421"/>
                    <a:pt x="157128" y="40725"/>
                    <a:pt x="153459" y="37337"/>
                  </a:cubicBezTo>
                  <a:lnTo>
                    <a:pt x="157079" y="28155"/>
                  </a:lnTo>
                  <a:cubicBezTo>
                    <a:pt x="157441" y="27241"/>
                    <a:pt x="157717" y="26307"/>
                    <a:pt x="157908" y="25374"/>
                  </a:cubicBezTo>
                  <a:lnTo>
                    <a:pt x="158136" y="23973"/>
                  </a:lnTo>
                  <a:lnTo>
                    <a:pt x="158231" y="22583"/>
                  </a:lnTo>
                  <a:close/>
                  <a:moveTo>
                    <a:pt x="133190" y="7714"/>
                  </a:moveTo>
                  <a:cubicBezTo>
                    <a:pt x="131749" y="8552"/>
                    <a:pt x="130445" y="9606"/>
                    <a:pt x="129323" y="10838"/>
                  </a:cubicBezTo>
                  <a:lnTo>
                    <a:pt x="128237" y="12172"/>
                  </a:lnTo>
                  <a:lnTo>
                    <a:pt x="123094" y="19154"/>
                  </a:lnTo>
                  <a:cubicBezTo>
                    <a:pt x="116410" y="16833"/>
                    <a:pt x="109469" y="15330"/>
                    <a:pt x="102424" y="14677"/>
                  </a:cubicBezTo>
                  <a:lnTo>
                    <a:pt x="102424" y="40128"/>
                  </a:lnTo>
                  <a:cubicBezTo>
                    <a:pt x="102424" y="44073"/>
                    <a:pt x="99224" y="47271"/>
                    <a:pt x="95279" y="47270"/>
                  </a:cubicBezTo>
                  <a:cubicBezTo>
                    <a:pt x="91710" y="47269"/>
                    <a:pt x="88690" y="44634"/>
                    <a:pt x="88204" y="41099"/>
                  </a:cubicBezTo>
                  <a:lnTo>
                    <a:pt x="88137" y="40128"/>
                  </a:lnTo>
                  <a:lnTo>
                    <a:pt x="88137" y="14506"/>
                  </a:lnTo>
                  <a:cubicBezTo>
                    <a:pt x="72414" y="15624"/>
                    <a:pt x="57293" y="21004"/>
                    <a:pt x="44398" y="30069"/>
                  </a:cubicBezTo>
                  <a:cubicBezTo>
                    <a:pt x="36626" y="35518"/>
                    <a:pt x="29844" y="42661"/>
                    <a:pt x="24215" y="51072"/>
                  </a:cubicBezTo>
                  <a:lnTo>
                    <a:pt x="44046" y="62521"/>
                  </a:lnTo>
                  <a:cubicBezTo>
                    <a:pt x="47461" y="64497"/>
                    <a:pt x="48629" y="68866"/>
                    <a:pt x="46654" y="72281"/>
                  </a:cubicBezTo>
                  <a:cubicBezTo>
                    <a:pt x="44869" y="75368"/>
                    <a:pt x="41081" y="76666"/>
                    <a:pt x="37778" y="75323"/>
                  </a:cubicBezTo>
                  <a:lnTo>
                    <a:pt x="36902" y="74894"/>
                  </a:lnTo>
                  <a:lnTo>
                    <a:pt x="17147" y="63493"/>
                  </a:lnTo>
                  <a:cubicBezTo>
                    <a:pt x="15928" y="66026"/>
                    <a:pt x="14804" y="68636"/>
                    <a:pt x="13756" y="71313"/>
                  </a:cubicBezTo>
                  <a:cubicBezTo>
                    <a:pt x="12261" y="74964"/>
                    <a:pt x="8089" y="76711"/>
                    <a:pt x="4438" y="75216"/>
                  </a:cubicBezTo>
                  <a:cubicBezTo>
                    <a:pt x="881" y="73760"/>
                    <a:pt x="-886" y="69749"/>
                    <a:pt x="440" y="66141"/>
                  </a:cubicBezTo>
                  <a:cubicBezTo>
                    <a:pt x="8127" y="46376"/>
                    <a:pt x="20252" y="29536"/>
                    <a:pt x="36197" y="18363"/>
                  </a:cubicBezTo>
                  <a:cubicBezTo>
                    <a:pt x="64582" y="-1535"/>
                    <a:pt x="101167" y="-5548"/>
                    <a:pt x="133190" y="7724"/>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11" name="Group 10" descr="Lack of dev integrations&#10;Traditional VDI lacks specialized dev tool and dev services integrations that are crucial for maximizing dev productivity&#10;">
            <a:extLst>
              <a:ext uri="{FF2B5EF4-FFF2-40B4-BE49-F238E27FC236}">
                <a16:creationId xmlns:a16="http://schemas.microsoft.com/office/drawing/2014/main" id="{CB9961BA-2EAC-CF11-2BF5-E73DC1BF9005}"/>
              </a:ext>
            </a:extLst>
          </p:cNvPr>
          <p:cNvGrpSpPr/>
          <p:nvPr/>
        </p:nvGrpSpPr>
        <p:grpSpPr>
          <a:xfrm>
            <a:off x="5603228" y="3690680"/>
            <a:ext cx="5999809" cy="752297"/>
            <a:chOff x="5603228" y="3881321"/>
            <a:chExt cx="5999809" cy="752297"/>
          </a:xfrm>
        </p:grpSpPr>
        <p:grpSp>
          <p:nvGrpSpPr>
            <p:cNvPr id="10" name="Group 9">
              <a:extLst>
                <a:ext uri="{FF2B5EF4-FFF2-40B4-BE49-F238E27FC236}">
                  <a16:creationId xmlns:a16="http://schemas.microsoft.com/office/drawing/2014/main" id="{C7B1E244-6F52-59AA-DA77-D738EC4E696E}"/>
                </a:ext>
              </a:extLst>
            </p:cNvPr>
            <p:cNvGrpSpPr/>
            <p:nvPr/>
          </p:nvGrpSpPr>
          <p:grpSpPr>
            <a:xfrm>
              <a:off x="5603228" y="3881321"/>
              <a:ext cx="5999808" cy="343528"/>
              <a:chOff x="5603228" y="3881321"/>
              <a:chExt cx="5999808" cy="343528"/>
            </a:xfrm>
          </p:grpSpPr>
          <p:sp>
            <p:nvSpPr>
              <p:cNvPr id="79" name="arrow_16">
                <a:extLst>
                  <a:ext uri="{FF2B5EF4-FFF2-40B4-BE49-F238E27FC236}">
                    <a16:creationId xmlns:a16="http://schemas.microsoft.com/office/drawing/2014/main" id="{1457A6F5-A552-C3F2-CFB7-3339B8E94D5B}"/>
                  </a:ext>
                  <a:ext uri="{C183D7F6-B498-43B3-948B-1728B52AA6E4}">
                    <adec:decorative xmlns:adec="http://schemas.microsoft.com/office/drawing/2017/decorative" val="1"/>
                  </a:ext>
                </a:extLst>
              </p:cNvPr>
              <p:cNvSpPr>
                <a:spLocks noChangeAspect="1" noEditPoints="1"/>
              </p:cNvSpPr>
              <p:nvPr/>
            </p:nvSpPr>
            <p:spPr bwMode="auto">
              <a:xfrm>
                <a:off x="5603228" y="3945245"/>
                <a:ext cx="292626" cy="21568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rnd">
                <a:gradFill flip="none" rotWithShape="1">
                  <a:gsLst>
                    <a:gs pos="0">
                      <a:srgbClr val="D59ED7"/>
                    </a:gs>
                    <a:gs pos="59000">
                      <a:srgbClr val="8DC8E8"/>
                    </a:gs>
                  </a:gsLst>
                  <a:path path="circle">
                    <a:fillToRect l="100000" t="100000"/>
                  </a:path>
                  <a:tileRect r="-100000" b="-100000"/>
                </a:gradFill>
                <a:prstDash val="solid"/>
                <a:round/>
                <a:headEnd/>
                <a:tailEnd/>
              </a:ln>
              <a:effectLst>
                <a:outerShdw blurRad="50800" dist="1270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6" name="TextBox 85">
                <a:extLst>
                  <a:ext uri="{FF2B5EF4-FFF2-40B4-BE49-F238E27FC236}">
                    <a16:creationId xmlns:a16="http://schemas.microsoft.com/office/drawing/2014/main" id="{84057D2E-E1DE-244F-E282-7553347FD868}"/>
                  </a:ext>
                </a:extLst>
              </p:cNvPr>
              <p:cNvSpPr txBox="1"/>
              <p:nvPr/>
            </p:nvSpPr>
            <p:spPr>
              <a:xfrm>
                <a:off x="6207285" y="3881321"/>
                <a:ext cx="5395751" cy="343528"/>
              </a:xfrm>
              <a:prstGeom prst="rect">
                <a:avLst/>
              </a:prstGeom>
              <a:noFill/>
            </p:spPr>
            <p:txBody>
              <a:bodyPr wrap="square" lIns="0" t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i="0" u="none" strike="noStrike" kern="1200" cap="none" spc="0" normalizeH="0" baseline="0" noProof="0" dirty="0">
                    <a:ln>
                      <a:noFill/>
                    </a:ln>
                    <a:solidFill>
                      <a:srgbClr val="8DC8E8"/>
                    </a:solidFill>
                    <a:effectLst/>
                    <a:uLnTx/>
                    <a:uFillTx/>
                    <a:ea typeface="+mn-ea"/>
                    <a:cs typeface="Segoe UI Light" panose="020B0502040204020203" pitchFamily="34" charset="0"/>
                  </a:rPr>
                  <a:t>Falta de integraciones de desarrollo</a:t>
                </a:r>
                <a:endPar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endParaRPr>
              </a:p>
            </p:txBody>
          </p:sp>
        </p:grpSp>
        <p:sp>
          <p:nvSpPr>
            <p:cNvPr id="88" name="TextBox 87">
              <a:extLst>
                <a:ext uri="{FF2B5EF4-FFF2-40B4-BE49-F238E27FC236}">
                  <a16:creationId xmlns:a16="http://schemas.microsoft.com/office/drawing/2014/main" id="{D05CE5E4-7110-7235-00F9-7FA63729A1E4}"/>
                </a:ext>
              </a:extLst>
            </p:cNvPr>
            <p:cNvSpPr txBox="1"/>
            <p:nvPr/>
          </p:nvSpPr>
          <p:spPr>
            <a:xfrm>
              <a:off x="6207286" y="4229066"/>
              <a:ext cx="5395751" cy="404552"/>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ea typeface="+mn-ea"/>
                  <a:cs typeface="Segoe UI Light" panose="020B0502040204020203" pitchFamily="34" charset="0"/>
                </a:rPr>
                <a:t>La VDI tradicional carece de herramientas de desarrollo especializadas e integraciones de servicios de desarrollo que son cruciales para maximizar la productividad del desarrollo</a:t>
              </a:r>
              <a:endParaRPr kumimoji="0" lang="en-US" sz="1400" b="0" i="0" u="none" strike="noStrike" kern="1200" cap="none" spc="0" normalizeH="0" baseline="0" noProof="0" dirty="0">
                <a:ln>
                  <a:noFill/>
                </a:ln>
                <a:solidFill>
                  <a:srgbClr val="FFFFFF"/>
                </a:solidFill>
                <a:effectLst/>
                <a:uLnTx/>
                <a:uFillTx/>
                <a:ea typeface="+mn-ea"/>
                <a:cs typeface="Segoe UI Light" panose="020B0502040204020203" pitchFamily="34" charset="0"/>
              </a:endParaRPr>
            </a:p>
          </p:txBody>
        </p:sp>
      </p:grpSp>
      <p:grpSp>
        <p:nvGrpSpPr>
          <p:cNvPr id="9" name="Group 8" descr="Increased security concerns&#10;It’s difficult to maximize security by project due to limited, generic security policies enforced for each VM&#10;">
            <a:extLst>
              <a:ext uri="{FF2B5EF4-FFF2-40B4-BE49-F238E27FC236}">
                <a16:creationId xmlns:a16="http://schemas.microsoft.com/office/drawing/2014/main" id="{11E3ADFB-E666-C218-736C-D9CF5A3BD890}"/>
              </a:ext>
            </a:extLst>
          </p:cNvPr>
          <p:cNvGrpSpPr/>
          <p:nvPr/>
        </p:nvGrpSpPr>
        <p:grpSpPr>
          <a:xfrm>
            <a:off x="5593467" y="4681839"/>
            <a:ext cx="6009570" cy="752296"/>
            <a:chOff x="5593467" y="4980085"/>
            <a:chExt cx="6009570" cy="752296"/>
          </a:xfrm>
        </p:grpSpPr>
        <p:sp>
          <p:nvSpPr>
            <p:cNvPr id="87" name="TextBox 86">
              <a:extLst>
                <a:ext uri="{FF2B5EF4-FFF2-40B4-BE49-F238E27FC236}">
                  <a16:creationId xmlns:a16="http://schemas.microsoft.com/office/drawing/2014/main" id="{E0805F64-D4D8-0260-EDFF-F7398038D201}"/>
                </a:ext>
              </a:extLst>
            </p:cNvPr>
            <p:cNvSpPr txBox="1"/>
            <p:nvPr/>
          </p:nvSpPr>
          <p:spPr>
            <a:xfrm>
              <a:off x="6207285" y="4980085"/>
              <a:ext cx="5395751" cy="343528"/>
            </a:xfrm>
            <a:prstGeom prst="rect">
              <a:avLst/>
            </a:prstGeom>
            <a:noFill/>
          </p:spPr>
          <p:txBody>
            <a:bodyPr wrap="square" lIns="0" t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Mayores</a:t>
              </a:r>
              <a:r>
                <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rPr>
                <a:t> </a:t>
              </a: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preocupaciones</a:t>
              </a:r>
              <a:r>
                <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rPr>
                <a:t> de </a:t>
              </a:r>
              <a:r>
                <a:rPr kumimoji="0" lang="en-US" sz="1600" i="0" u="none" strike="noStrike" kern="1200" cap="none" spc="0" normalizeH="0" baseline="0" noProof="0" dirty="0" err="1">
                  <a:ln>
                    <a:noFill/>
                  </a:ln>
                  <a:solidFill>
                    <a:srgbClr val="8DC8E8"/>
                  </a:solidFill>
                  <a:effectLst/>
                  <a:uLnTx/>
                  <a:uFillTx/>
                  <a:ea typeface="+mn-ea"/>
                  <a:cs typeface="Segoe UI Light" panose="020B0502040204020203" pitchFamily="34" charset="0"/>
                </a:rPr>
                <a:t>seguridad</a:t>
              </a:r>
              <a:endParaRPr kumimoji="0" lang="en-US" sz="1600" i="0" u="none" strike="noStrike" kern="1200" cap="none" spc="0" normalizeH="0" baseline="0" noProof="0" dirty="0">
                <a:ln>
                  <a:noFill/>
                </a:ln>
                <a:solidFill>
                  <a:srgbClr val="8DC8E8"/>
                </a:solidFill>
                <a:effectLst/>
                <a:uLnTx/>
                <a:uFillTx/>
                <a:ea typeface="+mn-ea"/>
                <a:cs typeface="Segoe UI Light" panose="020B0502040204020203" pitchFamily="34" charset="0"/>
              </a:endParaRPr>
            </a:p>
          </p:txBody>
        </p:sp>
        <p:sp>
          <p:nvSpPr>
            <p:cNvPr id="89" name="TextBox 88">
              <a:extLst>
                <a:ext uri="{FF2B5EF4-FFF2-40B4-BE49-F238E27FC236}">
                  <a16:creationId xmlns:a16="http://schemas.microsoft.com/office/drawing/2014/main" id="{774952E7-F437-2A2D-902A-F20D0A14E919}"/>
                </a:ext>
              </a:extLst>
            </p:cNvPr>
            <p:cNvSpPr txBox="1"/>
            <p:nvPr/>
          </p:nvSpPr>
          <p:spPr>
            <a:xfrm>
              <a:off x="6207286" y="5327829"/>
              <a:ext cx="5395751" cy="404552"/>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ea typeface="+mn-ea"/>
                  <a:cs typeface="Segoe UI Light" panose="020B0502040204020203" pitchFamily="34" charset="0"/>
                </a:rPr>
                <a:t>Es difícil maximizar la seguridad por proyecto debido a las políticas de seguridad genéricas y limitadas que se aplican para cada máquina virtual.</a:t>
              </a:r>
              <a:endParaRPr kumimoji="0" lang="en-US" sz="1400" b="0" i="0" u="none" strike="noStrike" kern="1200" cap="none" spc="0" normalizeH="0" baseline="0" noProof="0" dirty="0">
                <a:ln>
                  <a:noFill/>
                </a:ln>
                <a:solidFill>
                  <a:srgbClr val="FFFFFF"/>
                </a:solidFill>
                <a:effectLst/>
                <a:uLnTx/>
                <a:uFillTx/>
                <a:ea typeface="+mn-ea"/>
                <a:cs typeface="Segoe UI Light" panose="020B0502040204020203" pitchFamily="34" charset="0"/>
              </a:endParaRPr>
            </a:p>
          </p:txBody>
        </p:sp>
        <p:sp>
          <p:nvSpPr>
            <p:cNvPr id="5" name="Freeform 4">
              <a:extLst>
                <a:ext uri="{FF2B5EF4-FFF2-40B4-BE49-F238E27FC236}">
                  <a16:creationId xmlns:a16="http://schemas.microsoft.com/office/drawing/2014/main" id="{813FB469-C98F-A289-AF23-6524801251AA}"/>
                </a:ext>
              </a:extLst>
            </p:cNvPr>
            <p:cNvSpPr>
              <a:spLocks noChangeAspect="1"/>
            </p:cNvSpPr>
            <p:nvPr/>
          </p:nvSpPr>
          <p:spPr bwMode="auto">
            <a:xfrm>
              <a:off x="5593467" y="4990295"/>
              <a:ext cx="282720" cy="323109"/>
            </a:xfrm>
            <a:custGeom>
              <a:avLst/>
              <a:gdLst>
                <a:gd name="connsiteX0" fmla="*/ 106206 w 212412"/>
                <a:gd name="connsiteY0" fmla="*/ 0 h 242756"/>
                <a:gd name="connsiteX1" fmla="*/ 108458 w 212412"/>
                <a:gd name="connsiteY1" fmla="*/ 356 h 242756"/>
                <a:gd name="connsiteX2" fmla="*/ 110473 w 212412"/>
                <a:gd name="connsiteY2" fmla="*/ 1304 h 242756"/>
                <a:gd name="connsiteX3" fmla="*/ 126594 w 212412"/>
                <a:gd name="connsiteY3" fmla="*/ 10905 h 242756"/>
                <a:gd name="connsiteX4" fmla="*/ 142596 w 212412"/>
                <a:gd name="connsiteY4" fmla="*/ 19203 h 242756"/>
                <a:gd name="connsiteX5" fmla="*/ 159309 w 212412"/>
                <a:gd name="connsiteY5" fmla="*/ 26196 h 242756"/>
                <a:gd name="connsiteX6" fmla="*/ 177089 w 212412"/>
                <a:gd name="connsiteY6" fmla="*/ 32004 h 242756"/>
                <a:gd name="connsiteX7" fmla="*/ 185979 w 212412"/>
                <a:gd name="connsiteY7" fmla="*/ 34256 h 242756"/>
                <a:gd name="connsiteX8" fmla="*/ 194988 w 212412"/>
                <a:gd name="connsiteY8" fmla="*/ 36153 h 242756"/>
                <a:gd name="connsiteX9" fmla="*/ 200440 w 212412"/>
                <a:gd name="connsiteY9" fmla="*/ 36983 h 242756"/>
                <a:gd name="connsiteX10" fmla="*/ 205893 w 212412"/>
                <a:gd name="connsiteY10" fmla="*/ 38049 h 242756"/>
                <a:gd name="connsiteX11" fmla="*/ 210515 w 212412"/>
                <a:gd name="connsiteY11" fmla="*/ 40539 h 242756"/>
                <a:gd name="connsiteX12" fmla="*/ 212412 w 212412"/>
                <a:gd name="connsiteY12" fmla="*/ 45517 h 242756"/>
                <a:gd name="connsiteX13" fmla="*/ 212412 w 212412"/>
                <a:gd name="connsiteY13" fmla="*/ 113792 h 242756"/>
                <a:gd name="connsiteX14" fmla="*/ 204470 w 212412"/>
                <a:gd name="connsiteY14" fmla="*/ 158835 h 242756"/>
                <a:gd name="connsiteX15" fmla="*/ 182660 w 212412"/>
                <a:gd name="connsiteY15" fmla="*/ 194632 h 242756"/>
                <a:gd name="connsiteX16" fmla="*/ 149826 w 212412"/>
                <a:gd name="connsiteY16" fmla="*/ 222131 h 242756"/>
                <a:gd name="connsiteX17" fmla="*/ 108932 w 212412"/>
                <a:gd name="connsiteY17" fmla="*/ 242282 h 242756"/>
                <a:gd name="connsiteX18" fmla="*/ 106206 w 212412"/>
                <a:gd name="connsiteY18" fmla="*/ 242756 h 242756"/>
                <a:gd name="connsiteX19" fmla="*/ 104902 w 212412"/>
                <a:gd name="connsiteY19" fmla="*/ 242638 h 242756"/>
                <a:gd name="connsiteX20" fmla="*/ 103480 w 212412"/>
                <a:gd name="connsiteY20" fmla="*/ 242282 h 242756"/>
                <a:gd name="connsiteX21" fmla="*/ 62704 w 212412"/>
                <a:gd name="connsiteY21" fmla="*/ 222250 h 242756"/>
                <a:gd name="connsiteX22" fmla="*/ 29870 w 212412"/>
                <a:gd name="connsiteY22" fmla="*/ 194632 h 242756"/>
                <a:gd name="connsiteX23" fmla="*/ 7942 w 212412"/>
                <a:gd name="connsiteY23" fmla="*/ 158716 h 242756"/>
                <a:gd name="connsiteX24" fmla="*/ 0 w 212412"/>
                <a:gd name="connsiteY24" fmla="*/ 113792 h 242756"/>
                <a:gd name="connsiteX25" fmla="*/ 0 w 212412"/>
                <a:gd name="connsiteY25" fmla="*/ 45517 h 242756"/>
                <a:gd name="connsiteX26" fmla="*/ 1778 w 212412"/>
                <a:gd name="connsiteY26" fmla="*/ 40539 h 242756"/>
                <a:gd name="connsiteX27" fmla="*/ 6519 w 212412"/>
                <a:gd name="connsiteY27" fmla="*/ 38049 h 242756"/>
                <a:gd name="connsiteX28" fmla="*/ 11972 w 212412"/>
                <a:gd name="connsiteY28" fmla="*/ 37101 h 242756"/>
                <a:gd name="connsiteX29" fmla="*/ 17424 w 212412"/>
                <a:gd name="connsiteY29" fmla="*/ 36153 h 242756"/>
                <a:gd name="connsiteX30" fmla="*/ 26314 w 212412"/>
                <a:gd name="connsiteY30" fmla="*/ 34375 h 242756"/>
                <a:gd name="connsiteX31" fmla="*/ 35323 w 212412"/>
                <a:gd name="connsiteY31" fmla="*/ 32004 h 242756"/>
                <a:gd name="connsiteX32" fmla="*/ 53103 w 212412"/>
                <a:gd name="connsiteY32" fmla="*/ 26196 h 242756"/>
                <a:gd name="connsiteX33" fmla="*/ 69698 w 212412"/>
                <a:gd name="connsiteY33" fmla="*/ 19203 h 242756"/>
                <a:gd name="connsiteX34" fmla="*/ 85818 w 212412"/>
                <a:gd name="connsiteY34" fmla="*/ 10905 h 242756"/>
                <a:gd name="connsiteX35" fmla="*/ 101939 w 212412"/>
                <a:gd name="connsiteY35" fmla="*/ 1304 h 242756"/>
                <a:gd name="connsiteX36" fmla="*/ 103954 w 212412"/>
                <a:gd name="connsiteY36" fmla="*/ 356 h 242756"/>
                <a:gd name="connsiteX37" fmla="*/ 106206 w 212412"/>
                <a:gd name="connsiteY37" fmla="*/ 0 h 242756"/>
                <a:gd name="connsiteX38" fmla="*/ 106371 w 212412"/>
                <a:gd name="connsiteY38" fmla="*/ 59533 h 242756"/>
                <a:gd name="connsiteX39" fmla="*/ 94090 w 212412"/>
                <a:gd name="connsiteY39" fmla="*/ 70465 h 242756"/>
                <a:gd name="connsiteX40" fmla="*/ 94004 w 212412"/>
                <a:gd name="connsiteY40" fmla="*/ 71900 h 242756"/>
                <a:gd name="connsiteX41" fmla="*/ 94028 w 212412"/>
                <a:gd name="connsiteY41" fmla="*/ 133748 h 242756"/>
                <a:gd name="connsiteX42" fmla="*/ 94115 w 212412"/>
                <a:gd name="connsiteY42" fmla="*/ 135195 h 242756"/>
                <a:gd name="connsiteX43" fmla="*/ 107856 w 212412"/>
                <a:gd name="connsiteY43" fmla="*/ 146015 h 242756"/>
                <a:gd name="connsiteX44" fmla="*/ 118677 w 212412"/>
                <a:gd name="connsiteY44" fmla="*/ 135195 h 242756"/>
                <a:gd name="connsiteX45" fmla="*/ 118763 w 212412"/>
                <a:gd name="connsiteY45" fmla="*/ 133748 h 242756"/>
                <a:gd name="connsiteX46" fmla="*/ 118738 w 212412"/>
                <a:gd name="connsiteY46" fmla="*/ 71900 h 242756"/>
                <a:gd name="connsiteX47" fmla="*/ 118652 w 212412"/>
                <a:gd name="connsiteY47" fmla="*/ 70453 h 242756"/>
                <a:gd name="connsiteX48" fmla="*/ 106371 w 212412"/>
                <a:gd name="connsiteY48" fmla="*/ 59533 h 242756"/>
                <a:gd name="connsiteX49" fmla="*/ 106396 w 212412"/>
                <a:gd name="connsiteY49" fmla="*/ 158520 h 242756"/>
                <a:gd name="connsiteX50" fmla="*/ 93656 w 212412"/>
                <a:gd name="connsiteY50" fmla="*/ 170477 h 242756"/>
                <a:gd name="connsiteX51" fmla="*/ 105614 w 212412"/>
                <a:gd name="connsiteY51" fmla="*/ 183217 h 242756"/>
                <a:gd name="connsiteX52" fmla="*/ 106396 w 212412"/>
                <a:gd name="connsiteY52" fmla="*/ 183217 h 242756"/>
                <a:gd name="connsiteX53" fmla="*/ 118354 w 212412"/>
                <a:gd name="connsiteY53" fmla="*/ 170477 h 242756"/>
                <a:gd name="connsiteX54" fmla="*/ 106396 w 212412"/>
                <a:gd name="connsiteY54" fmla="*/ 158520 h 2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2412" h="242756">
                  <a:moveTo>
                    <a:pt x="106206" y="0"/>
                  </a:moveTo>
                  <a:cubicBezTo>
                    <a:pt x="107075" y="0"/>
                    <a:pt x="107826" y="119"/>
                    <a:pt x="108458" y="356"/>
                  </a:cubicBezTo>
                  <a:cubicBezTo>
                    <a:pt x="109090" y="593"/>
                    <a:pt x="109762" y="909"/>
                    <a:pt x="110473" y="1304"/>
                  </a:cubicBezTo>
                  <a:cubicBezTo>
                    <a:pt x="115926" y="4702"/>
                    <a:pt x="121299" y="7903"/>
                    <a:pt x="126594" y="10905"/>
                  </a:cubicBezTo>
                  <a:cubicBezTo>
                    <a:pt x="131889" y="13908"/>
                    <a:pt x="137223" y="16674"/>
                    <a:pt x="142596" y="19203"/>
                  </a:cubicBezTo>
                  <a:cubicBezTo>
                    <a:pt x="147969" y="21731"/>
                    <a:pt x="153540" y="24062"/>
                    <a:pt x="159309" y="26196"/>
                  </a:cubicBezTo>
                  <a:cubicBezTo>
                    <a:pt x="165078" y="28330"/>
                    <a:pt x="171005" y="30265"/>
                    <a:pt x="177089" y="32004"/>
                  </a:cubicBezTo>
                  <a:cubicBezTo>
                    <a:pt x="180091" y="32873"/>
                    <a:pt x="183055" y="33625"/>
                    <a:pt x="185979" y="34256"/>
                  </a:cubicBezTo>
                  <a:cubicBezTo>
                    <a:pt x="188903" y="34888"/>
                    <a:pt x="191906" y="35521"/>
                    <a:pt x="194988" y="36153"/>
                  </a:cubicBezTo>
                  <a:cubicBezTo>
                    <a:pt x="196727" y="36548"/>
                    <a:pt x="198544" y="36825"/>
                    <a:pt x="200440" y="36983"/>
                  </a:cubicBezTo>
                  <a:cubicBezTo>
                    <a:pt x="202337" y="37140"/>
                    <a:pt x="204154" y="37496"/>
                    <a:pt x="205893" y="38049"/>
                  </a:cubicBezTo>
                  <a:cubicBezTo>
                    <a:pt x="207789" y="38603"/>
                    <a:pt x="209330" y="39433"/>
                    <a:pt x="210515" y="40539"/>
                  </a:cubicBezTo>
                  <a:cubicBezTo>
                    <a:pt x="211701" y="41645"/>
                    <a:pt x="212333" y="43304"/>
                    <a:pt x="212412" y="45517"/>
                  </a:cubicBezTo>
                  <a:lnTo>
                    <a:pt x="212412" y="113792"/>
                  </a:lnTo>
                  <a:cubicBezTo>
                    <a:pt x="212412" y="130466"/>
                    <a:pt x="209765" y="145480"/>
                    <a:pt x="204470" y="158835"/>
                  </a:cubicBezTo>
                  <a:cubicBezTo>
                    <a:pt x="199175" y="172190"/>
                    <a:pt x="191906" y="184121"/>
                    <a:pt x="182660" y="194632"/>
                  </a:cubicBezTo>
                  <a:cubicBezTo>
                    <a:pt x="173415" y="205142"/>
                    <a:pt x="162470" y="214308"/>
                    <a:pt x="149826" y="222131"/>
                  </a:cubicBezTo>
                  <a:cubicBezTo>
                    <a:pt x="137182" y="229955"/>
                    <a:pt x="123551" y="236672"/>
                    <a:pt x="108932" y="242282"/>
                  </a:cubicBezTo>
                  <a:cubicBezTo>
                    <a:pt x="108221" y="242599"/>
                    <a:pt x="107312" y="242756"/>
                    <a:pt x="106206" y="242756"/>
                  </a:cubicBezTo>
                  <a:cubicBezTo>
                    <a:pt x="105811" y="242756"/>
                    <a:pt x="105376" y="242717"/>
                    <a:pt x="104902" y="242638"/>
                  </a:cubicBezTo>
                  <a:cubicBezTo>
                    <a:pt x="104428" y="242558"/>
                    <a:pt x="103954" y="242440"/>
                    <a:pt x="103480" y="242282"/>
                  </a:cubicBezTo>
                  <a:cubicBezTo>
                    <a:pt x="88861" y="236750"/>
                    <a:pt x="75269" y="230073"/>
                    <a:pt x="62704" y="222250"/>
                  </a:cubicBezTo>
                  <a:cubicBezTo>
                    <a:pt x="50140" y="214427"/>
                    <a:pt x="39195" y="205220"/>
                    <a:pt x="29870" y="194632"/>
                  </a:cubicBezTo>
                  <a:cubicBezTo>
                    <a:pt x="20545" y="184043"/>
                    <a:pt x="13237" y="172071"/>
                    <a:pt x="7942" y="158716"/>
                  </a:cubicBezTo>
                  <a:cubicBezTo>
                    <a:pt x="2647" y="145361"/>
                    <a:pt x="0" y="130387"/>
                    <a:pt x="0" y="113792"/>
                  </a:cubicBezTo>
                  <a:lnTo>
                    <a:pt x="0" y="45517"/>
                  </a:lnTo>
                  <a:cubicBezTo>
                    <a:pt x="0" y="43304"/>
                    <a:pt x="593" y="41645"/>
                    <a:pt x="1778" y="40539"/>
                  </a:cubicBezTo>
                  <a:cubicBezTo>
                    <a:pt x="2963" y="39433"/>
                    <a:pt x="4543" y="38603"/>
                    <a:pt x="6519" y="38049"/>
                  </a:cubicBezTo>
                  <a:cubicBezTo>
                    <a:pt x="8258" y="37575"/>
                    <a:pt x="10075" y="37259"/>
                    <a:pt x="11972" y="37101"/>
                  </a:cubicBezTo>
                  <a:cubicBezTo>
                    <a:pt x="13868" y="36943"/>
                    <a:pt x="15686" y="36627"/>
                    <a:pt x="17424" y="36153"/>
                  </a:cubicBezTo>
                  <a:cubicBezTo>
                    <a:pt x="20427" y="35599"/>
                    <a:pt x="23390" y="35007"/>
                    <a:pt x="26314" y="34375"/>
                  </a:cubicBezTo>
                  <a:cubicBezTo>
                    <a:pt x="29239" y="33743"/>
                    <a:pt x="32241" y="32952"/>
                    <a:pt x="35323" y="32004"/>
                  </a:cubicBezTo>
                  <a:cubicBezTo>
                    <a:pt x="41487" y="30265"/>
                    <a:pt x="47413" y="28330"/>
                    <a:pt x="53103" y="26196"/>
                  </a:cubicBezTo>
                  <a:cubicBezTo>
                    <a:pt x="58793" y="24062"/>
                    <a:pt x="64325" y="21731"/>
                    <a:pt x="69698" y="19203"/>
                  </a:cubicBezTo>
                  <a:cubicBezTo>
                    <a:pt x="75071" y="16674"/>
                    <a:pt x="80445" y="13908"/>
                    <a:pt x="85818" y="10905"/>
                  </a:cubicBezTo>
                  <a:cubicBezTo>
                    <a:pt x="91191" y="7903"/>
                    <a:pt x="96566" y="4702"/>
                    <a:pt x="101939" y="1304"/>
                  </a:cubicBezTo>
                  <a:cubicBezTo>
                    <a:pt x="102650" y="909"/>
                    <a:pt x="103322" y="593"/>
                    <a:pt x="103954" y="356"/>
                  </a:cubicBezTo>
                  <a:cubicBezTo>
                    <a:pt x="104586" y="119"/>
                    <a:pt x="105337" y="0"/>
                    <a:pt x="106206" y="0"/>
                  </a:cubicBezTo>
                  <a:close/>
                  <a:moveTo>
                    <a:pt x="106371" y="59533"/>
                  </a:moveTo>
                  <a:cubicBezTo>
                    <a:pt x="100097" y="59535"/>
                    <a:pt x="94818" y="64234"/>
                    <a:pt x="94090" y="70465"/>
                  </a:cubicBezTo>
                  <a:lnTo>
                    <a:pt x="94004" y="71900"/>
                  </a:lnTo>
                  <a:lnTo>
                    <a:pt x="94028" y="133748"/>
                  </a:lnTo>
                  <a:lnTo>
                    <a:pt x="94115" y="135195"/>
                  </a:lnTo>
                  <a:cubicBezTo>
                    <a:pt x="94921" y="141977"/>
                    <a:pt x="101074" y="146822"/>
                    <a:pt x="107856" y="146015"/>
                  </a:cubicBezTo>
                  <a:cubicBezTo>
                    <a:pt x="113529" y="145340"/>
                    <a:pt x="118001" y="140868"/>
                    <a:pt x="118677" y="135195"/>
                  </a:cubicBezTo>
                  <a:lnTo>
                    <a:pt x="118763" y="133748"/>
                  </a:lnTo>
                  <a:lnTo>
                    <a:pt x="118738" y="71900"/>
                  </a:lnTo>
                  <a:lnTo>
                    <a:pt x="118652" y="70453"/>
                  </a:lnTo>
                  <a:cubicBezTo>
                    <a:pt x="117918" y="64226"/>
                    <a:pt x="112641" y="59534"/>
                    <a:pt x="106371" y="59533"/>
                  </a:cubicBezTo>
                  <a:close/>
                  <a:moveTo>
                    <a:pt x="106396" y="158520"/>
                  </a:moveTo>
                  <a:cubicBezTo>
                    <a:pt x="99575" y="158303"/>
                    <a:pt x="93873" y="163657"/>
                    <a:pt x="93656" y="170477"/>
                  </a:cubicBezTo>
                  <a:cubicBezTo>
                    <a:pt x="93440" y="177298"/>
                    <a:pt x="98794" y="183000"/>
                    <a:pt x="105614" y="183217"/>
                  </a:cubicBezTo>
                  <a:cubicBezTo>
                    <a:pt x="105875" y="183225"/>
                    <a:pt x="106135" y="183225"/>
                    <a:pt x="106396" y="183217"/>
                  </a:cubicBezTo>
                  <a:cubicBezTo>
                    <a:pt x="113216" y="183000"/>
                    <a:pt x="118570" y="177298"/>
                    <a:pt x="118354" y="170477"/>
                  </a:cubicBezTo>
                  <a:cubicBezTo>
                    <a:pt x="118147" y="163961"/>
                    <a:pt x="112912" y="158726"/>
                    <a:pt x="106396" y="158520"/>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200" b="1" err="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231488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42" presetClass="path" presetSubtype="0" decel="100000" fill="hold" nodeType="withEffect">
                                  <p:stCondLst>
                                    <p:cond delay="0"/>
                                  </p:stCondLst>
                                  <p:childTnLst>
                                    <p:animMotion origin="layout" path="M -3.75E-6 -0.03472 L -3.75E-6 1.85185E-6 " pathEditMode="relative" rAng="0" ptsTypes="AA">
                                      <p:cBhvr>
                                        <p:cTn id="9" dur="500" fill="hold"/>
                                        <p:tgtEl>
                                          <p:spTgt spid="16"/>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12"/>
                                        </p:tgtEl>
                                        <p:attrNameLst>
                                          <p:attrName>ppt_x</p:attrName>
                                          <p:attrName>ppt_y</p:attrName>
                                        </p:attrNameLst>
                                      </p:cBhvr>
                                      <p:rCtr x="-833" y="23"/>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666 -0.00046 L 3.75E-6 1.85185E-6 " pathEditMode="relative" rAng="0" ptsTypes="AA">
                                      <p:cBhvr>
                                        <p:cTn id="24" dur="500" fill="hold"/>
                                        <p:tgtEl>
                                          <p:spTgt spid="11"/>
                                        </p:tgtEl>
                                        <p:attrNameLst>
                                          <p:attrName>ppt_x</p:attrName>
                                          <p:attrName>ppt_y</p:attrName>
                                        </p:attrNameLst>
                                      </p:cBhvr>
                                      <p:rCtr x="-833" y="23"/>
                                    </p:animMotion>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0"/>
                                  </p:stCondLst>
                                  <p:childTnLst>
                                    <p:animMotion origin="layout" path="M 0.01666 -0.00046 L 3.75E-6 1.85185E-6 " pathEditMode="relative" rAng="0" ptsTypes="AA">
                                      <p:cBhvr>
                                        <p:cTn id="29" dur="500" fill="hold"/>
                                        <p:tgtEl>
                                          <p:spTgt spid="9"/>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4AEE737-746D-57FE-5628-6CD7EDD8D222}"/>
              </a:ext>
              <a:ext uri="{C183D7F6-B498-43B3-948B-1728B52AA6E4}">
                <adec:decorative xmlns:adec="http://schemas.microsoft.com/office/drawing/2017/decorative" val="1"/>
              </a:ext>
            </a:extLst>
          </p:cNvPr>
          <p:cNvSpPr txBox="1"/>
          <p:nvPr/>
        </p:nvSpPr>
        <p:spPr>
          <a:xfrm>
            <a:off x="3211028" y="2818588"/>
            <a:ext cx="5769948" cy="1292662"/>
          </a:xfrm>
          <a:prstGeom prst="rect">
            <a:avLst/>
          </a:prstGeom>
          <a:noFill/>
        </p:spPr>
        <p:txBody>
          <a:bodyPr wrap="square" lIns="0" tIns="457200" rIns="0" bIns="0" anchor="ctr" anchorCtr="0">
            <a:spAutoFit/>
          </a:bodyPr>
          <a:lstStyle/>
          <a:p>
            <a:pPr lvl="0" algn="ctr" defTabSz="652943" fontAlgn="base">
              <a:spcBef>
                <a:spcPct val="0"/>
              </a:spcBef>
              <a:spcAft>
                <a:spcPct val="0"/>
              </a:spcAft>
              <a:defRPr/>
            </a:pPr>
            <a:r>
              <a:rPr lang="en-US" sz="5400" kern="0">
                <a:gradFill>
                  <a:gsLst>
                    <a:gs pos="59195">
                      <a:srgbClr val="FFFFFF">
                        <a:alpha val="0"/>
                      </a:srgbClr>
                    </a:gs>
                    <a:gs pos="40000">
                      <a:srgbClr val="FFFFFF">
                        <a:alpha val="0"/>
                      </a:srgbClr>
                    </a:gs>
                  </a:gsLst>
                  <a:lin ang="2700000" scaled="1"/>
                </a:gradFill>
                <a:latin typeface="Segoe UI Semibold"/>
                <a:cs typeface="Segoe UI" panose="020B0502040204020203" pitchFamily="34" charset="0"/>
              </a:rPr>
              <a:t>+</a:t>
            </a:r>
          </a:p>
        </p:txBody>
      </p:sp>
      <p:sp>
        <p:nvSpPr>
          <p:cNvPr id="6" name="!!Container">
            <a:extLst>
              <a:ext uri="{FF2B5EF4-FFF2-40B4-BE49-F238E27FC236}">
                <a16:creationId xmlns:a16="http://schemas.microsoft.com/office/drawing/2014/main" id="{54E626B6-D4FF-EB46-785D-70C281CE9261}"/>
              </a:ext>
              <a:ext uri="{C183D7F6-B498-43B3-948B-1728B52AA6E4}">
                <adec:decorative xmlns:adec="http://schemas.microsoft.com/office/drawing/2017/decorative" val="1"/>
              </a:ext>
            </a:extLst>
          </p:cNvPr>
          <p:cNvSpPr/>
          <p:nvPr/>
        </p:nvSpPr>
        <p:spPr bwMode="auto">
          <a:xfrm>
            <a:off x="396242" y="866982"/>
            <a:ext cx="11399518" cy="5195875"/>
          </a:xfrm>
          <a:prstGeom prst="roundRect">
            <a:avLst>
              <a:gd name="adj" fmla="val 3641"/>
            </a:avLst>
          </a:prstGeom>
          <a:solidFill>
            <a:srgbClr val="091F2C">
              <a:alpha val="0"/>
            </a:srgbClr>
          </a:solidFill>
          <a:ln w="19050">
            <a:solidFill>
              <a:srgbClr val="D2D2D2">
                <a:alpha val="0"/>
              </a:srgbClr>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4" name="Title 1">
            <a:extLst>
              <a:ext uri="{FF2B5EF4-FFF2-40B4-BE49-F238E27FC236}">
                <a16:creationId xmlns:a16="http://schemas.microsoft.com/office/drawing/2014/main" id="{E0E09721-3B6F-2AD6-E8C2-8D98C32EAD30}"/>
              </a:ext>
            </a:extLst>
          </p:cNvPr>
          <p:cNvSpPr txBox="1">
            <a:spLocks noGrp="1"/>
          </p:cNvSpPr>
          <p:nvPr>
            <p:ph type="title" idx="4294967295"/>
          </p:nvPr>
        </p:nvSpPr>
        <p:spPr>
          <a:xfrm>
            <a:off x="1092345" y="3563938"/>
            <a:ext cx="2585450" cy="615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Microsoft </a:t>
            </a:r>
            <a:b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Dev Box</a:t>
            </a:r>
          </a:p>
        </p:txBody>
      </p:sp>
      <p:pic>
        <p:nvPicPr>
          <p:cNvPr id="5" name="Picture 4" descr="Microsoft Dev Box logo (A computer with code on the screen with a cloud)">
            <a:extLst>
              <a:ext uri="{FF2B5EF4-FFF2-40B4-BE49-F238E27FC236}">
                <a16:creationId xmlns:a16="http://schemas.microsoft.com/office/drawing/2014/main" id="{D6BE9A3B-7309-BDE2-930E-2478121D07C7}"/>
              </a:ext>
            </a:extLst>
          </p:cNvPr>
          <p:cNvPicPr>
            <a:picLocks noChangeAspect="1"/>
          </p:cNvPicPr>
          <p:nvPr/>
        </p:nvPicPr>
        <p:blipFill>
          <a:blip r:embed="rId3"/>
          <a:stretch>
            <a:fillRect/>
          </a:stretch>
        </p:blipFill>
        <p:spPr>
          <a:xfrm>
            <a:off x="1540491" y="1759228"/>
            <a:ext cx="1482119" cy="1480738"/>
          </a:xfrm>
          <a:prstGeom prst="rect">
            <a:avLst/>
          </a:prstGeom>
        </p:spPr>
      </p:pic>
      <p:grpSp>
        <p:nvGrpSpPr>
          <p:cNvPr id="36" name="Group 35" descr="Ready to code (with an icon of a spaceship)">
            <a:extLst>
              <a:ext uri="{FF2B5EF4-FFF2-40B4-BE49-F238E27FC236}">
                <a16:creationId xmlns:a16="http://schemas.microsoft.com/office/drawing/2014/main" id="{0534478C-434F-E542-BDA8-390BD6B46F6B}"/>
              </a:ext>
            </a:extLst>
          </p:cNvPr>
          <p:cNvGrpSpPr/>
          <p:nvPr/>
        </p:nvGrpSpPr>
        <p:grpSpPr>
          <a:xfrm>
            <a:off x="4821383" y="1495422"/>
            <a:ext cx="6125292" cy="1048200"/>
            <a:chOff x="4821383" y="1495422"/>
            <a:chExt cx="6125292" cy="1048200"/>
          </a:xfrm>
        </p:grpSpPr>
        <p:sp>
          <p:nvSpPr>
            <p:cNvPr id="11" name="Rounded Rectangle 14">
              <a:extLst>
                <a:ext uri="{FF2B5EF4-FFF2-40B4-BE49-F238E27FC236}">
                  <a16:creationId xmlns:a16="http://schemas.microsoft.com/office/drawing/2014/main" id="{50677424-FAD0-6631-9E51-49A6F3D79096}"/>
                </a:ext>
              </a:extLst>
            </p:cNvPr>
            <p:cNvSpPr/>
            <p:nvPr/>
          </p:nvSpPr>
          <p:spPr>
            <a:xfrm>
              <a:off x="4821383" y="1495422"/>
              <a:ext cx="6125292" cy="1048200"/>
            </a:xfrm>
            <a:prstGeom prst="roundRect">
              <a:avLst>
                <a:gd name="adj" fmla="val 962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A6754149-A960-F39B-FFA2-CC0260D55C1F}"/>
                </a:ext>
                <a:ext uri="{C183D7F6-B498-43B3-948B-1728B52AA6E4}">
                  <adec:decorative xmlns:adec="http://schemas.microsoft.com/office/drawing/2017/decorative" val="1"/>
                </a:ext>
              </a:extLst>
            </p:cNvPr>
            <p:cNvSpPr txBox="1"/>
            <p:nvPr/>
          </p:nvSpPr>
          <p:spPr bwMode="blackWhite">
            <a:xfrm>
              <a:off x="6237110" y="1631725"/>
              <a:ext cx="4152479" cy="775597"/>
            </a:xfrm>
            <a:prstGeom prst="rect">
              <a:avLst/>
            </a:prstGeom>
            <a:noFill/>
            <a:effectLst/>
          </p:spPr>
          <p:txBody>
            <a:bodyPr wrap="square" lIns="0" tIns="0" rIns="0" bIns="0" rtlCol="0" anchor="ctr" anchorCtr="0">
              <a:spAutoFit/>
            </a:bodyPr>
            <a:lstStyle/>
            <a:p>
              <a:pPr>
                <a:lnSpc>
                  <a:spcPct val="90000"/>
                </a:lnSpc>
                <a:spcBef>
                  <a:spcPts val="1200"/>
                </a:spcBef>
                <a:defRPr/>
              </a:pPr>
              <a:r>
                <a:rPr lang="en-US" sz="2800" dirty="0" err="1">
                  <a:solidFill>
                    <a:srgbClr val="D59ED7"/>
                  </a:solidFill>
                  <a:latin typeface="Segoe UI Semibold"/>
                  <a:cs typeface="Segoe UI"/>
                </a:rPr>
                <a:t>Preparado</a:t>
              </a:r>
              <a:r>
                <a:rPr lang="en-US" sz="2800" dirty="0">
                  <a:solidFill>
                    <a:srgbClr val="D59ED7"/>
                  </a:solidFill>
                  <a:latin typeface="Segoe UI Semibold"/>
                  <a:cs typeface="Segoe UI"/>
                </a:rPr>
                <a:t> para </a:t>
              </a:r>
              <a:r>
                <a:rPr lang="en-US" sz="2800" dirty="0" err="1">
                  <a:solidFill>
                    <a:srgbClr val="D59ED7"/>
                  </a:solidFill>
                  <a:latin typeface="Segoe UI Semibold"/>
                  <a:cs typeface="Segoe UI"/>
                </a:rPr>
                <a:t>programar</a:t>
              </a:r>
              <a:endParaRPr lang="en-US" sz="2800" dirty="0">
                <a:solidFill>
                  <a:srgbClr val="D59ED7"/>
                </a:solidFill>
                <a:latin typeface="Segoe UI Semibold"/>
                <a:cs typeface="Segoe UI"/>
              </a:endParaRPr>
            </a:p>
          </p:txBody>
        </p:sp>
        <p:grpSp>
          <p:nvGrpSpPr>
            <p:cNvPr id="21" name="Group 20">
              <a:extLst>
                <a:ext uri="{FF2B5EF4-FFF2-40B4-BE49-F238E27FC236}">
                  <a16:creationId xmlns:a16="http://schemas.microsoft.com/office/drawing/2014/main" id="{9344B5D9-F7E6-524C-68AF-B1BA077C4390}"/>
                </a:ext>
              </a:extLst>
            </p:cNvPr>
            <p:cNvGrpSpPr/>
            <p:nvPr/>
          </p:nvGrpSpPr>
          <p:grpSpPr>
            <a:xfrm>
              <a:off x="5454358" y="1763454"/>
              <a:ext cx="512850" cy="512136"/>
              <a:chOff x="5911152" y="1577662"/>
              <a:chExt cx="537039" cy="536291"/>
            </a:xfrm>
            <a:gradFill>
              <a:gsLst>
                <a:gs pos="35000">
                  <a:srgbClr val="8DC8E8"/>
                </a:gs>
                <a:gs pos="10000">
                  <a:srgbClr val="D59ED7"/>
                </a:gs>
              </a:gsLst>
              <a:path path="circle">
                <a:fillToRect l="100000" t="100000"/>
              </a:path>
            </a:gradFill>
          </p:grpSpPr>
          <p:sp>
            <p:nvSpPr>
              <p:cNvPr id="18" name="Freeform 17">
                <a:extLst>
                  <a:ext uri="{FF2B5EF4-FFF2-40B4-BE49-F238E27FC236}">
                    <a16:creationId xmlns:a16="http://schemas.microsoft.com/office/drawing/2014/main" id="{163561BF-1994-65FF-F7D1-6FBE750A05FD}"/>
                  </a:ext>
                  <a:ext uri="{C183D7F6-B498-43B3-948B-1728B52AA6E4}">
                    <adec:decorative xmlns:adec="http://schemas.microsoft.com/office/drawing/2017/decorative" val="1"/>
                  </a:ext>
                </a:extLst>
              </p:cNvPr>
              <p:cNvSpPr/>
              <p:nvPr/>
            </p:nvSpPr>
            <p:spPr>
              <a:xfrm>
                <a:off x="5911152" y="1577662"/>
                <a:ext cx="537039" cy="536291"/>
              </a:xfrm>
              <a:custGeom>
                <a:avLst/>
                <a:gdLst>
                  <a:gd name="connsiteX0" fmla="*/ 473517 w 537039"/>
                  <a:gd name="connsiteY0" fmla="*/ 13909 h 536291"/>
                  <a:gd name="connsiteX1" fmla="*/ 523050 w 537039"/>
                  <a:gd name="connsiteY1" fmla="*/ 63443 h 536291"/>
                  <a:gd name="connsiteX2" fmla="*/ 528715 w 537039"/>
                  <a:gd name="connsiteY2" fmla="*/ 81642 h 536291"/>
                  <a:gd name="connsiteX3" fmla="*/ 482931 w 537039"/>
                  <a:gd name="connsiteY3" fmla="*/ 267078 h 536291"/>
                  <a:gd name="connsiteX4" fmla="*/ 455619 w 537039"/>
                  <a:gd name="connsiteY4" fmla="*/ 294390 h 536291"/>
                  <a:gd name="connsiteX5" fmla="*/ 446643 w 537039"/>
                  <a:gd name="connsiteY5" fmla="*/ 419401 h 536291"/>
                  <a:gd name="connsiteX6" fmla="*/ 412653 w 537039"/>
                  <a:gd name="connsiteY6" fmla="*/ 453390 h 536291"/>
                  <a:gd name="connsiteX7" fmla="*/ 383645 w 537039"/>
                  <a:gd name="connsiteY7" fmla="*/ 453390 h 536291"/>
                  <a:gd name="connsiteX8" fmla="*/ 340132 w 537039"/>
                  <a:gd name="connsiteY8" fmla="*/ 409877 h 536291"/>
                  <a:gd name="connsiteX9" fmla="*/ 335288 w 537039"/>
                  <a:gd name="connsiteY9" fmla="*/ 414721 h 536291"/>
                  <a:gd name="connsiteX10" fmla="*/ 267558 w 537039"/>
                  <a:gd name="connsiteY10" fmla="*/ 414724 h 536291"/>
                  <a:gd name="connsiteX11" fmla="*/ 267556 w 537039"/>
                  <a:gd name="connsiteY11" fmla="*/ 414721 h 536291"/>
                  <a:gd name="connsiteX12" fmla="*/ 254228 w 537039"/>
                  <a:gd name="connsiteY12" fmla="*/ 401394 h 536291"/>
                  <a:gd name="connsiteX13" fmla="*/ 232034 w 537039"/>
                  <a:gd name="connsiteY13" fmla="*/ 439433 h 536291"/>
                  <a:gd name="connsiteX14" fmla="*/ 203966 w 537039"/>
                  <a:gd name="connsiteY14" fmla="*/ 446830 h 536291"/>
                  <a:gd name="connsiteX15" fmla="*/ 199796 w 537039"/>
                  <a:gd name="connsiteY15" fmla="*/ 443620 h 536291"/>
                  <a:gd name="connsiteX16" fmla="*/ 93340 w 537039"/>
                  <a:gd name="connsiteY16" fmla="*/ 337191 h 536291"/>
                  <a:gd name="connsiteX17" fmla="*/ 93352 w 537039"/>
                  <a:gd name="connsiteY17" fmla="*/ 308164 h 536291"/>
                  <a:gd name="connsiteX18" fmla="*/ 97335 w 537039"/>
                  <a:gd name="connsiteY18" fmla="*/ 305063 h 536291"/>
                  <a:gd name="connsiteX19" fmla="*/ 135211 w 537039"/>
                  <a:gd name="connsiteY19" fmla="*/ 282376 h 536291"/>
                  <a:gd name="connsiteX20" fmla="*/ 122348 w 537039"/>
                  <a:gd name="connsiteY20" fmla="*/ 269514 h 536291"/>
                  <a:gd name="connsiteX21" fmla="*/ 122345 w 537039"/>
                  <a:gd name="connsiteY21" fmla="*/ 201785 h 536291"/>
                  <a:gd name="connsiteX22" fmla="*/ 122348 w 537039"/>
                  <a:gd name="connsiteY22" fmla="*/ 201781 h 536291"/>
                  <a:gd name="connsiteX23" fmla="*/ 127274 w 537039"/>
                  <a:gd name="connsiteY23" fmla="*/ 196855 h 536291"/>
                  <a:gd name="connsiteX24" fmla="*/ 83707 w 537039"/>
                  <a:gd name="connsiteY24" fmla="*/ 153342 h 536291"/>
                  <a:gd name="connsiteX25" fmla="*/ 83697 w 537039"/>
                  <a:gd name="connsiteY25" fmla="*/ 124316 h 536291"/>
                  <a:gd name="connsiteX26" fmla="*/ 83707 w 537039"/>
                  <a:gd name="connsiteY26" fmla="*/ 124306 h 536291"/>
                  <a:gd name="connsiteX27" fmla="*/ 117723 w 537039"/>
                  <a:gd name="connsiteY27" fmla="*/ 90290 h 536291"/>
                  <a:gd name="connsiteX28" fmla="*/ 242761 w 537039"/>
                  <a:gd name="connsiteY28" fmla="*/ 81341 h 536291"/>
                  <a:gd name="connsiteX29" fmla="*/ 270019 w 537039"/>
                  <a:gd name="connsiteY29" fmla="*/ 54111 h 536291"/>
                  <a:gd name="connsiteX30" fmla="*/ 455373 w 537039"/>
                  <a:gd name="connsiteY30" fmla="*/ 8299 h 536291"/>
                  <a:gd name="connsiteX31" fmla="*/ 473517 w 537039"/>
                  <a:gd name="connsiteY31" fmla="*/ 13909 h 536291"/>
                  <a:gd name="connsiteX32" fmla="*/ 483861 w 537039"/>
                  <a:gd name="connsiteY32" fmla="*/ 75649 h 536291"/>
                  <a:gd name="connsiteX33" fmla="*/ 461339 w 537039"/>
                  <a:gd name="connsiteY33" fmla="*/ 53126 h 536291"/>
                  <a:gd name="connsiteX34" fmla="*/ 443222 w 537039"/>
                  <a:gd name="connsiteY34" fmla="*/ 47516 h 536291"/>
                  <a:gd name="connsiteX35" fmla="*/ 299027 w 537039"/>
                  <a:gd name="connsiteY35" fmla="*/ 83120 h 536291"/>
                  <a:gd name="connsiteX36" fmla="*/ 151357 w 537039"/>
                  <a:gd name="connsiteY36" fmla="*/ 230817 h 536291"/>
                  <a:gd name="connsiteX37" fmla="*/ 151357 w 537039"/>
                  <a:gd name="connsiteY37" fmla="*/ 240478 h 536291"/>
                  <a:gd name="connsiteX38" fmla="*/ 296592 w 537039"/>
                  <a:gd name="connsiteY38" fmla="*/ 385712 h 536291"/>
                  <a:gd name="connsiteX39" fmla="*/ 306252 w 537039"/>
                  <a:gd name="connsiteY39" fmla="*/ 385712 h 536291"/>
                  <a:gd name="connsiteX40" fmla="*/ 453922 w 537039"/>
                  <a:gd name="connsiteY40" fmla="*/ 238070 h 536291"/>
                  <a:gd name="connsiteX41" fmla="*/ 489499 w 537039"/>
                  <a:gd name="connsiteY41" fmla="*/ 93847 h 536291"/>
                  <a:gd name="connsiteX42" fmla="*/ 483861 w 537039"/>
                  <a:gd name="connsiteY42" fmla="*/ 75649 h 536291"/>
                  <a:gd name="connsiteX43" fmla="*/ 117532 w 537039"/>
                  <a:gd name="connsiteY43" fmla="*/ 448574 h 536291"/>
                  <a:gd name="connsiteX44" fmla="*/ 117041 w 537039"/>
                  <a:gd name="connsiteY44" fmla="*/ 419551 h 536291"/>
                  <a:gd name="connsiteX45" fmla="*/ 88523 w 537039"/>
                  <a:gd name="connsiteY45" fmla="*/ 419538 h 536291"/>
                  <a:gd name="connsiteX46" fmla="*/ 20763 w 537039"/>
                  <a:gd name="connsiteY46" fmla="*/ 487270 h 536291"/>
                  <a:gd name="connsiteX47" fmla="*/ 21281 w 537039"/>
                  <a:gd name="connsiteY47" fmla="*/ 516292 h 536291"/>
                  <a:gd name="connsiteX48" fmla="*/ 49799 w 537039"/>
                  <a:gd name="connsiteY48" fmla="*/ 516279 h 536291"/>
                  <a:gd name="connsiteX49" fmla="*/ 117532 w 537039"/>
                  <a:gd name="connsiteY49" fmla="*/ 448574 h 536291"/>
                  <a:gd name="connsiteX50" fmla="*/ 64304 w 537039"/>
                  <a:gd name="connsiteY50" fmla="*/ 366337 h 536291"/>
                  <a:gd name="connsiteX51" fmla="*/ 64304 w 537039"/>
                  <a:gd name="connsiteY51" fmla="*/ 395346 h 536291"/>
                  <a:gd name="connsiteX52" fmla="*/ 35295 w 537039"/>
                  <a:gd name="connsiteY52" fmla="*/ 424354 h 536291"/>
                  <a:gd name="connsiteX53" fmla="*/ 6273 w 537039"/>
                  <a:gd name="connsiteY53" fmla="*/ 424871 h 536291"/>
                  <a:gd name="connsiteX54" fmla="*/ 5755 w 537039"/>
                  <a:gd name="connsiteY54" fmla="*/ 395849 h 536291"/>
                  <a:gd name="connsiteX55" fmla="*/ 6259 w 537039"/>
                  <a:gd name="connsiteY55" fmla="*/ 395346 h 536291"/>
                  <a:gd name="connsiteX56" fmla="*/ 35268 w 537039"/>
                  <a:gd name="connsiteY56" fmla="*/ 366337 h 536291"/>
                  <a:gd name="connsiteX57" fmla="*/ 64294 w 537039"/>
                  <a:gd name="connsiteY57" fmla="*/ 366329 h 536291"/>
                  <a:gd name="connsiteX58" fmla="*/ 64304 w 537039"/>
                  <a:gd name="connsiteY58" fmla="*/ 366337 h 536291"/>
                  <a:gd name="connsiteX59" fmla="*/ 170678 w 537039"/>
                  <a:gd name="connsiteY59" fmla="*/ 501829 h 536291"/>
                  <a:gd name="connsiteX60" fmla="*/ 171702 w 537039"/>
                  <a:gd name="connsiteY60" fmla="*/ 472820 h 536291"/>
                  <a:gd name="connsiteX61" fmla="*/ 142693 w 537039"/>
                  <a:gd name="connsiteY61" fmla="*/ 471797 h 536291"/>
                  <a:gd name="connsiteX62" fmla="*/ 141669 w 537039"/>
                  <a:gd name="connsiteY62" fmla="*/ 472820 h 536291"/>
                  <a:gd name="connsiteX63" fmla="*/ 112688 w 537039"/>
                  <a:gd name="connsiteY63" fmla="*/ 501774 h 536291"/>
                  <a:gd name="connsiteX64" fmla="*/ 113712 w 537039"/>
                  <a:gd name="connsiteY64" fmla="*/ 530783 h 536291"/>
                  <a:gd name="connsiteX65" fmla="*/ 141696 w 537039"/>
                  <a:gd name="connsiteY65" fmla="*/ 530783 h 536291"/>
                  <a:gd name="connsiteX66" fmla="*/ 170705 w 537039"/>
                  <a:gd name="connsiteY66" fmla="*/ 501829 h 53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37039" h="536291">
                    <a:moveTo>
                      <a:pt x="473517" y="13909"/>
                    </a:moveTo>
                    <a:cubicBezTo>
                      <a:pt x="497175" y="21262"/>
                      <a:pt x="515700" y="39785"/>
                      <a:pt x="523050" y="63443"/>
                    </a:cubicBezTo>
                    <a:lnTo>
                      <a:pt x="528715" y="81642"/>
                    </a:lnTo>
                    <a:cubicBezTo>
                      <a:pt x="549073" y="147160"/>
                      <a:pt x="531444" y="218565"/>
                      <a:pt x="482931" y="267078"/>
                    </a:cubicBezTo>
                    <a:lnTo>
                      <a:pt x="455619" y="294390"/>
                    </a:lnTo>
                    <a:cubicBezTo>
                      <a:pt x="484124" y="332495"/>
                      <a:pt x="480301" y="385759"/>
                      <a:pt x="446643" y="419401"/>
                    </a:cubicBezTo>
                    <a:lnTo>
                      <a:pt x="412653" y="453390"/>
                    </a:lnTo>
                    <a:cubicBezTo>
                      <a:pt x="404640" y="461395"/>
                      <a:pt x="391658" y="461395"/>
                      <a:pt x="383645" y="453390"/>
                    </a:cubicBezTo>
                    <a:lnTo>
                      <a:pt x="340132" y="409877"/>
                    </a:lnTo>
                    <a:lnTo>
                      <a:pt x="335288" y="414721"/>
                    </a:lnTo>
                    <a:cubicBezTo>
                      <a:pt x="316586" y="433426"/>
                      <a:pt x="286263" y="433426"/>
                      <a:pt x="267558" y="414724"/>
                    </a:cubicBezTo>
                    <a:cubicBezTo>
                      <a:pt x="267558" y="414724"/>
                      <a:pt x="267556" y="414721"/>
                      <a:pt x="267556" y="414721"/>
                    </a:cubicBezTo>
                    <a:lnTo>
                      <a:pt x="254228" y="401394"/>
                    </a:lnTo>
                    <a:lnTo>
                      <a:pt x="232034" y="439433"/>
                    </a:lnTo>
                    <a:cubicBezTo>
                      <a:pt x="226325" y="449228"/>
                      <a:pt x="213758" y="452539"/>
                      <a:pt x="203966" y="446830"/>
                    </a:cubicBezTo>
                    <a:cubicBezTo>
                      <a:pt x="202444" y="445944"/>
                      <a:pt x="201042" y="444865"/>
                      <a:pt x="199796" y="443620"/>
                    </a:cubicBezTo>
                    <a:lnTo>
                      <a:pt x="93340" y="337191"/>
                    </a:lnTo>
                    <a:cubicBezTo>
                      <a:pt x="85328" y="329173"/>
                      <a:pt x="85333" y="316177"/>
                      <a:pt x="93352" y="308164"/>
                    </a:cubicBezTo>
                    <a:cubicBezTo>
                      <a:pt x="94547" y="306970"/>
                      <a:pt x="95885" y="305928"/>
                      <a:pt x="97335" y="305063"/>
                    </a:cubicBezTo>
                    <a:lnTo>
                      <a:pt x="135211" y="282376"/>
                    </a:lnTo>
                    <a:lnTo>
                      <a:pt x="122348" y="269514"/>
                    </a:lnTo>
                    <a:cubicBezTo>
                      <a:pt x="103644" y="250811"/>
                      <a:pt x="103643" y="220489"/>
                      <a:pt x="122345" y="201785"/>
                    </a:cubicBezTo>
                    <a:cubicBezTo>
                      <a:pt x="122346" y="201784"/>
                      <a:pt x="122347" y="201782"/>
                      <a:pt x="122348" y="201781"/>
                    </a:cubicBezTo>
                    <a:lnTo>
                      <a:pt x="127274" y="196855"/>
                    </a:lnTo>
                    <a:lnTo>
                      <a:pt x="83707" y="153342"/>
                    </a:lnTo>
                    <a:cubicBezTo>
                      <a:pt x="75688" y="145329"/>
                      <a:pt x="75684" y="132334"/>
                      <a:pt x="83697" y="124316"/>
                    </a:cubicBezTo>
                    <a:cubicBezTo>
                      <a:pt x="83700" y="124313"/>
                      <a:pt x="83704" y="124309"/>
                      <a:pt x="83707" y="124306"/>
                    </a:cubicBezTo>
                    <a:lnTo>
                      <a:pt x="117723" y="90290"/>
                    </a:lnTo>
                    <a:cubicBezTo>
                      <a:pt x="151382" y="56637"/>
                      <a:pt x="204653" y="52824"/>
                      <a:pt x="242761" y="81341"/>
                    </a:cubicBezTo>
                    <a:lnTo>
                      <a:pt x="270019" y="54111"/>
                    </a:lnTo>
                    <a:cubicBezTo>
                      <a:pt x="318509" y="5618"/>
                      <a:pt x="389873" y="-12020"/>
                      <a:pt x="455373" y="8299"/>
                    </a:cubicBezTo>
                    <a:lnTo>
                      <a:pt x="473517" y="13909"/>
                    </a:lnTo>
                    <a:close/>
                    <a:moveTo>
                      <a:pt x="483861" y="75649"/>
                    </a:moveTo>
                    <a:cubicBezTo>
                      <a:pt x="480520" y="64890"/>
                      <a:pt x="472096" y="56467"/>
                      <a:pt x="461339" y="53126"/>
                    </a:cubicBezTo>
                    <a:lnTo>
                      <a:pt x="443222" y="47516"/>
                    </a:lnTo>
                    <a:cubicBezTo>
                      <a:pt x="392273" y="31693"/>
                      <a:pt x="336755" y="45402"/>
                      <a:pt x="299027" y="83120"/>
                    </a:cubicBezTo>
                    <a:lnTo>
                      <a:pt x="151357" y="230817"/>
                    </a:lnTo>
                    <a:cubicBezTo>
                      <a:pt x="148695" y="233488"/>
                      <a:pt x="148695" y="237807"/>
                      <a:pt x="151357" y="240478"/>
                    </a:cubicBezTo>
                    <a:lnTo>
                      <a:pt x="296592" y="385712"/>
                    </a:lnTo>
                    <a:cubicBezTo>
                      <a:pt x="299263" y="388375"/>
                      <a:pt x="303581" y="388375"/>
                      <a:pt x="306252" y="385712"/>
                    </a:cubicBezTo>
                    <a:lnTo>
                      <a:pt x="453922" y="238070"/>
                    </a:lnTo>
                    <a:cubicBezTo>
                      <a:pt x="491642" y="200331"/>
                      <a:pt x="505339" y="144798"/>
                      <a:pt x="489499" y="93847"/>
                    </a:cubicBezTo>
                    <a:lnTo>
                      <a:pt x="483861" y="75649"/>
                    </a:lnTo>
                    <a:close/>
                    <a:moveTo>
                      <a:pt x="117532" y="448574"/>
                    </a:moveTo>
                    <a:cubicBezTo>
                      <a:pt x="125411" y="440424"/>
                      <a:pt x="125191" y="427430"/>
                      <a:pt x="117041" y="419551"/>
                    </a:cubicBezTo>
                    <a:cubicBezTo>
                      <a:pt x="109091" y="411864"/>
                      <a:pt x="96481" y="411859"/>
                      <a:pt x="88523" y="419538"/>
                    </a:cubicBezTo>
                    <a:lnTo>
                      <a:pt x="20763" y="487270"/>
                    </a:lnTo>
                    <a:cubicBezTo>
                      <a:pt x="12892" y="495428"/>
                      <a:pt x="13124" y="508422"/>
                      <a:pt x="21281" y="516292"/>
                    </a:cubicBezTo>
                    <a:cubicBezTo>
                      <a:pt x="29239" y="523971"/>
                      <a:pt x="41849" y="523966"/>
                      <a:pt x="49799" y="516279"/>
                    </a:cubicBezTo>
                    <a:lnTo>
                      <a:pt x="117532" y="448574"/>
                    </a:lnTo>
                    <a:close/>
                    <a:moveTo>
                      <a:pt x="64304" y="366337"/>
                    </a:moveTo>
                    <a:cubicBezTo>
                      <a:pt x="72307" y="374350"/>
                      <a:pt x="72307" y="387333"/>
                      <a:pt x="64304" y="395346"/>
                    </a:cubicBezTo>
                    <a:lnTo>
                      <a:pt x="35295" y="424354"/>
                    </a:lnTo>
                    <a:cubicBezTo>
                      <a:pt x="27424" y="432512"/>
                      <a:pt x="14430" y="432742"/>
                      <a:pt x="6273" y="424871"/>
                    </a:cubicBezTo>
                    <a:cubicBezTo>
                      <a:pt x="-1884" y="417001"/>
                      <a:pt x="-2116" y="404007"/>
                      <a:pt x="5755" y="395849"/>
                    </a:cubicBezTo>
                    <a:cubicBezTo>
                      <a:pt x="5920" y="395679"/>
                      <a:pt x="6088" y="395510"/>
                      <a:pt x="6259" y="395346"/>
                    </a:cubicBezTo>
                    <a:lnTo>
                      <a:pt x="35268" y="366337"/>
                    </a:lnTo>
                    <a:cubicBezTo>
                      <a:pt x="43281" y="358318"/>
                      <a:pt x="56276" y="358316"/>
                      <a:pt x="64294" y="366329"/>
                    </a:cubicBezTo>
                    <a:cubicBezTo>
                      <a:pt x="64297" y="366331"/>
                      <a:pt x="64301" y="366334"/>
                      <a:pt x="64304" y="366337"/>
                    </a:cubicBezTo>
                    <a:close/>
                    <a:moveTo>
                      <a:pt x="170678" y="501829"/>
                    </a:moveTo>
                    <a:cubicBezTo>
                      <a:pt x="178971" y="494101"/>
                      <a:pt x="179430" y="481113"/>
                      <a:pt x="171702" y="472820"/>
                    </a:cubicBezTo>
                    <a:cubicBezTo>
                      <a:pt x="163974" y="464528"/>
                      <a:pt x="150986" y="464069"/>
                      <a:pt x="142693" y="471797"/>
                    </a:cubicBezTo>
                    <a:cubicBezTo>
                      <a:pt x="142340" y="472125"/>
                      <a:pt x="141998" y="472467"/>
                      <a:pt x="141669" y="472820"/>
                    </a:cubicBezTo>
                    <a:lnTo>
                      <a:pt x="112688" y="501774"/>
                    </a:lnTo>
                    <a:cubicBezTo>
                      <a:pt x="104960" y="510066"/>
                      <a:pt x="105418" y="523055"/>
                      <a:pt x="113712" y="530783"/>
                    </a:cubicBezTo>
                    <a:cubicBezTo>
                      <a:pt x="121594" y="538128"/>
                      <a:pt x="133814" y="538128"/>
                      <a:pt x="141696" y="530783"/>
                    </a:cubicBezTo>
                    <a:lnTo>
                      <a:pt x="170705" y="501829"/>
                    </a:ln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2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7" name="Freeform 16">
                <a:extLst>
                  <a:ext uri="{FF2B5EF4-FFF2-40B4-BE49-F238E27FC236}">
                    <a16:creationId xmlns:a16="http://schemas.microsoft.com/office/drawing/2014/main" id="{20D99FBF-BC72-6A78-8CD2-4C3F00DEE924}"/>
                  </a:ext>
                  <a:ext uri="{C183D7F6-B498-43B3-948B-1728B52AA6E4}">
                    <adec:decorative xmlns:adec="http://schemas.microsoft.com/office/drawing/2017/decorative" val="1"/>
                  </a:ext>
                </a:extLst>
              </p:cNvPr>
              <p:cNvSpPr/>
              <p:nvPr/>
            </p:nvSpPr>
            <p:spPr>
              <a:xfrm>
                <a:off x="6182886" y="1706146"/>
                <a:ext cx="136849" cy="136850"/>
              </a:xfrm>
              <a:custGeom>
                <a:avLst/>
                <a:gdLst>
                  <a:gd name="connsiteX0" fmla="*/ 20041 w 136849"/>
                  <a:gd name="connsiteY0" fmla="*/ 20041 h 136850"/>
                  <a:gd name="connsiteX1" fmla="*/ 116809 w 136849"/>
                  <a:gd name="connsiteY1" fmla="*/ 20041 h 136850"/>
                  <a:gd name="connsiteX2" fmla="*/ 116809 w 136849"/>
                  <a:gd name="connsiteY2" fmla="*/ 116810 h 136850"/>
                  <a:gd name="connsiteX3" fmla="*/ 20041 w 136849"/>
                  <a:gd name="connsiteY3" fmla="*/ 116810 h 136850"/>
                  <a:gd name="connsiteX4" fmla="*/ 20041 w 136849"/>
                  <a:gd name="connsiteY4" fmla="*/ 20041 h 136850"/>
                  <a:gd name="connsiteX5" fmla="*/ 87773 w 136849"/>
                  <a:gd name="connsiteY5" fmla="*/ 49050 h 136850"/>
                  <a:gd name="connsiteX6" fmla="*/ 49063 w 136849"/>
                  <a:gd name="connsiteY6" fmla="*/ 49064 h 136850"/>
                  <a:gd name="connsiteX7" fmla="*/ 49077 w 136849"/>
                  <a:gd name="connsiteY7" fmla="*/ 87774 h 136850"/>
                  <a:gd name="connsiteX8" fmla="*/ 87773 w 136849"/>
                  <a:gd name="connsiteY8" fmla="*/ 87101 h 136850"/>
                  <a:gd name="connsiteX9" fmla="*/ 87773 w 136849"/>
                  <a:gd name="connsiteY9" fmla="*/ 49077 h 13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49" h="136850">
                    <a:moveTo>
                      <a:pt x="20041" y="20041"/>
                    </a:moveTo>
                    <a:cubicBezTo>
                      <a:pt x="46761" y="-6680"/>
                      <a:pt x="90088" y="-6680"/>
                      <a:pt x="116809" y="20041"/>
                    </a:cubicBezTo>
                    <a:cubicBezTo>
                      <a:pt x="143530" y="46763"/>
                      <a:pt x="143530" y="90088"/>
                      <a:pt x="116809" y="116810"/>
                    </a:cubicBezTo>
                    <a:cubicBezTo>
                      <a:pt x="90088" y="143531"/>
                      <a:pt x="46761" y="143531"/>
                      <a:pt x="20041" y="116810"/>
                    </a:cubicBezTo>
                    <a:cubicBezTo>
                      <a:pt x="-6680" y="90088"/>
                      <a:pt x="-6680" y="46763"/>
                      <a:pt x="20041" y="20041"/>
                    </a:cubicBezTo>
                    <a:close/>
                    <a:moveTo>
                      <a:pt x="87773" y="49050"/>
                    </a:moveTo>
                    <a:cubicBezTo>
                      <a:pt x="77081" y="38364"/>
                      <a:pt x="59750" y="38370"/>
                      <a:pt x="49063" y="49064"/>
                    </a:cubicBezTo>
                    <a:cubicBezTo>
                      <a:pt x="38376" y="59757"/>
                      <a:pt x="38384" y="77088"/>
                      <a:pt x="49077" y="87774"/>
                    </a:cubicBezTo>
                    <a:cubicBezTo>
                      <a:pt x="59949" y="98274"/>
                      <a:pt x="77272" y="97973"/>
                      <a:pt x="87773" y="87101"/>
                    </a:cubicBezTo>
                    <a:cubicBezTo>
                      <a:pt x="98016" y="76496"/>
                      <a:pt x="98016" y="59683"/>
                      <a:pt x="87773" y="49077"/>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2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grpSp>
        <p:nvGrpSpPr>
          <p:cNvPr id="43" name="Group 42" descr="Project-based (with an icon of a paper and a pencil)">
            <a:extLst>
              <a:ext uri="{FF2B5EF4-FFF2-40B4-BE49-F238E27FC236}">
                <a16:creationId xmlns:a16="http://schemas.microsoft.com/office/drawing/2014/main" id="{E1659E2D-7BB5-DA82-479A-1FFC5B7C8DA0}"/>
              </a:ext>
            </a:extLst>
          </p:cNvPr>
          <p:cNvGrpSpPr/>
          <p:nvPr/>
        </p:nvGrpSpPr>
        <p:grpSpPr>
          <a:xfrm>
            <a:off x="4821383" y="2901736"/>
            <a:ext cx="6125292" cy="1048200"/>
            <a:chOff x="4821383" y="2901736"/>
            <a:chExt cx="6125292" cy="1048200"/>
          </a:xfrm>
        </p:grpSpPr>
        <p:sp>
          <p:nvSpPr>
            <p:cNvPr id="12" name="Rounded Rectangle 14">
              <a:extLst>
                <a:ext uri="{FF2B5EF4-FFF2-40B4-BE49-F238E27FC236}">
                  <a16:creationId xmlns:a16="http://schemas.microsoft.com/office/drawing/2014/main" id="{9EAF00AB-3B8F-8A4A-D4F8-9E5EE79ED062}"/>
                </a:ext>
              </a:extLst>
            </p:cNvPr>
            <p:cNvSpPr/>
            <p:nvPr/>
          </p:nvSpPr>
          <p:spPr>
            <a:xfrm>
              <a:off x="4821383" y="2901736"/>
              <a:ext cx="6125292" cy="1048200"/>
            </a:xfrm>
            <a:prstGeom prst="roundRect">
              <a:avLst>
                <a:gd name="adj" fmla="val 899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228D3206-4E8D-E08F-AAC0-20B34AB0449F}"/>
                </a:ext>
                <a:ext uri="{C183D7F6-B498-43B3-948B-1728B52AA6E4}">
                  <adec:decorative xmlns:adec="http://schemas.microsoft.com/office/drawing/2017/decorative" val="1"/>
                </a:ext>
              </a:extLst>
            </p:cNvPr>
            <p:cNvSpPr txBox="1"/>
            <p:nvPr/>
          </p:nvSpPr>
          <p:spPr bwMode="blackWhite">
            <a:xfrm>
              <a:off x="6237110" y="3231938"/>
              <a:ext cx="4152479" cy="387798"/>
            </a:xfrm>
            <a:prstGeom prst="rect">
              <a:avLst/>
            </a:prstGeom>
            <a:noFill/>
            <a:effectLst/>
          </p:spPr>
          <p:txBody>
            <a:bodyPr wrap="square" lIns="0" tIns="0" rIns="0" bIns="0" rtlCol="0" anchor="ctr" anchorCtr="0">
              <a:spAutoFit/>
            </a:bodyPr>
            <a:lstStyle/>
            <a:p>
              <a:pPr>
                <a:lnSpc>
                  <a:spcPct val="90000"/>
                </a:lnSpc>
                <a:spcBef>
                  <a:spcPts val="1200"/>
                </a:spcBef>
                <a:defRPr/>
              </a:pPr>
              <a:r>
                <a:rPr lang="en-US" sz="2800" dirty="0" err="1">
                  <a:solidFill>
                    <a:srgbClr val="D59ED7"/>
                  </a:solidFill>
                  <a:latin typeface="Segoe UI Semibold"/>
                  <a:cs typeface="Segoe UI"/>
                </a:rPr>
                <a:t>Basado</a:t>
              </a:r>
              <a:r>
                <a:rPr lang="en-US" sz="2800" dirty="0">
                  <a:solidFill>
                    <a:srgbClr val="D59ED7"/>
                  </a:solidFill>
                  <a:latin typeface="Segoe UI Semibold"/>
                  <a:cs typeface="Segoe UI"/>
                </a:rPr>
                <a:t> </a:t>
              </a:r>
              <a:r>
                <a:rPr lang="en-US" sz="2800" dirty="0" err="1">
                  <a:solidFill>
                    <a:srgbClr val="D59ED7"/>
                  </a:solidFill>
                  <a:latin typeface="Segoe UI Semibold"/>
                  <a:cs typeface="Segoe UI"/>
                </a:rPr>
                <a:t>en</a:t>
              </a:r>
              <a:r>
                <a:rPr lang="en-US" sz="2800" dirty="0">
                  <a:solidFill>
                    <a:srgbClr val="D59ED7"/>
                  </a:solidFill>
                  <a:latin typeface="Segoe UI Semibold"/>
                  <a:cs typeface="Segoe UI"/>
                </a:rPr>
                <a:t> </a:t>
              </a:r>
              <a:r>
                <a:rPr lang="en-US" sz="2800" dirty="0" err="1">
                  <a:solidFill>
                    <a:srgbClr val="D59ED7"/>
                  </a:solidFill>
                  <a:latin typeface="Segoe UI Semibold"/>
                  <a:cs typeface="Segoe UI"/>
                </a:rPr>
                <a:t>proyectos</a:t>
              </a:r>
              <a:endParaRPr lang="en-US" sz="2800" dirty="0">
                <a:solidFill>
                  <a:srgbClr val="D59ED7"/>
                </a:solidFill>
                <a:latin typeface="Segoe UI Semibold"/>
                <a:cs typeface="Segoe UI"/>
              </a:endParaRPr>
            </a:p>
          </p:txBody>
        </p:sp>
        <p:sp>
          <p:nvSpPr>
            <p:cNvPr id="42" name="Graphic 40">
              <a:extLst>
                <a:ext uri="{FF2B5EF4-FFF2-40B4-BE49-F238E27FC236}">
                  <a16:creationId xmlns:a16="http://schemas.microsoft.com/office/drawing/2014/main" id="{2D7848B6-9A1D-1564-DCFE-4DA7A33D3FDE}"/>
                </a:ext>
                <a:ext uri="{C183D7F6-B498-43B3-948B-1728B52AA6E4}">
                  <adec:decorative xmlns:adec="http://schemas.microsoft.com/office/drawing/2017/decorative" val="1"/>
                </a:ext>
              </a:extLst>
            </p:cNvPr>
            <p:cNvSpPr/>
            <p:nvPr/>
          </p:nvSpPr>
          <p:spPr>
            <a:xfrm>
              <a:off x="5451813" y="3216808"/>
              <a:ext cx="463668" cy="464520"/>
            </a:xfrm>
            <a:custGeom>
              <a:avLst/>
              <a:gdLst>
                <a:gd name="connsiteX0" fmla="*/ 0 w 463668"/>
                <a:gd name="connsiteY0" fmla="*/ 342572 h 464520"/>
                <a:gd name="connsiteX1" fmla="*/ 75482 w 463668"/>
                <a:gd name="connsiteY1" fmla="*/ 418054 h 464520"/>
                <a:gd name="connsiteX2" fmla="*/ 189634 w 463668"/>
                <a:gd name="connsiteY2" fmla="*/ 418054 h 464520"/>
                <a:gd name="connsiteX3" fmla="*/ 197902 w 463668"/>
                <a:gd name="connsiteY3" fmla="*/ 385004 h 464520"/>
                <a:gd name="connsiteX4" fmla="*/ 220430 w 463668"/>
                <a:gd name="connsiteY4" fmla="*/ 345243 h 464520"/>
                <a:gd name="connsiteX5" fmla="*/ 357506 w 463668"/>
                <a:gd name="connsiteY5" fmla="*/ 208144 h 464520"/>
                <a:gd name="connsiteX6" fmla="*/ 418054 w 463668"/>
                <a:gd name="connsiteY6" fmla="*/ 186080 h 464520"/>
                <a:gd name="connsiteX7" fmla="*/ 418054 w 463668"/>
                <a:gd name="connsiteY7" fmla="*/ 75482 h 464520"/>
                <a:gd name="connsiteX8" fmla="*/ 342572 w 463668"/>
                <a:gd name="connsiteY8" fmla="*/ 0 h 464520"/>
                <a:gd name="connsiteX9" fmla="*/ 185802 w 463668"/>
                <a:gd name="connsiteY9" fmla="*/ 0 h 464520"/>
                <a:gd name="connsiteX10" fmla="*/ 185802 w 463668"/>
                <a:gd name="connsiteY10" fmla="*/ 110320 h 464520"/>
                <a:gd name="connsiteX11" fmla="*/ 110320 w 463668"/>
                <a:gd name="connsiteY11" fmla="*/ 185802 h 464520"/>
                <a:gd name="connsiteX12" fmla="*/ 0 w 463668"/>
                <a:gd name="connsiteY12" fmla="*/ 185802 h 464520"/>
                <a:gd name="connsiteX13" fmla="*/ 0 w 463668"/>
                <a:gd name="connsiteY13" fmla="*/ 342572 h 464520"/>
                <a:gd name="connsiteX14" fmla="*/ 150964 w 463668"/>
                <a:gd name="connsiteY14" fmla="*/ 10219 h 464520"/>
                <a:gd name="connsiteX15" fmla="*/ 10219 w 463668"/>
                <a:gd name="connsiteY15" fmla="*/ 150964 h 464520"/>
                <a:gd name="connsiteX16" fmla="*/ 110320 w 463668"/>
                <a:gd name="connsiteY16" fmla="*/ 150964 h 464520"/>
                <a:gd name="connsiteX17" fmla="*/ 150964 w 463668"/>
                <a:gd name="connsiteY17" fmla="*/ 110320 h 464520"/>
                <a:gd name="connsiteX18" fmla="*/ 150964 w 463668"/>
                <a:gd name="connsiteY18" fmla="*/ 10219 h 464520"/>
                <a:gd name="connsiteX19" fmla="*/ 373926 w 463668"/>
                <a:gd name="connsiteY19" fmla="*/ 224588 h 464520"/>
                <a:gd name="connsiteX20" fmla="*/ 236827 w 463668"/>
                <a:gd name="connsiteY20" fmla="*/ 361663 h 464520"/>
                <a:gd name="connsiteX21" fmla="*/ 220430 w 463668"/>
                <a:gd name="connsiteY21" fmla="*/ 390625 h 464520"/>
                <a:gd name="connsiteX22" fmla="*/ 209793 w 463668"/>
                <a:gd name="connsiteY22" fmla="*/ 433150 h 464520"/>
                <a:gd name="connsiteX23" fmla="*/ 228162 w 463668"/>
                <a:gd name="connsiteY23" fmla="*/ 463766 h 464520"/>
                <a:gd name="connsiteX24" fmla="*/ 240427 w 463668"/>
                <a:gd name="connsiteY24" fmla="*/ 463761 h 464520"/>
                <a:gd name="connsiteX25" fmla="*/ 282930 w 463668"/>
                <a:gd name="connsiteY25" fmla="*/ 453147 h 464520"/>
                <a:gd name="connsiteX26" fmla="*/ 311915 w 463668"/>
                <a:gd name="connsiteY26" fmla="*/ 436727 h 464520"/>
                <a:gd name="connsiteX27" fmla="*/ 448990 w 463668"/>
                <a:gd name="connsiteY27" fmla="*/ 299652 h 464520"/>
                <a:gd name="connsiteX28" fmla="*/ 447227 w 463668"/>
                <a:gd name="connsiteY28" fmla="*/ 224588 h 464520"/>
                <a:gd name="connsiteX29" fmla="*/ 373926 w 463668"/>
                <a:gd name="connsiteY29" fmla="*/ 224588 h 46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3668" h="464520">
                  <a:moveTo>
                    <a:pt x="0" y="342572"/>
                  </a:moveTo>
                  <a:cubicBezTo>
                    <a:pt x="0" y="384259"/>
                    <a:pt x="33794" y="418054"/>
                    <a:pt x="75482" y="418054"/>
                  </a:cubicBezTo>
                  <a:lnTo>
                    <a:pt x="189634" y="418054"/>
                  </a:lnTo>
                  <a:lnTo>
                    <a:pt x="197902" y="385004"/>
                  </a:lnTo>
                  <a:cubicBezTo>
                    <a:pt x="201664" y="369954"/>
                    <a:pt x="209445" y="356205"/>
                    <a:pt x="220430" y="345243"/>
                  </a:cubicBezTo>
                  <a:lnTo>
                    <a:pt x="357506" y="208144"/>
                  </a:lnTo>
                  <a:cubicBezTo>
                    <a:pt x="373429" y="192191"/>
                    <a:pt x="395600" y="184113"/>
                    <a:pt x="418054" y="186080"/>
                  </a:cubicBezTo>
                  <a:lnTo>
                    <a:pt x="418054" y="75482"/>
                  </a:lnTo>
                  <a:cubicBezTo>
                    <a:pt x="418054" y="33794"/>
                    <a:pt x="384259" y="0"/>
                    <a:pt x="342572" y="0"/>
                  </a:cubicBezTo>
                  <a:lnTo>
                    <a:pt x="185802" y="0"/>
                  </a:lnTo>
                  <a:lnTo>
                    <a:pt x="185802" y="110320"/>
                  </a:lnTo>
                  <a:cubicBezTo>
                    <a:pt x="185802" y="152007"/>
                    <a:pt x="152007" y="185802"/>
                    <a:pt x="110320" y="185802"/>
                  </a:cubicBezTo>
                  <a:lnTo>
                    <a:pt x="0" y="185802"/>
                  </a:lnTo>
                  <a:lnTo>
                    <a:pt x="0" y="342572"/>
                  </a:lnTo>
                  <a:close/>
                  <a:moveTo>
                    <a:pt x="150964" y="10219"/>
                  </a:moveTo>
                  <a:lnTo>
                    <a:pt x="10219" y="150964"/>
                  </a:lnTo>
                  <a:lnTo>
                    <a:pt x="110320" y="150964"/>
                  </a:lnTo>
                  <a:cubicBezTo>
                    <a:pt x="132767" y="150964"/>
                    <a:pt x="150964" y="132767"/>
                    <a:pt x="150964" y="110320"/>
                  </a:cubicBezTo>
                  <a:lnTo>
                    <a:pt x="150964" y="10219"/>
                  </a:lnTo>
                  <a:close/>
                  <a:moveTo>
                    <a:pt x="373926" y="224588"/>
                  </a:moveTo>
                  <a:lnTo>
                    <a:pt x="236827" y="361663"/>
                  </a:lnTo>
                  <a:cubicBezTo>
                    <a:pt x="228840" y="369655"/>
                    <a:pt x="223173" y="379665"/>
                    <a:pt x="220430" y="390625"/>
                  </a:cubicBezTo>
                  <a:lnTo>
                    <a:pt x="209793" y="433150"/>
                  </a:lnTo>
                  <a:cubicBezTo>
                    <a:pt x="206412" y="446677"/>
                    <a:pt x="214636" y="460384"/>
                    <a:pt x="228162" y="463766"/>
                  </a:cubicBezTo>
                  <a:cubicBezTo>
                    <a:pt x="232189" y="464774"/>
                    <a:pt x="236402" y="464771"/>
                    <a:pt x="240427" y="463761"/>
                  </a:cubicBezTo>
                  <a:lnTo>
                    <a:pt x="282930" y="453147"/>
                  </a:lnTo>
                  <a:cubicBezTo>
                    <a:pt x="293901" y="450404"/>
                    <a:pt x="303920" y="444728"/>
                    <a:pt x="311915" y="436727"/>
                  </a:cubicBezTo>
                  <a:lnTo>
                    <a:pt x="448990" y="299652"/>
                  </a:lnTo>
                  <a:cubicBezTo>
                    <a:pt x="469231" y="278435"/>
                    <a:pt x="468441" y="244829"/>
                    <a:pt x="447227" y="224588"/>
                  </a:cubicBezTo>
                  <a:cubicBezTo>
                    <a:pt x="426712" y="205016"/>
                    <a:pt x="394441" y="205016"/>
                    <a:pt x="373926" y="224588"/>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2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40" name="Group 39" descr="Managed &amp; secure (with an icon of a shield with a check mark)">
            <a:extLst>
              <a:ext uri="{FF2B5EF4-FFF2-40B4-BE49-F238E27FC236}">
                <a16:creationId xmlns:a16="http://schemas.microsoft.com/office/drawing/2014/main" id="{F5E2F064-1A47-5C0C-B8D6-51A6AD3EAB7F}"/>
              </a:ext>
            </a:extLst>
          </p:cNvPr>
          <p:cNvGrpSpPr/>
          <p:nvPr/>
        </p:nvGrpSpPr>
        <p:grpSpPr>
          <a:xfrm>
            <a:off x="4821383" y="4308051"/>
            <a:ext cx="6125292" cy="1048200"/>
            <a:chOff x="4821383" y="4308051"/>
            <a:chExt cx="6125292" cy="1048200"/>
          </a:xfrm>
        </p:grpSpPr>
        <p:sp>
          <p:nvSpPr>
            <p:cNvPr id="13" name="Rounded Rectangle 14">
              <a:extLst>
                <a:ext uri="{FF2B5EF4-FFF2-40B4-BE49-F238E27FC236}">
                  <a16:creationId xmlns:a16="http://schemas.microsoft.com/office/drawing/2014/main" id="{13A7D23A-7A2A-B696-0E44-3A98249926BC}"/>
                </a:ext>
              </a:extLst>
            </p:cNvPr>
            <p:cNvSpPr/>
            <p:nvPr/>
          </p:nvSpPr>
          <p:spPr>
            <a:xfrm>
              <a:off x="4821383" y="4308051"/>
              <a:ext cx="6125292" cy="1048200"/>
            </a:xfrm>
            <a:prstGeom prst="roundRect">
              <a:avLst>
                <a:gd name="adj" fmla="val 7789"/>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BB7C02FE-57D3-4F03-486D-48ADA322AF6E}"/>
                </a:ext>
                <a:ext uri="{C183D7F6-B498-43B3-948B-1728B52AA6E4}">
                  <adec:decorative xmlns:adec="http://schemas.microsoft.com/office/drawing/2017/decorative" val="1"/>
                </a:ext>
              </a:extLst>
            </p:cNvPr>
            <p:cNvSpPr txBox="1"/>
            <p:nvPr/>
          </p:nvSpPr>
          <p:spPr bwMode="blackWhite">
            <a:xfrm>
              <a:off x="6237110" y="4638253"/>
              <a:ext cx="4152479" cy="387798"/>
            </a:xfrm>
            <a:prstGeom prst="rect">
              <a:avLst/>
            </a:prstGeom>
            <a:noFill/>
            <a:effectLst/>
          </p:spPr>
          <p:txBody>
            <a:bodyPr wrap="square" lIns="0" tIns="0" rIns="0" bIns="0" rtlCol="0" anchor="ctr" anchorCtr="0">
              <a:spAutoFit/>
            </a:bodyPr>
            <a:lstStyle/>
            <a:p>
              <a:pPr>
                <a:lnSpc>
                  <a:spcPct val="90000"/>
                </a:lnSpc>
                <a:spcBef>
                  <a:spcPts val="1200"/>
                </a:spcBef>
                <a:defRPr/>
              </a:pPr>
              <a:r>
                <a:rPr lang="en-US" sz="2800" dirty="0" err="1">
                  <a:solidFill>
                    <a:srgbClr val="D59ED7"/>
                  </a:solidFill>
                  <a:latin typeface="Segoe UI Semibold"/>
                  <a:cs typeface="Segoe UI"/>
                </a:rPr>
                <a:t>Administrado</a:t>
              </a:r>
              <a:r>
                <a:rPr lang="en-US" sz="2800" dirty="0">
                  <a:solidFill>
                    <a:srgbClr val="D59ED7"/>
                  </a:solidFill>
                  <a:latin typeface="Segoe UI Semibold"/>
                  <a:cs typeface="Segoe UI"/>
                </a:rPr>
                <a:t> y </a:t>
              </a:r>
              <a:r>
                <a:rPr lang="en-US" sz="2800" dirty="0" err="1">
                  <a:solidFill>
                    <a:srgbClr val="D59ED7"/>
                  </a:solidFill>
                  <a:latin typeface="Segoe UI Semibold"/>
                  <a:cs typeface="Segoe UI"/>
                </a:rPr>
                <a:t>seguro</a:t>
              </a:r>
              <a:endParaRPr lang="en-US" sz="2800" dirty="0">
                <a:solidFill>
                  <a:srgbClr val="D59ED7"/>
                </a:solidFill>
                <a:latin typeface="Segoe UI Semibold"/>
                <a:cs typeface="Segoe UI"/>
              </a:endParaRPr>
            </a:p>
          </p:txBody>
        </p:sp>
        <p:sp>
          <p:nvSpPr>
            <p:cNvPr id="19" name="Graphic 13">
              <a:extLst>
                <a:ext uri="{FF2B5EF4-FFF2-40B4-BE49-F238E27FC236}">
                  <a16:creationId xmlns:a16="http://schemas.microsoft.com/office/drawing/2014/main" id="{F7941B69-7CB7-4CD9-88D3-8F121C5FF589}"/>
                </a:ext>
                <a:ext uri="{C183D7F6-B498-43B3-948B-1728B52AA6E4}">
                  <adec:decorative xmlns:adec="http://schemas.microsoft.com/office/drawing/2017/decorative" val="1"/>
                </a:ext>
              </a:extLst>
            </p:cNvPr>
            <p:cNvSpPr/>
            <p:nvPr/>
          </p:nvSpPr>
          <p:spPr>
            <a:xfrm>
              <a:off x="5482035" y="4577985"/>
              <a:ext cx="457496" cy="508333"/>
            </a:xfrm>
            <a:custGeom>
              <a:avLst/>
              <a:gdLst>
                <a:gd name="connsiteX0" fmla="*/ 555526 w 579679"/>
                <a:gd name="connsiteY0" fmla="*/ 96613 h 644094"/>
                <a:gd name="connsiteX1" fmla="*/ 304332 w 579679"/>
                <a:gd name="connsiteY1" fmla="*/ 4831 h 644094"/>
                <a:gd name="connsiteX2" fmla="*/ 275348 w 579679"/>
                <a:gd name="connsiteY2" fmla="*/ 4831 h 644094"/>
                <a:gd name="connsiteX3" fmla="*/ 24153 w 579679"/>
                <a:gd name="connsiteY3" fmla="*/ 96613 h 644094"/>
                <a:gd name="connsiteX4" fmla="*/ 0 w 579679"/>
                <a:gd name="connsiteY4" fmla="*/ 120767 h 644094"/>
                <a:gd name="connsiteX5" fmla="*/ 0 w 579679"/>
                <a:gd name="connsiteY5" fmla="*/ 289840 h 644094"/>
                <a:gd name="connsiteX6" fmla="*/ 280984 w 579679"/>
                <a:gd name="connsiteY6" fmla="*/ 642414 h 644094"/>
                <a:gd name="connsiteX7" fmla="*/ 298696 w 579679"/>
                <a:gd name="connsiteY7" fmla="*/ 642414 h 644094"/>
                <a:gd name="connsiteX8" fmla="*/ 579680 w 579679"/>
                <a:gd name="connsiteY8" fmla="*/ 289840 h 644094"/>
                <a:gd name="connsiteX9" fmla="*/ 579680 w 579679"/>
                <a:gd name="connsiteY9" fmla="*/ 120767 h 644094"/>
                <a:gd name="connsiteX10" fmla="*/ 555526 w 579679"/>
                <a:gd name="connsiteY10" fmla="*/ 96613 h 644094"/>
                <a:gd name="connsiteX11" fmla="*/ 443036 w 579679"/>
                <a:gd name="connsiteY11" fmla="*/ 235189 h 644094"/>
                <a:gd name="connsiteX12" fmla="*/ 249810 w 579679"/>
                <a:gd name="connsiteY12" fmla="*/ 412313 h 644094"/>
                <a:gd name="connsiteX13" fmla="*/ 216414 w 579679"/>
                <a:gd name="connsiteY13" fmla="*/ 411572 h 644094"/>
                <a:gd name="connsiteX14" fmla="*/ 135903 w 579679"/>
                <a:gd name="connsiteY14" fmla="*/ 331061 h 644094"/>
                <a:gd name="connsiteX15" fmla="*/ 134698 w 579679"/>
                <a:gd name="connsiteY15" fmla="*/ 296925 h 644094"/>
                <a:gd name="connsiteX16" fmla="*/ 168834 w 579679"/>
                <a:gd name="connsiteY16" fmla="*/ 295720 h 644094"/>
                <a:gd name="connsiteX17" fmla="*/ 170039 w 579679"/>
                <a:gd name="connsiteY17" fmla="*/ 296925 h 644094"/>
                <a:gd name="connsiteX18" fmla="*/ 234223 w 579679"/>
                <a:gd name="connsiteY18" fmla="*/ 361076 h 644094"/>
                <a:gd name="connsiteX19" fmla="*/ 410381 w 579679"/>
                <a:gd name="connsiteY19" fmla="*/ 199571 h 644094"/>
                <a:gd name="connsiteX20" fmla="*/ 444518 w 579679"/>
                <a:gd name="connsiteY20" fmla="*/ 201052 h 644094"/>
                <a:gd name="connsiteX21" fmla="*/ 443036 w 579679"/>
                <a:gd name="connsiteY21" fmla="*/ 235189 h 6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9679" h="644094">
                  <a:moveTo>
                    <a:pt x="555526" y="96613"/>
                  </a:moveTo>
                  <a:cubicBezTo>
                    <a:pt x="469766" y="96613"/>
                    <a:pt x="386195" y="66244"/>
                    <a:pt x="304332" y="4831"/>
                  </a:cubicBezTo>
                  <a:cubicBezTo>
                    <a:pt x="295743" y="-1610"/>
                    <a:pt x="283937" y="-1610"/>
                    <a:pt x="275348" y="4831"/>
                  </a:cubicBezTo>
                  <a:cubicBezTo>
                    <a:pt x="193484" y="66244"/>
                    <a:pt x="109914" y="96613"/>
                    <a:pt x="24153" y="96613"/>
                  </a:cubicBezTo>
                  <a:cubicBezTo>
                    <a:pt x="10814" y="96613"/>
                    <a:pt x="0" y="107427"/>
                    <a:pt x="0" y="120767"/>
                  </a:cubicBezTo>
                  <a:lnTo>
                    <a:pt x="0" y="289840"/>
                  </a:lnTo>
                  <a:cubicBezTo>
                    <a:pt x="0" y="450894"/>
                    <a:pt x="95261" y="569245"/>
                    <a:pt x="280984" y="642414"/>
                  </a:cubicBezTo>
                  <a:cubicBezTo>
                    <a:pt x="286674" y="644655"/>
                    <a:pt x="293005" y="644655"/>
                    <a:pt x="298696" y="642414"/>
                  </a:cubicBezTo>
                  <a:cubicBezTo>
                    <a:pt x="484419" y="569245"/>
                    <a:pt x="579680" y="450862"/>
                    <a:pt x="579680" y="289840"/>
                  </a:cubicBezTo>
                  <a:lnTo>
                    <a:pt x="579680" y="120767"/>
                  </a:lnTo>
                  <a:cubicBezTo>
                    <a:pt x="579680" y="107427"/>
                    <a:pt x="568865" y="96613"/>
                    <a:pt x="555526" y="96613"/>
                  </a:cubicBezTo>
                  <a:close/>
                  <a:moveTo>
                    <a:pt x="443036" y="235189"/>
                  </a:moveTo>
                  <a:lnTo>
                    <a:pt x="249810" y="412313"/>
                  </a:lnTo>
                  <a:cubicBezTo>
                    <a:pt x="240274" y="421044"/>
                    <a:pt x="225553" y="420719"/>
                    <a:pt x="216414" y="411572"/>
                  </a:cubicBezTo>
                  <a:lnTo>
                    <a:pt x="135903" y="331061"/>
                  </a:lnTo>
                  <a:cubicBezTo>
                    <a:pt x="126143" y="321967"/>
                    <a:pt x="125604" y="306683"/>
                    <a:pt x="134698" y="296925"/>
                  </a:cubicBezTo>
                  <a:cubicBezTo>
                    <a:pt x="143791" y="287167"/>
                    <a:pt x="159075" y="286626"/>
                    <a:pt x="168834" y="295720"/>
                  </a:cubicBezTo>
                  <a:cubicBezTo>
                    <a:pt x="169250" y="296107"/>
                    <a:pt x="169652" y="296509"/>
                    <a:pt x="170039" y="296925"/>
                  </a:cubicBezTo>
                  <a:lnTo>
                    <a:pt x="234223" y="361076"/>
                  </a:lnTo>
                  <a:lnTo>
                    <a:pt x="410381" y="199571"/>
                  </a:lnTo>
                  <a:cubicBezTo>
                    <a:pt x="420216" y="190553"/>
                    <a:pt x="435500" y="191217"/>
                    <a:pt x="444518" y="201052"/>
                  </a:cubicBezTo>
                  <a:cubicBezTo>
                    <a:pt x="453535" y="210888"/>
                    <a:pt x="452871" y="226171"/>
                    <a:pt x="443036" y="235189"/>
                  </a:cubicBezTo>
                  <a:close/>
                </a:path>
              </a:pathLst>
            </a:custGeom>
            <a:gradFill flip="none" rotWithShape="1">
              <a:gsLst>
                <a:gs pos="5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2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pic>
        <p:nvPicPr>
          <p:cNvPr id="9" name="Picture 8" descr="A picture containing clock&#10;&#10;Description automatically generated">
            <a:extLst>
              <a:ext uri="{FF2B5EF4-FFF2-40B4-BE49-F238E27FC236}">
                <a16:creationId xmlns:a16="http://schemas.microsoft.com/office/drawing/2014/main" id="{E3C2AEC4-A1F2-3163-1B59-035CF647CB1F}"/>
              </a:ext>
            </a:extLst>
          </p:cNvPr>
          <p:cNvPicPr>
            <a:picLocks noChangeAspect="1"/>
          </p:cNvPicPr>
          <p:nvPr/>
        </p:nvPicPr>
        <p:blipFill>
          <a:blip r:embed="rId4">
            <a:alphaModFix amt="0"/>
            <a:extLst>
              <a:ext uri="{28A0092B-C50C-407E-A947-70E740481C1C}">
                <a14:useLocalDpi xmlns:a14="http://schemas.microsoft.com/office/drawing/2010/main" val="0"/>
              </a:ext>
            </a:extLst>
          </a:blip>
          <a:stretch>
            <a:fillRect/>
          </a:stretch>
        </p:blipFill>
        <p:spPr>
          <a:xfrm>
            <a:off x="2944455" y="2454789"/>
            <a:ext cx="2124224" cy="2298087"/>
          </a:xfrm>
          <a:prstGeom prst="rect">
            <a:avLst/>
          </a:prstGeom>
        </p:spPr>
      </p:pic>
      <p:pic>
        <p:nvPicPr>
          <p:cNvPr id="10" name="!!Copilot">
            <a:extLst>
              <a:ext uri="{FF2B5EF4-FFF2-40B4-BE49-F238E27FC236}">
                <a16:creationId xmlns:a16="http://schemas.microsoft.com/office/drawing/2014/main" id="{95FD0B20-69FC-F0BC-13E1-D0AE81D5716C}"/>
              </a:ext>
              <a:ext uri="{C183D7F6-B498-43B3-948B-1728B52AA6E4}">
                <adec:decorative xmlns:adec="http://schemas.microsoft.com/office/drawing/2017/decorative" val="1"/>
              </a:ext>
            </a:extLst>
          </p:cNvPr>
          <p:cNvPicPr>
            <a:picLocks noChangeAspect="1" noChangeArrowheads="1"/>
          </p:cNvPicPr>
          <p:nvPr/>
        </p:nvPicPr>
        <p:blipFill rotWithShape="1">
          <a:blip r:embed="rId5">
            <a:alphaModFix amt="0"/>
            <a:extLst>
              <a:ext uri="{28A0092B-C50C-407E-A947-70E740481C1C}">
                <a14:useLocalDpi xmlns:a14="http://schemas.microsoft.com/office/drawing/2010/main" val="0"/>
              </a:ext>
            </a:extLst>
          </a:blip>
          <a:srcRect t="-2812" b="-2812"/>
          <a:stretch/>
        </p:blipFill>
        <p:spPr bwMode="auto">
          <a:xfrm>
            <a:off x="6927304" y="2711287"/>
            <a:ext cx="2318697" cy="204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281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6" descr="Transforming dev scenarios with Microsoft Dev Box">
            <a:extLst>
              <a:ext uri="{FF2B5EF4-FFF2-40B4-BE49-F238E27FC236}">
                <a16:creationId xmlns:a16="http://schemas.microsoft.com/office/drawing/2014/main" id="{40388526-ACE3-783C-A2F3-8858080B535E}"/>
              </a:ext>
            </a:extLst>
          </p:cNvPr>
          <p:cNvSpPr txBox="1">
            <a:spLocks/>
          </p:cNvSpPr>
          <p:nvPr/>
        </p:nvSpPr>
        <p:spPr>
          <a:xfrm>
            <a:off x="536862" y="1982993"/>
            <a:ext cx="2723502" cy="2954655"/>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4800" dirty="0" err="1">
                <a:solidFill>
                  <a:schemeClr val="bg1"/>
                </a:solidFill>
              </a:rPr>
              <a:t>Escenarios</a:t>
            </a:r>
            <a:r>
              <a:rPr lang="en-CA" sz="4800" dirty="0">
                <a:solidFill>
                  <a:schemeClr val="bg1"/>
                </a:solidFill>
              </a:rPr>
              <a:t> </a:t>
            </a:r>
          </a:p>
          <a:p>
            <a:pPr>
              <a:defRPr/>
            </a:pPr>
            <a:r>
              <a:rPr lang="en-CA" sz="4800" dirty="0" err="1">
                <a:solidFill>
                  <a:schemeClr val="bg1"/>
                </a:solidFill>
              </a:rPr>
              <a:t>donde</a:t>
            </a:r>
            <a:r>
              <a:rPr lang="en-CA" sz="4800" dirty="0">
                <a:solidFill>
                  <a:schemeClr val="bg1"/>
                </a:solidFill>
              </a:rPr>
              <a:t> usar</a:t>
            </a:r>
          </a:p>
          <a:p>
            <a:pPr>
              <a:defRPr/>
            </a:pPr>
            <a:r>
              <a:rPr lang="en-CA" sz="4800" dirty="0">
                <a:solidFill>
                  <a:schemeClr val="bg1"/>
                </a:solidFill>
              </a:rPr>
              <a:t>Microsoft </a:t>
            </a:r>
          </a:p>
          <a:p>
            <a:pPr>
              <a:defRPr/>
            </a:pPr>
            <a:r>
              <a:rPr lang="en-CA" sz="4800" dirty="0">
                <a:solidFill>
                  <a:schemeClr val="bg1"/>
                </a:solidFill>
              </a:rPr>
              <a:t>Dev Box</a:t>
            </a:r>
          </a:p>
        </p:txBody>
      </p:sp>
      <p:grpSp>
        <p:nvGrpSpPr>
          <p:cNvPr id="17" name="Group 16" descr="Accelerate onboarding&#10;">
            <a:extLst>
              <a:ext uri="{FF2B5EF4-FFF2-40B4-BE49-F238E27FC236}">
                <a16:creationId xmlns:a16="http://schemas.microsoft.com/office/drawing/2014/main" id="{DFBBB5ED-3DD1-A63E-0E22-FD4CED8D696F}"/>
              </a:ext>
            </a:extLst>
          </p:cNvPr>
          <p:cNvGrpSpPr/>
          <p:nvPr/>
        </p:nvGrpSpPr>
        <p:grpSpPr>
          <a:xfrm>
            <a:off x="4768774" y="1362662"/>
            <a:ext cx="3072626" cy="502960"/>
            <a:chOff x="4385426" y="1273139"/>
            <a:chExt cx="3072626" cy="502960"/>
          </a:xfrm>
        </p:grpSpPr>
        <p:sp>
          <p:nvSpPr>
            <p:cNvPr id="18" name="TextBox 17" descr="Accelerate onboarding&#10;">
              <a:extLst>
                <a:ext uri="{FF2B5EF4-FFF2-40B4-BE49-F238E27FC236}">
                  <a16:creationId xmlns:a16="http://schemas.microsoft.com/office/drawing/2014/main" id="{2636C15A-0DF2-9DA8-6C0D-C8780AC0F14C}"/>
                </a:ext>
              </a:extLst>
            </p:cNvPr>
            <p:cNvSpPr txBox="1"/>
            <p:nvPr/>
          </p:nvSpPr>
          <p:spPr>
            <a:xfrm>
              <a:off x="4885683" y="1273139"/>
              <a:ext cx="2572369" cy="502960"/>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spc="-20" dirty="0" err="1">
                  <a:solidFill>
                    <a:schemeClr val="bg1"/>
                  </a:solidFill>
                  <a:latin typeface="+mj-lt"/>
                  <a:cs typeface="Segoe UI Light" panose="020B0502040204020203" pitchFamily="34" charset="0"/>
                </a:rPr>
                <a:t>Acelerar</a:t>
              </a:r>
              <a:r>
                <a:rPr kumimoji="0" lang="en-US" b="1" i="0" u="none" strike="noStrike" kern="1200" cap="none" spc="-20" normalizeH="0" baseline="0" noProof="0" dirty="0">
                  <a:ln>
                    <a:noFill/>
                  </a:ln>
                  <a:solidFill>
                    <a:schemeClr val="bg1"/>
                  </a:solidFill>
                  <a:effectLst/>
                  <a:uLnTx/>
                  <a:uFillTx/>
                  <a:latin typeface="+mj-lt"/>
                  <a:ea typeface="+mn-ea"/>
                  <a:cs typeface="Segoe UI Light" panose="020B0502040204020203" pitchFamily="34" charset="0"/>
                </a:rPr>
                <a:t> onboarding</a:t>
              </a:r>
            </a:p>
          </p:txBody>
        </p:sp>
        <p:sp>
          <p:nvSpPr>
            <p:cNvPr id="19" name="Graphic 6" descr="Icon of a speed dial in a navy and magenta radial gradient">
              <a:extLst>
                <a:ext uri="{FF2B5EF4-FFF2-40B4-BE49-F238E27FC236}">
                  <a16:creationId xmlns:a16="http://schemas.microsoft.com/office/drawing/2014/main" id="{95CE8B67-FB04-24D3-28E2-3987AB73FE2B}"/>
                </a:ext>
              </a:extLst>
            </p:cNvPr>
            <p:cNvSpPr>
              <a:spLocks noChangeAspect="1"/>
            </p:cNvSpPr>
            <p:nvPr/>
          </p:nvSpPr>
          <p:spPr>
            <a:xfrm>
              <a:off x="4385426" y="1314503"/>
              <a:ext cx="365120" cy="37221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grpSp>
      <p:grpSp>
        <p:nvGrpSpPr>
          <p:cNvPr id="20" name="Group 19" descr="Simplify complex configurations&#10;">
            <a:extLst>
              <a:ext uri="{FF2B5EF4-FFF2-40B4-BE49-F238E27FC236}">
                <a16:creationId xmlns:a16="http://schemas.microsoft.com/office/drawing/2014/main" id="{B8992E33-5876-9D03-7715-C3FB0037E7B9}"/>
              </a:ext>
            </a:extLst>
          </p:cNvPr>
          <p:cNvGrpSpPr/>
          <p:nvPr/>
        </p:nvGrpSpPr>
        <p:grpSpPr>
          <a:xfrm>
            <a:off x="8314697" y="1362662"/>
            <a:ext cx="3083023" cy="502960"/>
            <a:chOff x="7931349" y="1273139"/>
            <a:chExt cx="3083023" cy="502960"/>
          </a:xfrm>
        </p:grpSpPr>
        <p:sp>
          <p:nvSpPr>
            <p:cNvPr id="21" name="TextBox 20">
              <a:extLst>
                <a:ext uri="{FF2B5EF4-FFF2-40B4-BE49-F238E27FC236}">
                  <a16:creationId xmlns:a16="http://schemas.microsoft.com/office/drawing/2014/main" id="{032D10D5-E3F4-FB50-4FDA-08C86FC62857}"/>
                </a:ext>
              </a:extLst>
            </p:cNvPr>
            <p:cNvSpPr txBox="1"/>
            <p:nvPr/>
          </p:nvSpPr>
          <p:spPr>
            <a:xfrm>
              <a:off x="8442003" y="1273139"/>
              <a:ext cx="2572369" cy="502960"/>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Aislar</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Experimentos</a:t>
              </a:r>
              <a:endPar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endParaRPr>
            </a:p>
          </p:txBody>
        </p:sp>
        <p:sp>
          <p:nvSpPr>
            <p:cNvPr id="22" name="Graphic 78">
              <a:extLst>
                <a:ext uri="{FF2B5EF4-FFF2-40B4-BE49-F238E27FC236}">
                  <a16:creationId xmlns:a16="http://schemas.microsoft.com/office/drawing/2014/main" id="{839339FE-38E0-0A17-9516-7CF807A8F4BB}"/>
                </a:ext>
              </a:extLst>
            </p:cNvPr>
            <p:cNvSpPr>
              <a:spLocks noChangeAspect="1"/>
            </p:cNvSpPr>
            <p:nvPr/>
          </p:nvSpPr>
          <p:spPr>
            <a:xfrm>
              <a:off x="7931349" y="1330962"/>
              <a:ext cx="365120" cy="3653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dirty="0">
                <a:ln w="3175">
                  <a:noFill/>
                </a:ln>
                <a:solidFill>
                  <a:schemeClr val="bg1"/>
                </a:solidFill>
                <a:latin typeface="Segoe UI Semibold"/>
                <a:cs typeface="Segoe UI" pitchFamily="34" charset="0"/>
              </a:endParaRPr>
            </a:p>
          </p:txBody>
        </p:sp>
      </p:grpSp>
      <p:grpSp>
        <p:nvGrpSpPr>
          <p:cNvPr id="23" name="Group 22" descr="Work from anywhere&#10;">
            <a:extLst>
              <a:ext uri="{FF2B5EF4-FFF2-40B4-BE49-F238E27FC236}">
                <a16:creationId xmlns:a16="http://schemas.microsoft.com/office/drawing/2014/main" id="{5672B87E-4D5A-5954-627F-066D4886E752}"/>
              </a:ext>
            </a:extLst>
          </p:cNvPr>
          <p:cNvGrpSpPr/>
          <p:nvPr/>
        </p:nvGrpSpPr>
        <p:grpSpPr>
          <a:xfrm>
            <a:off x="4814174" y="2957361"/>
            <a:ext cx="3027226" cy="502960"/>
            <a:chOff x="4430826" y="2867838"/>
            <a:chExt cx="3027226" cy="502960"/>
          </a:xfrm>
        </p:grpSpPr>
        <p:sp>
          <p:nvSpPr>
            <p:cNvPr id="24" name="TextBox 23">
              <a:extLst>
                <a:ext uri="{FF2B5EF4-FFF2-40B4-BE49-F238E27FC236}">
                  <a16:creationId xmlns:a16="http://schemas.microsoft.com/office/drawing/2014/main" id="{DE594C9E-5628-0562-756E-DF7019F8EA9E}"/>
                </a:ext>
              </a:extLst>
            </p:cNvPr>
            <p:cNvSpPr txBox="1"/>
            <p:nvPr/>
          </p:nvSpPr>
          <p:spPr>
            <a:xfrm>
              <a:off x="4885683" y="2867838"/>
              <a:ext cx="2572369" cy="502960"/>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Trabajar</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desde</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cualquier</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lado</a:t>
              </a:r>
              <a:endPar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endParaRPr>
            </a:p>
          </p:txBody>
        </p:sp>
        <p:sp>
          <p:nvSpPr>
            <p:cNvPr id="25" name="Freeform 76">
              <a:extLst>
                <a:ext uri="{FF2B5EF4-FFF2-40B4-BE49-F238E27FC236}">
                  <a16:creationId xmlns:a16="http://schemas.microsoft.com/office/drawing/2014/main" id="{4A4D17B7-DE83-E7A2-7F19-9E03024936BE}"/>
                </a:ext>
              </a:extLst>
            </p:cNvPr>
            <p:cNvSpPr>
              <a:spLocks noChangeAspect="1"/>
            </p:cNvSpPr>
            <p:nvPr/>
          </p:nvSpPr>
          <p:spPr>
            <a:xfrm>
              <a:off x="4430826" y="2933512"/>
              <a:ext cx="274320" cy="350519"/>
            </a:xfrm>
            <a:custGeom>
              <a:avLst/>
              <a:gdLst>
                <a:gd name="connsiteX0" fmla="*/ 85725 w 171450"/>
                <a:gd name="connsiteY0" fmla="*/ 0 h 219075"/>
                <a:gd name="connsiteX1" fmla="*/ 0 w 171450"/>
                <a:gd name="connsiteY1" fmla="*/ 85725 h 219075"/>
                <a:gd name="connsiteX2" fmla="*/ 85725 w 171450"/>
                <a:gd name="connsiteY2" fmla="*/ 219075 h 219075"/>
                <a:gd name="connsiteX3" fmla="*/ 171450 w 171450"/>
                <a:gd name="connsiteY3" fmla="*/ 85725 h 219075"/>
                <a:gd name="connsiteX4" fmla="*/ 85725 w 171450"/>
                <a:gd name="connsiteY4" fmla="*/ 0 h 219075"/>
                <a:gd name="connsiteX5" fmla="*/ 85725 w 171450"/>
                <a:gd name="connsiteY5" fmla="*/ 114300 h 219075"/>
                <a:gd name="connsiteX6" fmla="*/ 57150 w 171450"/>
                <a:gd name="connsiteY6" fmla="*/ 85725 h 219075"/>
                <a:gd name="connsiteX7" fmla="*/ 85725 w 171450"/>
                <a:gd name="connsiteY7" fmla="*/ 57150 h 219075"/>
                <a:gd name="connsiteX8" fmla="*/ 114300 w 171450"/>
                <a:gd name="connsiteY8" fmla="*/ 85725 h 219075"/>
                <a:gd name="connsiteX9" fmla="*/ 85725 w 171450"/>
                <a:gd name="connsiteY9" fmla="*/ 1143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219075">
                  <a:moveTo>
                    <a:pt x="85725" y="0"/>
                  </a:moveTo>
                  <a:cubicBezTo>
                    <a:pt x="38380" y="0"/>
                    <a:pt x="0" y="38380"/>
                    <a:pt x="0" y="85725"/>
                  </a:cubicBezTo>
                  <a:cubicBezTo>
                    <a:pt x="0" y="142875"/>
                    <a:pt x="76200" y="219075"/>
                    <a:pt x="85725" y="219075"/>
                  </a:cubicBezTo>
                  <a:cubicBezTo>
                    <a:pt x="95250" y="219075"/>
                    <a:pt x="171450" y="142875"/>
                    <a:pt x="171450" y="85725"/>
                  </a:cubicBezTo>
                  <a:cubicBezTo>
                    <a:pt x="171450" y="38380"/>
                    <a:pt x="133070" y="0"/>
                    <a:pt x="85725" y="0"/>
                  </a:cubicBezTo>
                  <a:close/>
                  <a:moveTo>
                    <a:pt x="85725" y="114300"/>
                  </a:moveTo>
                  <a:cubicBezTo>
                    <a:pt x="69943" y="114300"/>
                    <a:pt x="57150" y="101507"/>
                    <a:pt x="57150" y="85725"/>
                  </a:cubicBezTo>
                  <a:cubicBezTo>
                    <a:pt x="57150" y="69944"/>
                    <a:pt x="69943" y="57150"/>
                    <a:pt x="85725" y="57150"/>
                  </a:cubicBezTo>
                  <a:cubicBezTo>
                    <a:pt x="101507" y="57150"/>
                    <a:pt x="114300" y="69944"/>
                    <a:pt x="114300" y="85725"/>
                  </a:cubicBezTo>
                  <a:cubicBezTo>
                    <a:pt x="114300" y="101507"/>
                    <a:pt x="101507" y="114300"/>
                    <a:pt x="85725" y="114300"/>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grpSp>
      <p:grpSp>
        <p:nvGrpSpPr>
          <p:cNvPr id="26" name="Group 25" descr="Improve bandwidth for geographically&#10;diverse teams&#10;">
            <a:extLst>
              <a:ext uri="{FF2B5EF4-FFF2-40B4-BE49-F238E27FC236}">
                <a16:creationId xmlns:a16="http://schemas.microsoft.com/office/drawing/2014/main" id="{F10C6487-04F8-20D0-A72D-4C33E8CBD9EA}"/>
              </a:ext>
            </a:extLst>
          </p:cNvPr>
          <p:cNvGrpSpPr/>
          <p:nvPr/>
        </p:nvGrpSpPr>
        <p:grpSpPr>
          <a:xfrm>
            <a:off x="7943212" y="2965433"/>
            <a:ext cx="3071160" cy="553998"/>
            <a:chOff x="7943212" y="2965433"/>
            <a:chExt cx="3071160" cy="553998"/>
          </a:xfrm>
        </p:grpSpPr>
        <p:sp>
          <p:nvSpPr>
            <p:cNvPr id="27" name="Content Placeholder 2, chunk 2">
              <a:extLst>
                <a:ext uri="{FF2B5EF4-FFF2-40B4-BE49-F238E27FC236}">
                  <a16:creationId xmlns:a16="http://schemas.microsoft.com/office/drawing/2014/main" id="{E0BFFB87-FAD0-E99C-BCDC-3DC9BA7C44AE}"/>
                </a:ext>
              </a:extLst>
            </p:cNvPr>
            <p:cNvSpPr txBox="1"/>
            <p:nvPr/>
          </p:nvSpPr>
          <p:spPr>
            <a:xfrm>
              <a:off x="8442003" y="2965433"/>
              <a:ext cx="2572369" cy="553998"/>
            </a:xfrm>
            <a:prstGeom prst="rect">
              <a:avLst/>
            </a:prstGeom>
          </p:spPr>
          <p:txBody>
            <a:bodyPr vert="horz" wrap="square" lIns="0" tIns="0" rIns="0" bIns="0" numCol="1"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err="1">
                  <a:solidFill>
                    <a:schemeClr val="bg1"/>
                  </a:solidFill>
                </a:rPr>
                <a:t>Incrementar</a:t>
              </a:r>
              <a:r>
                <a:rPr lang="en-US" sz="1800" dirty="0">
                  <a:solidFill>
                    <a:schemeClr val="bg1"/>
                  </a:solidFill>
                </a:rPr>
                <a:t> </a:t>
              </a:r>
              <a:r>
                <a:rPr lang="en-US" sz="1800" dirty="0" err="1">
                  <a:solidFill>
                    <a:schemeClr val="bg1"/>
                  </a:solidFill>
                </a:rPr>
                <a:t>rendimiento</a:t>
              </a:r>
              <a:r>
                <a:rPr lang="en-US" sz="1800" dirty="0">
                  <a:solidFill>
                    <a:schemeClr val="bg1"/>
                  </a:solidFill>
                </a:rPr>
                <a:t> de red o disco</a:t>
              </a:r>
            </a:p>
          </p:txBody>
        </p:sp>
        <p:sp>
          <p:nvSpPr>
            <p:cNvPr id="28" name="Graphic 52">
              <a:extLst>
                <a:ext uri="{FF2B5EF4-FFF2-40B4-BE49-F238E27FC236}">
                  <a16:creationId xmlns:a16="http://schemas.microsoft.com/office/drawing/2014/main" id="{5D72C58D-CB75-12E1-8448-9CA9E0E85A7C}"/>
                </a:ext>
              </a:extLst>
            </p:cNvPr>
            <p:cNvSpPr>
              <a:spLocks noChangeAspect="1"/>
            </p:cNvSpPr>
            <p:nvPr/>
          </p:nvSpPr>
          <p:spPr>
            <a:xfrm>
              <a:off x="7943212" y="2991204"/>
              <a:ext cx="379345" cy="379345"/>
            </a:xfrm>
            <a:custGeom>
              <a:avLst/>
              <a:gdLst>
                <a:gd name="connsiteX0" fmla="*/ 190500 w 381000"/>
                <a:gd name="connsiteY0" fmla="*/ 381000 h 381000"/>
                <a:gd name="connsiteX1" fmla="*/ 116205 w 381000"/>
                <a:gd name="connsiteY1" fmla="*/ 365998 h 381000"/>
                <a:gd name="connsiteX2" fmla="*/ 55721 w 381000"/>
                <a:gd name="connsiteY2" fmla="*/ 325279 h 381000"/>
                <a:gd name="connsiteX3" fmla="*/ 15002 w 381000"/>
                <a:gd name="connsiteY3" fmla="*/ 264795 h 381000"/>
                <a:gd name="connsiteX4" fmla="*/ 0 w 381000"/>
                <a:gd name="connsiteY4" fmla="*/ 190500 h 381000"/>
                <a:gd name="connsiteX5" fmla="*/ 15002 w 381000"/>
                <a:gd name="connsiteY5" fmla="*/ 116205 h 381000"/>
                <a:gd name="connsiteX6" fmla="*/ 55721 w 381000"/>
                <a:gd name="connsiteY6" fmla="*/ 55721 h 381000"/>
                <a:gd name="connsiteX7" fmla="*/ 116205 w 381000"/>
                <a:gd name="connsiteY7" fmla="*/ 15002 h 381000"/>
                <a:gd name="connsiteX8" fmla="*/ 190500 w 381000"/>
                <a:gd name="connsiteY8" fmla="*/ 0 h 381000"/>
                <a:gd name="connsiteX9" fmla="*/ 264795 w 381000"/>
                <a:gd name="connsiteY9" fmla="*/ 15002 h 381000"/>
                <a:gd name="connsiteX10" fmla="*/ 325279 w 381000"/>
                <a:gd name="connsiteY10" fmla="*/ 55721 h 381000"/>
                <a:gd name="connsiteX11" fmla="*/ 365998 w 381000"/>
                <a:gd name="connsiteY11" fmla="*/ 116205 h 381000"/>
                <a:gd name="connsiteX12" fmla="*/ 381000 w 381000"/>
                <a:gd name="connsiteY12" fmla="*/ 190500 h 381000"/>
                <a:gd name="connsiteX13" fmla="*/ 365998 w 381000"/>
                <a:gd name="connsiteY13" fmla="*/ 264795 h 381000"/>
                <a:gd name="connsiteX14" fmla="*/ 325279 w 381000"/>
                <a:gd name="connsiteY14" fmla="*/ 325279 h 381000"/>
                <a:gd name="connsiteX15" fmla="*/ 264795 w 381000"/>
                <a:gd name="connsiteY15" fmla="*/ 365998 h 381000"/>
                <a:gd name="connsiteX16" fmla="*/ 190500 w 381000"/>
                <a:gd name="connsiteY16" fmla="*/ 381000 h 381000"/>
                <a:gd name="connsiteX17" fmla="*/ 170021 w 381000"/>
                <a:gd name="connsiteY17" fmla="*/ 351949 h 381000"/>
                <a:gd name="connsiteX18" fmla="*/ 170021 w 381000"/>
                <a:gd name="connsiteY18" fmla="*/ 312896 h 381000"/>
                <a:gd name="connsiteX19" fmla="*/ 141923 w 381000"/>
                <a:gd name="connsiteY19" fmla="*/ 300514 h 381000"/>
                <a:gd name="connsiteX20" fmla="*/ 130493 w 381000"/>
                <a:gd name="connsiteY20" fmla="*/ 271463 h 381000"/>
                <a:gd name="connsiteX21" fmla="*/ 130493 w 381000"/>
                <a:gd name="connsiteY21" fmla="*/ 250508 h 381000"/>
                <a:gd name="connsiteX22" fmla="*/ 32861 w 381000"/>
                <a:gd name="connsiteY22" fmla="*/ 152876 h 381000"/>
                <a:gd name="connsiteX23" fmla="*/ 29528 w 381000"/>
                <a:gd name="connsiteY23" fmla="*/ 171688 h 381000"/>
                <a:gd name="connsiteX24" fmla="*/ 28575 w 381000"/>
                <a:gd name="connsiteY24" fmla="*/ 190500 h 381000"/>
                <a:gd name="connsiteX25" fmla="*/ 68818 w 381000"/>
                <a:gd name="connsiteY25" fmla="*/ 298609 h 381000"/>
                <a:gd name="connsiteX26" fmla="*/ 170021 w 381000"/>
                <a:gd name="connsiteY26" fmla="*/ 351949 h 381000"/>
                <a:gd name="connsiteX27" fmla="*/ 310039 w 381000"/>
                <a:gd name="connsiteY27" fmla="*/ 300514 h 381000"/>
                <a:gd name="connsiteX28" fmla="*/ 328374 w 381000"/>
                <a:gd name="connsiteY28" fmla="*/ 276225 h 381000"/>
                <a:gd name="connsiteX29" fmla="*/ 341709 w 381000"/>
                <a:gd name="connsiteY29" fmla="*/ 249317 h 381000"/>
                <a:gd name="connsiteX30" fmla="*/ 349806 w 381000"/>
                <a:gd name="connsiteY30" fmla="*/ 220504 h 381000"/>
                <a:gd name="connsiteX31" fmla="*/ 352425 w 381000"/>
                <a:gd name="connsiteY31" fmla="*/ 190500 h 381000"/>
                <a:gd name="connsiteX32" fmla="*/ 324803 w 381000"/>
                <a:gd name="connsiteY32" fmla="*/ 98822 h 381000"/>
                <a:gd name="connsiteX33" fmla="*/ 250984 w 381000"/>
                <a:gd name="connsiteY33" fmla="*/ 38576 h 381000"/>
                <a:gd name="connsiteX34" fmla="*/ 250984 w 381000"/>
                <a:gd name="connsiteY34" fmla="*/ 47149 h 381000"/>
                <a:gd name="connsiteX35" fmla="*/ 239554 w 381000"/>
                <a:gd name="connsiteY35" fmla="*/ 76200 h 381000"/>
                <a:gd name="connsiteX36" fmla="*/ 211455 w 381000"/>
                <a:gd name="connsiteY36" fmla="*/ 88583 h 381000"/>
                <a:gd name="connsiteX37" fmla="*/ 170021 w 381000"/>
                <a:gd name="connsiteY37" fmla="*/ 88583 h 381000"/>
                <a:gd name="connsiteX38" fmla="*/ 170021 w 381000"/>
                <a:gd name="connsiteY38" fmla="*/ 130016 h 381000"/>
                <a:gd name="connsiteX39" fmla="*/ 163592 w 381000"/>
                <a:gd name="connsiteY39" fmla="*/ 143351 h 381000"/>
                <a:gd name="connsiteX40" fmla="*/ 149066 w 381000"/>
                <a:gd name="connsiteY40" fmla="*/ 148590 h 381000"/>
                <a:gd name="connsiteX41" fmla="*/ 109538 w 381000"/>
                <a:gd name="connsiteY41" fmla="*/ 148590 h 381000"/>
                <a:gd name="connsiteX42" fmla="*/ 109538 w 381000"/>
                <a:gd name="connsiteY42" fmla="*/ 190500 h 381000"/>
                <a:gd name="connsiteX43" fmla="*/ 232410 w 381000"/>
                <a:gd name="connsiteY43" fmla="*/ 190500 h 381000"/>
                <a:gd name="connsiteX44" fmla="*/ 245745 w 381000"/>
                <a:gd name="connsiteY44" fmla="*/ 196691 h 381000"/>
                <a:gd name="connsiteX45" fmla="*/ 250984 w 381000"/>
                <a:gd name="connsiteY45" fmla="*/ 210979 h 381000"/>
                <a:gd name="connsiteX46" fmla="*/ 250984 w 381000"/>
                <a:gd name="connsiteY46" fmla="*/ 271463 h 381000"/>
                <a:gd name="connsiteX47" fmla="*/ 271463 w 381000"/>
                <a:gd name="connsiteY47" fmla="*/ 271463 h 381000"/>
                <a:gd name="connsiteX48" fmla="*/ 295751 w 381000"/>
                <a:gd name="connsiteY48" fmla="*/ 279559 h 381000"/>
                <a:gd name="connsiteX49" fmla="*/ 310039 w 381000"/>
                <a:gd name="connsiteY49" fmla="*/ 30051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000" h="381000">
                  <a:moveTo>
                    <a:pt x="190500" y="381000"/>
                  </a:moveTo>
                  <a:cubicBezTo>
                    <a:pt x="164148" y="381000"/>
                    <a:pt x="139383" y="375999"/>
                    <a:pt x="116205" y="365998"/>
                  </a:cubicBezTo>
                  <a:cubicBezTo>
                    <a:pt x="93027" y="355997"/>
                    <a:pt x="72866" y="342424"/>
                    <a:pt x="55721" y="325279"/>
                  </a:cubicBezTo>
                  <a:cubicBezTo>
                    <a:pt x="38576" y="308134"/>
                    <a:pt x="25003" y="287973"/>
                    <a:pt x="15002" y="264795"/>
                  </a:cubicBezTo>
                  <a:cubicBezTo>
                    <a:pt x="5001" y="241617"/>
                    <a:pt x="0" y="216852"/>
                    <a:pt x="0" y="190500"/>
                  </a:cubicBezTo>
                  <a:cubicBezTo>
                    <a:pt x="0" y="164148"/>
                    <a:pt x="5001" y="139383"/>
                    <a:pt x="15002" y="116205"/>
                  </a:cubicBezTo>
                  <a:cubicBezTo>
                    <a:pt x="25003" y="93027"/>
                    <a:pt x="38576" y="72866"/>
                    <a:pt x="55721" y="55721"/>
                  </a:cubicBezTo>
                  <a:cubicBezTo>
                    <a:pt x="72866" y="38576"/>
                    <a:pt x="93027" y="25003"/>
                    <a:pt x="116205" y="15002"/>
                  </a:cubicBezTo>
                  <a:cubicBezTo>
                    <a:pt x="139383" y="5001"/>
                    <a:pt x="164148" y="0"/>
                    <a:pt x="190500" y="0"/>
                  </a:cubicBezTo>
                  <a:cubicBezTo>
                    <a:pt x="216852" y="0"/>
                    <a:pt x="241617" y="5001"/>
                    <a:pt x="264795" y="15002"/>
                  </a:cubicBezTo>
                  <a:cubicBezTo>
                    <a:pt x="287973" y="25003"/>
                    <a:pt x="308134" y="38576"/>
                    <a:pt x="325279" y="55721"/>
                  </a:cubicBezTo>
                  <a:cubicBezTo>
                    <a:pt x="342424" y="72866"/>
                    <a:pt x="355997" y="93027"/>
                    <a:pt x="365998" y="116205"/>
                  </a:cubicBezTo>
                  <a:cubicBezTo>
                    <a:pt x="375999" y="139383"/>
                    <a:pt x="381000" y="164148"/>
                    <a:pt x="381000" y="190500"/>
                  </a:cubicBezTo>
                  <a:cubicBezTo>
                    <a:pt x="381000" y="216852"/>
                    <a:pt x="375999" y="241617"/>
                    <a:pt x="365998" y="264795"/>
                  </a:cubicBezTo>
                  <a:cubicBezTo>
                    <a:pt x="355997" y="287973"/>
                    <a:pt x="342424" y="308134"/>
                    <a:pt x="325279" y="325279"/>
                  </a:cubicBezTo>
                  <a:cubicBezTo>
                    <a:pt x="308134" y="342424"/>
                    <a:pt x="287973" y="355997"/>
                    <a:pt x="264795" y="365998"/>
                  </a:cubicBezTo>
                  <a:cubicBezTo>
                    <a:pt x="241617" y="375999"/>
                    <a:pt x="216852" y="381000"/>
                    <a:pt x="190500" y="381000"/>
                  </a:cubicBezTo>
                  <a:close/>
                  <a:moveTo>
                    <a:pt x="170021" y="351949"/>
                  </a:moveTo>
                  <a:lnTo>
                    <a:pt x="170021" y="312896"/>
                  </a:lnTo>
                  <a:cubicBezTo>
                    <a:pt x="158909" y="312896"/>
                    <a:pt x="149543" y="308769"/>
                    <a:pt x="141923" y="300514"/>
                  </a:cubicBezTo>
                  <a:cubicBezTo>
                    <a:pt x="134303" y="292259"/>
                    <a:pt x="130493" y="282575"/>
                    <a:pt x="130493" y="271463"/>
                  </a:cubicBezTo>
                  <a:lnTo>
                    <a:pt x="130493" y="250508"/>
                  </a:lnTo>
                  <a:lnTo>
                    <a:pt x="32861" y="152876"/>
                  </a:lnTo>
                  <a:cubicBezTo>
                    <a:pt x="31274" y="159226"/>
                    <a:pt x="30162" y="165497"/>
                    <a:pt x="29528" y="171688"/>
                  </a:cubicBezTo>
                  <a:cubicBezTo>
                    <a:pt x="28893" y="177879"/>
                    <a:pt x="28575" y="184150"/>
                    <a:pt x="28575" y="190500"/>
                  </a:cubicBezTo>
                  <a:cubicBezTo>
                    <a:pt x="28575" y="231775"/>
                    <a:pt x="41990" y="267811"/>
                    <a:pt x="68818" y="298609"/>
                  </a:cubicBezTo>
                  <a:cubicBezTo>
                    <a:pt x="95647" y="329406"/>
                    <a:pt x="129381" y="347186"/>
                    <a:pt x="170021" y="351949"/>
                  </a:cubicBezTo>
                  <a:close/>
                  <a:moveTo>
                    <a:pt x="310039" y="300514"/>
                  </a:moveTo>
                  <a:cubicBezTo>
                    <a:pt x="317024" y="292894"/>
                    <a:pt x="323136" y="284798"/>
                    <a:pt x="328374" y="276225"/>
                  </a:cubicBezTo>
                  <a:cubicBezTo>
                    <a:pt x="333613" y="267653"/>
                    <a:pt x="338058" y="258683"/>
                    <a:pt x="341709" y="249317"/>
                  </a:cubicBezTo>
                  <a:cubicBezTo>
                    <a:pt x="345361" y="239950"/>
                    <a:pt x="348059" y="230346"/>
                    <a:pt x="349806" y="220504"/>
                  </a:cubicBezTo>
                  <a:cubicBezTo>
                    <a:pt x="351552" y="210661"/>
                    <a:pt x="352425" y="200660"/>
                    <a:pt x="352425" y="190500"/>
                  </a:cubicBezTo>
                  <a:cubicBezTo>
                    <a:pt x="352425" y="156845"/>
                    <a:pt x="343218" y="126286"/>
                    <a:pt x="324803" y="98822"/>
                  </a:cubicBezTo>
                  <a:cubicBezTo>
                    <a:pt x="306387" y="71358"/>
                    <a:pt x="281781" y="51276"/>
                    <a:pt x="250984" y="38576"/>
                  </a:cubicBezTo>
                  <a:lnTo>
                    <a:pt x="250984" y="47149"/>
                  </a:lnTo>
                  <a:cubicBezTo>
                    <a:pt x="250984" y="58261"/>
                    <a:pt x="247174" y="67945"/>
                    <a:pt x="239554" y="76200"/>
                  </a:cubicBezTo>
                  <a:cubicBezTo>
                    <a:pt x="231934" y="84455"/>
                    <a:pt x="222567" y="88583"/>
                    <a:pt x="211455" y="88583"/>
                  </a:cubicBezTo>
                  <a:lnTo>
                    <a:pt x="170021" y="88583"/>
                  </a:lnTo>
                  <a:lnTo>
                    <a:pt x="170021" y="130016"/>
                  </a:lnTo>
                  <a:cubicBezTo>
                    <a:pt x="170021" y="135414"/>
                    <a:pt x="167878" y="139859"/>
                    <a:pt x="163592" y="143351"/>
                  </a:cubicBezTo>
                  <a:cubicBezTo>
                    <a:pt x="159306" y="146844"/>
                    <a:pt x="154464" y="148590"/>
                    <a:pt x="149066" y="148590"/>
                  </a:cubicBezTo>
                  <a:lnTo>
                    <a:pt x="109538" y="148590"/>
                  </a:lnTo>
                  <a:lnTo>
                    <a:pt x="109538" y="190500"/>
                  </a:lnTo>
                  <a:lnTo>
                    <a:pt x="232410" y="190500"/>
                  </a:lnTo>
                  <a:cubicBezTo>
                    <a:pt x="237807" y="190500"/>
                    <a:pt x="242253" y="192564"/>
                    <a:pt x="245745" y="196691"/>
                  </a:cubicBezTo>
                  <a:cubicBezTo>
                    <a:pt x="249237" y="200819"/>
                    <a:pt x="250984" y="205581"/>
                    <a:pt x="250984" y="210979"/>
                  </a:cubicBezTo>
                  <a:lnTo>
                    <a:pt x="250984" y="271463"/>
                  </a:lnTo>
                  <a:lnTo>
                    <a:pt x="271463" y="271463"/>
                  </a:lnTo>
                  <a:cubicBezTo>
                    <a:pt x="280670" y="271463"/>
                    <a:pt x="288766" y="274161"/>
                    <a:pt x="295751" y="279559"/>
                  </a:cubicBezTo>
                  <a:cubicBezTo>
                    <a:pt x="302736" y="284956"/>
                    <a:pt x="307499" y="291941"/>
                    <a:pt x="310039" y="300514"/>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grpSp>
      <p:grpSp>
        <p:nvGrpSpPr>
          <p:cNvPr id="29" name="Group 28" descr="Scale environment to match project needs">
            <a:extLst>
              <a:ext uri="{FF2B5EF4-FFF2-40B4-BE49-F238E27FC236}">
                <a16:creationId xmlns:a16="http://schemas.microsoft.com/office/drawing/2014/main" id="{6EF53D3A-A380-908D-8943-B8920AC83929}"/>
              </a:ext>
            </a:extLst>
          </p:cNvPr>
          <p:cNvGrpSpPr/>
          <p:nvPr/>
        </p:nvGrpSpPr>
        <p:grpSpPr>
          <a:xfrm>
            <a:off x="4785371" y="4674582"/>
            <a:ext cx="3056029" cy="502960"/>
            <a:chOff x="4402023" y="4585059"/>
            <a:chExt cx="3056029" cy="502960"/>
          </a:xfrm>
        </p:grpSpPr>
        <p:sp>
          <p:nvSpPr>
            <p:cNvPr id="30" name="TextBox 29">
              <a:extLst>
                <a:ext uri="{FF2B5EF4-FFF2-40B4-BE49-F238E27FC236}">
                  <a16:creationId xmlns:a16="http://schemas.microsoft.com/office/drawing/2014/main" id="{1F47774F-1A8A-D272-40E5-2E5C323BC445}"/>
                </a:ext>
              </a:extLst>
            </p:cNvPr>
            <p:cNvSpPr txBox="1"/>
            <p:nvPr/>
          </p:nvSpPr>
          <p:spPr>
            <a:xfrm>
              <a:off x="4885683" y="4585059"/>
              <a:ext cx="2572369" cy="502960"/>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Escalar</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muy</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rápido</a:t>
              </a:r>
              <a:r>
                <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 </a:t>
              </a:r>
              <a:r>
                <a:rPr kumimoji="0" lang="en-US" b="1" i="0" u="none" strike="noStrike" kern="1200" cap="none" spc="0" normalizeH="0" baseline="0" noProof="0" dirty="0" err="1">
                  <a:ln>
                    <a:noFill/>
                  </a:ln>
                  <a:solidFill>
                    <a:schemeClr val="bg1"/>
                  </a:solidFill>
                  <a:effectLst/>
                  <a:uLnTx/>
                  <a:uFillTx/>
                  <a:latin typeface="+mj-lt"/>
                  <a:ea typeface="+mn-ea"/>
                  <a:cs typeface="Segoe UI Light" panose="020B0502040204020203" pitchFamily="34" charset="0"/>
                </a:rPr>
                <a:t>necesidades</a:t>
              </a:r>
              <a:endParaRPr kumimoji="0" lang="en-US" b="1"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endParaRPr>
            </a:p>
          </p:txBody>
        </p:sp>
        <p:sp>
          <p:nvSpPr>
            <p:cNvPr id="31" name="Graphic 8" descr="Icon of a shield">
              <a:extLst>
                <a:ext uri="{FF2B5EF4-FFF2-40B4-BE49-F238E27FC236}">
                  <a16:creationId xmlns:a16="http://schemas.microsoft.com/office/drawing/2014/main" id="{B5D422DB-473D-F5B8-B299-BB0F7B4844AD}"/>
                </a:ext>
              </a:extLst>
            </p:cNvPr>
            <p:cNvSpPr>
              <a:spLocks noChangeAspect="1"/>
            </p:cNvSpPr>
            <p:nvPr/>
          </p:nvSpPr>
          <p:spPr>
            <a:xfrm>
              <a:off x="4402023" y="4643722"/>
              <a:ext cx="331927" cy="379345"/>
            </a:xfrm>
            <a:custGeom>
              <a:avLst/>
              <a:gdLst>
                <a:gd name="connsiteX0" fmla="*/ 0 w 6000750"/>
                <a:gd name="connsiteY0" fmla="*/ 3214688 h 6858000"/>
                <a:gd name="connsiteX1" fmla="*/ 0 w 6000750"/>
                <a:gd name="connsiteY1" fmla="*/ 1285875 h 6858000"/>
                <a:gd name="connsiteX2" fmla="*/ 50229 w 6000750"/>
                <a:gd name="connsiteY2" fmla="*/ 1145232 h 6858000"/>
                <a:gd name="connsiteX3" fmla="*/ 184175 w 6000750"/>
                <a:gd name="connsiteY3" fmla="*/ 1074911 h 6858000"/>
                <a:gd name="connsiteX4" fmla="*/ 338212 w 6000750"/>
                <a:gd name="connsiteY4" fmla="*/ 1048122 h 6858000"/>
                <a:gd name="connsiteX5" fmla="*/ 492249 w 6000750"/>
                <a:gd name="connsiteY5" fmla="*/ 1021333 h 6858000"/>
                <a:gd name="connsiteX6" fmla="*/ 743397 w 6000750"/>
                <a:gd name="connsiteY6" fmla="*/ 971104 h 6858000"/>
                <a:gd name="connsiteX7" fmla="*/ 997893 w 6000750"/>
                <a:gd name="connsiteY7" fmla="*/ 904131 h 6858000"/>
                <a:gd name="connsiteX8" fmla="*/ 1500188 w 6000750"/>
                <a:gd name="connsiteY8" fmla="*/ 740048 h 6858000"/>
                <a:gd name="connsiteX9" fmla="*/ 1968996 w 6000750"/>
                <a:gd name="connsiteY9" fmla="*/ 542479 h 6858000"/>
                <a:gd name="connsiteX10" fmla="*/ 2424410 w 6000750"/>
                <a:gd name="connsiteY10" fmla="*/ 308074 h 6858000"/>
                <a:gd name="connsiteX11" fmla="*/ 2879824 w 6000750"/>
                <a:gd name="connsiteY11" fmla="*/ 36835 h 6858000"/>
                <a:gd name="connsiteX12" fmla="*/ 2936751 w 6000750"/>
                <a:gd name="connsiteY12" fmla="*/ 10046 h 6858000"/>
                <a:gd name="connsiteX13" fmla="*/ 3000375 w 6000750"/>
                <a:gd name="connsiteY13" fmla="*/ 0 h 6858000"/>
                <a:gd name="connsiteX14" fmla="*/ 3063999 w 6000750"/>
                <a:gd name="connsiteY14" fmla="*/ 10046 h 6858000"/>
                <a:gd name="connsiteX15" fmla="*/ 3120926 w 6000750"/>
                <a:gd name="connsiteY15" fmla="*/ 36835 h 6858000"/>
                <a:gd name="connsiteX16" fmla="*/ 3576340 w 6000750"/>
                <a:gd name="connsiteY16" fmla="*/ 308074 h 6858000"/>
                <a:gd name="connsiteX17" fmla="*/ 4028405 w 6000750"/>
                <a:gd name="connsiteY17" fmla="*/ 542479 h 6858000"/>
                <a:gd name="connsiteX18" fmla="*/ 4500563 w 6000750"/>
                <a:gd name="connsiteY18" fmla="*/ 740048 h 6858000"/>
                <a:gd name="connsiteX19" fmla="*/ 5002858 w 6000750"/>
                <a:gd name="connsiteY19" fmla="*/ 904131 h 6858000"/>
                <a:gd name="connsiteX20" fmla="*/ 5254005 w 6000750"/>
                <a:gd name="connsiteY20" fmla="*/ 967755 h 6858000"/>
                <a:gd name="connsiteX21" fmla="*/ 5508501 w 6000750"/>
                <a:gd name="connsiteY21" fmla="*/ 1021333 h 6858000"/>
                <a:gd name="connsiteX22" fmla="*/ 5662538 w 6000750"/>
                <a:gd name="connsiteY22" fmla="*/ 1044773 h 6858000"/>
                <a:gd name="connsiteX23" fmla="*/ 5816575 w 6000750"/>
                <a:gd name="connsiteY23" fmla="*/ 1074911 h 6858000"/>
                <a:gd name="connsiteX24" fmla="*/ 5947172 w 6000750"/>
                <a:gd name="connsiteY24" fmla="*/ 1145232 h 6858000"/>
                <a:gd name="connsiteX25" fmla="*/ 6000750 w 6000750"/>
                <a:gd name="connsiteY25" fmla="*/ 1285875 h 6858000"/>
                <a:gd name="connsiteX26" fmla="*/ 6000750 w 6000750"/>
                <a:gd name="connsiteY26" fmla="*/ 3214688 h 6858000"/>
                <a:gd name="connsiteX27" fmla="*/ 5776392 w 6000750"/>
                <a:gd name="connsiteY27" fmla="*/ 4487168 h 6858000"/>
                <a:gd name="connsiteX28" fmla="*/ 5160243 w 6000750"/>
                <a:gd name="connsiteY28" fmla="*/ 5498455 h 6858000"/>
                <a:gd name="connsiteX29" fmla="*/ 4232672 w 6000750"/>
                <a:gd name="connsiteY29" fmla="*/ 6275338 h 6858000"/>
                <a:gd name="connsiteX30" fmla="*/ 3077394 w 6000750"/>
                <a:gd name="connsiteY30" fmla="*/ 6844606 h 6858000"/>
                <a:gd name="connsiteX31" fmla="*/ 3000375 w 6000750"/>
                <a:gd name="connsiteY31" fmla="*/ 6858000 h 6858000"/>
                <a:gd name="connsiteX32" fmla="*/ 2963540 w 6000750"/>
                <a:gd name="connsiteY32" fmla="*/ 6854652 h 6858000"/>
                <a:gd name="connsiteX33" fmla="*/ 2923357 w 6000750"/>
                <a:gd name="connsiteY33" fmla="*/ 6844606 h 6858000"/>
                <a:gd name="connsiteX34" fmla="*/ 1771427 w 6000750"/>
                <a:gd name="connsiteY34" fmla="*/ 6278687 h 6858000"/>
                <a:gd name="connsiteX35" fmla="*/ 843856 w 6000750"/>
                <a:gd name="connsiteY35" fmla="*/ 5498455 h 6858000"/>
                <a:gd name="connsiteX36" fmla="*/ 224358 w 6000750"/>
                <a:gd name="connsiteY36" fmla="*/ 4483820 h 6858000"/>
                <a:gd name="connsiteX37" fmla="*/ 0 w 6000750"/>
                <a:gd name="connsiteY37" fmla="*/ 32146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00750" h="6858000">
                  <a:moveTo>
                    <a:pt x="0" y="3214688"/>
                  </a:moveTo>
                  <a:lnTo>
                    <a:pt x="0" y="1285875"/>
                  </a:lnTo>
                  <a:cubicBezTo>
                    <a:pt x="0" y="1223356"/>
                    <a:pt x="16743" y="1176475"/>
                    <a:pt x="50229" y="1145232"/>
                  </a:cubicBezTo>
                  <a:cubicBezTo>
                    <a:pt x="83716" y="1113990"/>
                    <a:pt x="128353" y="1090549"/>
                    <a:pt x="184175" y="1074911"/>
                  </a:cubicBezTo>
                  <a:cubicBezTo>
                    <a:pt x="233299" y="1061517"/>
                    <a:pt x="284634" y="1052576"/>
                    <a:pt x="338212" y="1048122"/>
                  </a:cubicBezTo>
                  <a:cubicBezTo>
                    <a:pt x="391790" y="1043668"/>
                    <a:pt x="443125" y="1034728"/>
                    <a:pt x="492249" y="1021333"/>
                  </a:cubicBezTo>
                  <a:cubicBezTo>
                    <a:pt x="577070" y="1005695"/>
                    <a:pt x="660786" y="988952"/>
                    <a:pt x="743397" y="971104"/>
                  </a:cubicBezTo>
                  <a:cubicBezTo>
                    <a:pt x="826007" y="953255"/>
                    <a:pt x="910828" y="930920"/>
                    <a:pt x="997893" y="904131"/>
                  </a:cubicBezTo>
                  <a:cubicBezTo>
                    <a:pt x="1172022" y="855006"/>
                    <a:pt x="1339453" y="800323"/>
                    <a:pt x="1500188" y="740048"/>
                  </a:cubicBezTo>
                  <a:cubicBezTo>
                    <a:pt x="1660922" y="679772"/>
                    <a:pt x="1817203" y="613905"/>
                    <a:pt x="1968996" y="542479"/>
                  </a:cubicBezTo>
                  <a:cubicBezTo>
                    <a:pt x="2120790" y="471052"/>
                    <a:pt x="2272617" y="392895"/>
                    <a:pt x="2424410" y="308074"/>
                  </a:cubicBezTo>
                  <a:cubicBezTo>
                    <a:pt x="2576204" y="223253"/>
                    <a:pt x="2728031" y="132840"/>
                    <a:pt x="2879824" y="36835"/>
                  </a:cubicBezTo>
                  <a:cubicBezTo>
                    <a:pt x="2899916" y="25684"/>
                    <a:pt x="2918903" y="16743"/>
                    <a:pt x="2936751" y="10046"/>
                  </a:cubicBezTo>
                  <a:cubicBezTo>
                    <a:pt x="2954599" y="3349"/>
                    <a:pt x="2975830" y="0"/>
                    <a:pt x="3000375" y="0"/>
                  </a:cubicBezTo>
                  <a:cubicBezTo>
                    <a:pt x="3024921" y="0"/>
                    <a:pt x="3046151" y="3349"/>
                    <a:pt x="3063999" y="10046"/>
                  </a:cubicBezTo>
                  <a:cubicBezTo>
                    <a:pt x="3081847" y="16743"/>
                    <a:pt x="3100834" y="25684"/>
                    <a:pt x="3120926" y="36835"/>
                  </a:cubicBezTo>
                  <a:cubicBezTo>
                    <a:pt x="3274963" y="132840"/>
                    <a:pt x="3426757" y="223253"/>
                    <a:pt x="3576340" y="308074"/>
                  </a:cubicBezTo>
                  <a:cubicBezTo>
                    <a:pt x="3725924" y="392895"/>
                    <a:pt x="3876612" y="471052"/>
                    <a:pt x="4028405" y="542479"/>
                  </a:cubicBezTo>
                  <a:cubicBezTo>
                    <a:pt x="4180199" y="613905"/>
                    <a:pt x="4337585" y="679772"/>
                    <a:pt x="4500563" y="740048"/>
                  </a:cubicBezTo>
                  <a:cubicBezTo>
                    <a:pt x="4663541" y="800323"/>
                    <a:pt x="4830972" y="855006"/>
                    <a:pt x="5002858" y="904131"/>
                  </a:cubicBezTo>
                  <a:cubicBezTo>
                    <a:pt x="5087678" y="928676"/>
                    <a:pt x="5171394" y="949907"/>
                    <a:pt x="5254005" y="967755"/>
                  </a:cubicBezTo>
                  <a:cubicBezTo>
                    <a:pt x="5336616" y="985603"/>
                    <a:pt x="5421437" y="1003485"/>
                    <a:pt x="5508501" y="1021333"/>
                  </a:cubicBezTo>
                  <a:cubicBezTo>
                    <a:pt x="5557626" y="1032484"/>
                    <a:pt x="5608960" y="1040320"/>
                    <a:pt x="5662538" y="1044773"/>
                  </a:cubicBezTo>
                  <a:cubicBezTo>
                    <a:pt x="5716116" y="1049227"/>
                    <a:pt x="5767451" y="1059273"/>
                    <a:pt x="5816575" y="1074911"/>
                  </a:cubicBezTo>
                  <a:cubicBezTo>
                    <a:pt x="5870154" y="1090549"/>
                    <a:pt x="5913686" y="1113990"/>
                    <a:pt x="5947172" y="1145232"/>
                  </a:cubicBezTo>
                  <a:cubicBezTo>
                    <a:pt x="5980658" y="1176475"/>
                    <a:pt x="5998507" y="1223356"/>
                    <a:pt x="6000750" y="1285875"/>
                  </a:cubicBezTo>
                  <a:lnTo>
                    <a:pt x="6000750" y="3214688"/>
                  </a:lnTo>
                  <a:cubicBezTo>
                    <a:pt x="6000750" y="3685740"/>
                    <a:pt x="5925975" y="4109877"/>
                    <a:pt x="5776392" y="4487168"/>
                  </a:cubicBezTo>
                  <a:cubicBezTo>
                    <a:pt x="5626808" y="4864459"/>
                    <a:pt x="5421437" y="5201532"/>
                    <a:pt x="5160243" y="5498455"/>
                  </a:cubicBezTo>
                  <a:cubicBezTo>
                    <a:pt x="4899050" y="5795379"/>
                    <a:pt x="4589871" y="6054328"/>
                    <a:pt x="4232672" y="6275338"/>
                  </a:cubicBezTo>
                  <a:cubicBezTo>
                    <a:pt x="3875473" y="6496348"/>
                    <a:pt x="3490380" y="6686115"/>
                    <a:pt x="3077394" y="6844606"/>
                  </a:cubicBezTo>
                  <a:cubicBezTo>
                    <a:pt x="3057302" y="6853547"/>
                    <a:pt x="3031618" y="6858000"/>
                    <a:pt x="3000375" y="6858000"/>
                  </a:cubicBezTo>
                  <a:cubicBezTo>
                    <a:pt x="2989224" y="6858000"/>
                    <a:pt x="2976935" y="6856895"/>
                    <a:pt x="2963540" y="6854652"/>
                  </a:cubicBezTo>
                  <a:cubicBezTo>
                    <a:pt x="2950146" y="6852408"/>
                    <a:pt x="2936751" y="6849059"/>
                    <a:pt x="2923357" y="6844606"/>
                  </a:cubicBezTo>
                  <a:cubicBezTo>
                    <a:pt x="2510370" y="6688325"/>
                    <a:pt x="2126382" y="6499697"/>
                    <a:pt x="1771427" y="6278687"/>
                  </a:cubicBezTo>
                  <a:cubicBezTo>
                    <a:pt x="1416472" y="6057677"/>
                    <a:pt x="1107293" y="5797589"/>
                    <a:pt x="843856" y="5498455"/>
                  </a:cubicBezTo>
                  <a:cubicBezTo>
                    <a:pt x="580419" y="5199322"/>
                    <a:pt x="373942" y="4861110"/>
                    <a:pt x="224358" y="4483820"/>
                  </a:cubicBezTo>
                  <a:cubicBezTo>
                    <a:pt x="74775" y="4106529"/>
                    <a:pt x="0" y="3683496"/>
                    <a:pt x="0" y="3214688"/>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grpSp>
      <p:grpSp>
        <p:nvGrpSpPr>
          <p:cNvPr id="32" name="Group 31" descr="Maintain legacy applications&#10;">
            <a:extLst>
              <a:ext uri="{FF2B5EF4-FFF2-40B4-BE49-F238E27FC236}">
                <a16:creationId xmlns:a16="http://schemas.microsoft.com/office/drawing/2014/main" id="{D8A66654-44A8-A8FF-EC5D-547C1944280E}"/>
              </a:ext>
            </a:extLst>
          </p:cNvPr>
          <p:cNvGrpSpPr/>
          <p:nvPr/>
        </p:nvGrpSpPr>
        <p:grpSpPr>
          <a:xfrm>
            <a:off x="8314697" y="4674582"/>
            <a:ext cx="3080417" cy="502960"/>
            <a:chOff x="7931349" y="4585059"/>
            <a:chExt cx="3080417" cy="502960"/>
          </a:xfrm>
        </p:grpSpPr>
        <p:sp>
          <p:nvSpPr>
            <p:cNvPr id="33" name="TextBox 32">
              <a:extLst>
                <a:ext uri="{FF2B5EF4-FFF2-40B4-BE49-F238E27FC236}">
                  <a16:creationId xmlns:a16="http://schemas.microsoft.com/office/drawing/2014/main" id="{5A1DE066-1C61-369A-1F61-E0421669E30D}"/>
                </a:ext>
              </a:extLst>
            </p:cNvPr>
            <p:cNvSpPr txBox="1"/>
            <p:nvPr/>
          </p:nvSpPr>
          <p:spPr>
            <a:xfrm>
              <a:off x="8439397" y="4585059"/>
              <a:ext cx="2572369" cy="502960"/>
            </a:xfrm>
            <a:prstGeom prst="rect">
              <a:avLst/>
            </a:prstGeom>
            <a:noFill/>
          </p:spPr>
          <p:txBody>
            <a:bodyPr wrap="square" lIns="0" tIns="45720" rIns="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chemeClr val="bg1"/>
                  </a:solidFill>
                  <a:latin typeface="+mj-lt"/>
                  <a:cs typeface="Segoe UI Light" panose="020B0502040204020203" pitchFamily="34" charset="0"/>
                </a:rPr>
                <a:t>Mantener</a:t>
              </a:r>
              <a:r>
                <a:rPr lang="en-US" b="1" dirty="0">
                  <a:solidFill>
                    <a:schemeClr val="bg1"/>
                  </a:solidFill>
                  <a:latin typeface="+mj-lt"/>
                  <a:cs typeface="Segoe UI Light" panose="020B0502040204020203" pitchFamily="34" charset="0"/>
                </a:rPr>
                <a:t> </a:t>
              </a:r>
              <a:r>
                <a:rPr lang="en-US" b="1" dirty="0" err="1">
                  <a:solidFill>
                    <a:schemeClr val="bg1"/>
                  </a:solidFill>
                  <a:latin typeface="+mj-lt"/>
                  <a:cs typeface="Segoe UI Light" panose="020B0502040204020203" pitchFamily="34" charset="0"/>
                </a:rPr>
                <a:t>proyectos</a:t>
              </a:r>
              <a:r>
                <a:rPr lang="en-US" b="1" dirty="0">
                  <a:solidFill>
                    <a:schemeClr val="bg1"/>
                  </a:solidFill>
                  <a:latin typeface="+mj-lt"/>
                  <a:cs typeface="Segoe UI Light" panose="020B0502040204020203" pitchFamily="34" charset="0"/>
                </a:rPr>
                <a:t> legacy</a:t>
              </a:r>
            </a:p>
          </p:txBody>
        </p:sp>
        <p:grpSp>
          <p:nvGrpSpPr>
            <p:cNvPr id="34" name="Graphic 24">
              <a:extLst>
                <a:ext uri="{FF2B5EF4-FFF2-40B4-BE49-F238E27FC236}">
                  <a16:creationId xmlns:a16="http://schemas.microsoft.com/office/drawing/2014/main" id="{923E09FA-8ED2-8A90-01D5-9E952F326C2E}"/>
                </a:ext>
              </a:extLst>
            </p:cNvPr>
            <p:cNvGrpSpPr>
              <a:grpSpLocks noChangeAspect="1"/>
            </p:cNvGrpSpPr>
            <p:nvPr/>
          </p:nvGrpSpPr>
          <p:grpSpPr>
            <a:xfrm>
              <a:off x="7931349" y="4650899"/>
              <a:ext cx="365120" cy="364988"/>
              <a:chOff x="6029325" y="3362325"/>
              <a:chExt cx="134102" cy="134054"/>
            </a:xfrm>
            <a:gradFill>
              <a:gsLst>
                <a:gs pos="42000">
                  <a:srgbClr val="2A446F"/>
                </a:gs>
                <a:gs pos="0">
                  <a:srgbClr val="C03BC4"/>
                </a:gs>
              </a:gsLst>
              <a:path path="circle">
                <a:fillToRect l="100000" t="100000"/>
              </a:path>
            </a:gradFill>
          </p:grpSpPr>
          <p:sp>
            <p:nvSpPr>
              <p:cNvPr id="35" name="Freeform 69">
                <a:extLst>
                  <a:ext uri="{FF2B5EF4-FFF2-40B4-BE49-F238E27FC236}">
                    <a16:creationId xmlns:a16="http://schemas.microsoft.com/office/drawing/2014/main" id="{E4A1DA9A-7703-A5E8-AF2B-4E65524D88EF}"/>
                  </a:ext>
                </a:extLst>
              </p:cNvPr>
              <p:cNvSpPr/>
              <p:nvPr/>
            </p:nvSpPr>
            <p:spPr>
              <a:xfrm>
                <a:off x="6029325" y="3362325"/>
                <a:ext cx="66675" cy="66675"/>
              </a:xfrm>
              <a:custGeom>
                <a:avLst/>
                <a:gdLst>
                  <a:gd name="connsiteX0" fmla="*/ 66675 w 66675"/>
                  <a:gd name="connsiteY0" fmla="*/ 38100 h 66675"/>
                  <a:gd name="connsiteX1" fmla="*/ 66675 w 66675"/>
                  <a:gd name="connsiteY1" fmla="*/ 28575 h 66675"/>
                  <a:gd name="connsiteX2" fmla="*/ 56664 w 66675"/>
                  <a:gd name="connsiteY2" fmla="*/ 28575 h 66675"/>
                  <a:gd name="connsiteX3" fmla="*/ 53188 w 66675"/>
                  <a:gd name="connsiteY3" fmla="*/ 20231 h 66675"/>
                  <a:gd name="connsiteX4" fmla="*/ 60284 w 66675"/>
                  <a:gd name="connsiteY4" fmla="*/ 13135 h 66675"/>
                  <a:gd name="connsiteX5" fmla="*/ 53550 w 66675"/>
                  <a:gd name="connsiteY5" fmla="*/ 6401 h 66675"/>
                  <a:gd name="connsiteX6" fmla="*/ 46453 w 66675"/>
                  <a:gd name="connsiteY6" fmla="*/ 13497 h 66675"/>
                  <a:gd name="connsiteX7" fmla="*/ 38100 w 66675"/>
                  <a:gd name="connsiteY7" fmla="*/ 10011 h 66675"/>
                  <a:gd name="connsiteX8" fmla="*/ 38100 w 66675"/>
                  <a:gd name="connsiteY8" fmla="*/ 0 h 66675"/>
                  <a:gd name="connsiteX9" fmla="*/ 28575 w 66675"/>
                  <a:gd name="connsiteY9" fmla="*/ 0 h 66675"/>
                  <a:gd name="connsiteX10" fmla="*/ 28575 w 66675"/>
                  <a:gd name="connsiteY10" fmla="*/ 10011 h 66675"/>
                  <a:gd name="connsiteX11" fmla="*/ 20222 w 66675"/>
                  <a:gd name="connsiteY11" fmla="*/ 13497 h 66675"/>
                  <a:gd name="connsiteX12" fmla="*/ 13125 w 66675"/>
                  <a:gd name="connsiteY12" fmla="*/ 6401 h 66675"/>
                  <a:gd name="connsiteX13" fmla="*/ 6391 w 66675"/>
                  <a:gd name="connsiteY13" fmla="*/ 13135 h 66675"/>
                  <a:gd name="connsiteX14" fmla="*/ 13487 w 66675"/>
                  <a:gd name="connsiteY14" fmla="*/ 20231 h 66675"/>
                  <a:gd name="connsiteX15" fmla="*/ 10011 w 66675"/>
                  <a:gd name="connsiteY15" fmla="*/ 28575 h 66675"/>
                  <a:gd name="connsiteX16" fmla="*/ 0 w 66675"/>
                  <a:gd name="connsiteY16" fmla="*/ 28575 h 66675"/>
                  <a:gd name="connsiteX17" fmla="*/ 0 w 66675"/>
                  <a:gd name="connsiteY17" fmla="*/ 38100 h 66675"/>
                  <a:gd name="connsiteX18" fmla="*/ 10011 w 66675"/>
                  <a:gd name="connsiteY18" fmla="*/ 38100 h 66675"/>
                  <a:gd name="connsiteX19" fmla="*/ 13487 w 66675"/>
                  <a:gd name="connsiteY19" fmla="*/ 46444 h 66675"/>
                  <a:gd name="connsiteX20" fmla="*/ 6391 w 66675"/>
                  <a:gd name="connsiteY20" fmla="*/ 53540 h 66675"/>
                  <a:gd name="connsiteX21" fmla="*/ 13125 w 66675"/>
                  <a:gd name="connsiteY21" fmla="*/ 60274 h 66675"/>
                  <a:gd name="connsiteX22" fmla="*/ 20222 w 66675"/>
                  <a:gd name="connsiteY22" fmla="*/ 53178 h 66675"/>
                  <a:gd name="connsiteX23" fmla="*/ 28575 w 66675"/>
                  <a:gd name="connsiteY23" fmla="*/ 56664 h 66675"/>
                  <a:gd name="connsiteX24" fmla="*/ 28575 w 66675"/>
                  <a:gd name="connsiteY24" fmla="*/ 66675 h 66675"/>
                  <a:gd name="connsiteX25" fmla="*/ 38100 w 66675"/>
                  <a:gd name="connsiteY25" fmla="*/ 66675 h 66675"/>
                  <a:gd name="connsiteX26" fmla="*/ 38100 w 66675"/>
                  <a:gd name="connsiteY26" fmla="*/ 56664 h 66675"/>
                  <a:gd name="connsiteX27" fmla="*/ 46453 w 66675"/>
                  <a:gd name="connsiteY27" fmla="*/ 53178 h 66675"/>
                  <a:gd name="connsiteX28" fmla="*/ 53550 w 66675"/>
                  <a:gd name="connsiteY28" fmla="*/ 60274 h 66675"/>
                  <a:gd name="connsiteX29" fmla="*/ 60284 w 66675"/>
                  <a:gd name="connsiteY29" fmla="*/ 53540 h 66675"/>
                  <a:gd name="connsiteX30" fmla="*/ 53188 w 66675"/>
                  <a:gd name="connsiteY30" fmla="*/ 46444 h 66675"/>
                  <a:gd name="connsiteX31" fmla="*/ 56664 w 66675"/>
                  <a:gd name="connsiteY31" fmla="*/ 38100 h 66675"/>
                  <a:gd name="connsiteX32" fmla="*/ 33338 w 66675"/>
                  <a:gd name="connsiteY32" fmla="*/ 47625 h 66675"/>
                  <a:gd name="connsiteX33" fmla="*/ 19050 w 66675"/>
                  <a:gd name="connsiteY33" fmla="*/ 33338 h 66675"/>
                  <a:gd name="connsiteX34" fmla="*/ 33338 w 66675"/>
                  <a:gd name="connsiteY34" fmla="*/ 19050 h 66675"/>
                  <a:gd name="connsiteX35" fmla="*/ 47625 w 66675"/>
                  <a:gd name="connsiteY35" fmla="*/ 33338 h 66675"/>
                  <a:gd name="connsiteX36" fmla="*/ 33338 w 66675"/>
                  <a:gd name="connsiteY36"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675" h="66675">
                    <a:moveTo>
                      <a:pt x="66675" y="38100"/>
                    </a:moveTo>
                    <a:lnTo>
                      <a:pt x="66675" y="28575"/>
                    </a:lnTo>
                    <a:lnTo>
                      <a:pt x="56664" y="28575"/>
                    </a:lnTo>
                    <a:cubicBezTo>
                      <a:pt x="56055" y="25595"/>
                      <a:pt x="54874" y="22762"/>
                      <a:pt x="53188" y="20231"/>
                    </a:cubicBezTo>
                    <a:lnTo>
                      <a:pt x="60284" y="13135"/>
                    </a:lnTo>
                    <a:lnTo>
                      <a:pt x="53550" y="6401"/>
                    </a:lnTo>
                    <a:lnTo>
                      <a:pt x="46453" y="13497"/>
                    </a:lnTo>
                    <a:cubicBezTo>
                      <a:pt x="43921" y="11805"/>
                      <a:pt x="41084" y="10621"/>
                      <a:pt x="38100" y="10011"/>
                    </a:cubicBezTo>
                    <a:lnTo>
                      <a:pt x="38100" y="0"/>
                    </a:lnTo>
                    <a:lnTo>
                      <a:pt x="28575" y="0"/>
                    </a:lnTo>
                    <a:lnTo>
                      <a:pt x="28575" y="10011"/>
                    </a:lnTo>
                    <a:cubicBezTo>
                      <a:pt x="25591" y="10621"/>
                      <a:pt x="22754" y="11805"/>
                      <a:pt x="20222" y="13497"/>
                    </a:cubicBezTo>
                    <a:lnTo>
                      <a:pt x="13125" y="6401"/>
                    </a:lnTo>
                    <a:lnTo>
                      <a:pt x="6391" y="13135"/>
                    </a:lnTo>
                    <a:lnTo>
                      <a:pt x="13487" y="20231"/>
                    </a:lnTo>
                    <a:cubicBezTo>
                      <a:pt x="11801" y="22762"/>
                      <a:pt x="10620" y="25595"/>
                      <a:pt x="10011" y="28575"/>
                    </a:cubicBezTo>
                    <a:lnTo>
                      <a:pt x="0" y="28575"/>
                    </a:lnTo>
                    <a:lnTo>
                      <a:pt x="0" y="38100"/>
                    </a:lnTo>
                    <a:lnTo>
                      <a:pt x="10011" y="38100"/>
                    </a:lnTo>
                    <a:cubicBezTo>
                      <a:pt x="10620" y="41080"/>
                      <a:pt x="11801" y="43913"/>
                      <a:pt x="13487" y="46444"/>
                    </a:cubicBezTo>
                    <a:lnTo>
                      <a:pt x="6391" y="53540"/>
                    </a:lnTo>
                    <a:lnTo>
                      <a:pt x="13125" y="60274"/>
                    </a:lnTo>
                    <a:lnTo>
                      <a:pt x="20222" y="53178"/>
                    </a:lnTo>
                    <a:cubicBezTo>
                      <a:pt x="22754" y="54870"/>
                      <a:pt x="25591" y="56054"/>
                      <a:pt x="28575" y="56664"/>
                    </a:cubicBezTo>
                    <a:lnTo>
                      <a:pt x="28575" y="66675"/>
                    </a:lnTo>
                    <a:lnTo>
                      <a:pt x="38100" y="66675"/>
                    </a:lnTo>
                    <a:lnTo>
                      <a:pt x="38100" y="56664"/>
                    </a:lnTo>
                    <a:cubicBezTo>
                      <a:pt x="41084" y="56054"/>
                      <a:pt x="43921" y="54870"/>
                      <a:pt x="46453" y="53178"/>
                    </a:cubicBezTo>
                    <a:lnTo>
                      <a:pt x="53550" y="60274"/>
                    </a:lnTo>
                    <a:lnTo>
                      <a:pt x="60284" y="53540"/>
                    </a:lnTo>
                    <a:lnTo>
                      <a:pt x="53188" y="46444"/>
                    </a:lnTo>
                    <a:cubicBezTo>
                      <a:pt x="54874" y="43913"/>
                      <a:pt x="56055" y="41080"/>
                      <a:pt x="56664" y="38100"/>
                    </a:cubicBezTo>
                    <a:close/>
                    <a:moveTo>
                      <a:pt x="33338" y="47625"/>
                    </a:moveTo>
                    <a:cubicBezTo>
                      <a:pt x="25447" y="47625"/>
                      <a:pt x="19050" y="41228"/>
                      <a:pt x="19050" y="33338"/>
                    </a:cubicBezTo>
                    <a:cubicBezTo>
                      <a:pt x="19050" y="25447"/>
                      <a:pt x="25447" y="19050"/>
                      <a:pt x="33338" y="19050"/>
                    </a:cubicBezTo>
                    <a:cubicBezTo>
                      <a:pt x="41228" y="19050"/>
                      <a:pt x="47625" y="25447"/>
                      <a:pt x="47625" y="33338"/>
                    </a:cubicBezTo>
                    <a:cubicBezTo>
                      <a:pt x="47625" y="41228"/>
                      <a:pt x="41228" y="47625"/>
                      <a:pt x="33338" y="47625"/>
                    </a:cubicBezTo>
                    <a:close/>
                  </a:path>
                </a:pathLst>
              </a:custGeom>
              <a:gradFill flip="none" rotWithShape="1">
                <a:gsLst>
                  <a:gs pos="10000">
                    <a:srgbClr val="D59ED7"/>
                  </a:gs>
                  <a:gs pos="35000">
                    <a:srgbClr val="8DC8E8"/>
                  </a:gs>
                </a:gsLst>
                <a:lin ang="13500000" scaled="1"/>
                <a:tileRect/>
              </a:gradFill>
              <a:ln cap="rnd">
                <a:gradFill flip="none" rotWithShape="1">
                  <a:gsLst>
                    <a:gs pos="0">
                      <a:srgbClr val="D59ED7"/>
                    </a:gs>
                    <a:gs pos="74000">
                      <a:srgbClr val="8DC8E8"/>
                    </a:gs>
                  </a:gsLst>
                  <a:path path="circle">
                    <a:fillToRect l="100000" t="100000"/>
                  </a:path>
                  <a:tileRect r="-100000" b="-100000"/>
                </a:gra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sp>
            <p:nvSpPr>
              <p:cNvPr id="36" name="Freeform 70">
                <a:extLst>
                  <a:ext uri="{FF2B5EF4-FFF2-40B4-BE49-F238E27FC236}">
                    <a16:creationId xmlns:a16="http://schemas.microsoft.com/office/drawing/2014/main" id="{33179635-60E5-03D7-F607-5BEF5200FE37}"/>
                  </a:ext>
                </a:extLst>
              </p:cNvPr>
              <p:cNvSpPr/>
              <p:nvPr/>
            </p:nvSpPr>
            <p:spPr>
              <a:xfrm>
                <a:off x="6078778" y="3411769"/>
                <a:ext cx="84648" cy="84610"/>
              </a:xfrm>
              <a:custGeom>
                <a:avLst/>
                <a:gdLst>
                  <a:gd name="connsiteX0" fmla="*/ 73771 w 84648"/>
                  <a:gd name="connsiteY0" fmla="*/ 42310 h 84610"/>
                  <a:gd name="connsiteX1" fmla="*/ 72819 w 84648"/>
                  <a:gd name="connsiteY1" fmla="*/ 34842 h 84610"/>
                  <a:gd name="connsiteX2" fmla="*/ 84649 w 84648"/>
                  <a:gd name="connsiteY2" fmla="*/ 29947 h 84610"/>
                  <a:gd name="connsiteX3" fmla="*/ 81001 w 84648"/>
                  <a:gd name="connsiteY3" fmla="*/ 21146 h 84610"/>
                  <a:gd name="connsiteX4" fmla="*/ 69152 w 84648"/>
                  <a:gd name="connsiteY4" fmla="*/ 26051 h 84610"/>
                  <a:gd name="connsiteX5" fmla="*/ 58560 w 84648"/>
                  <a:gd name="connsiteY5" fmla="*/ 15507 h 84610"/>
                  <a:gd name="connsiteX6" fmla="*/ 63465 w 84648"/>
                  <a:gd name="connsiteY6" fmla="*/ 3648 h 84610"/>
                  <a:gd name="connsiteX7" fmla="*/ 54674 w 84648"/>
                  <a:gd name="connsiteY7" fmla="*/ 0 h 84610"/>
                  <a:gd name="connsiteX8" fmla="*/ 49768 w 84648"/>
                  <a:gd name="connsiteY8" fmla="*/ 11830 h 84610"/>
                  <a:gd name="connsiteX9" fmla="*/ 34833 w 84648"/>
                  <a:gd name="connsiteY9" fmla="*/ 11830 h 84610"/>
                  <a:gd name="connsiteX10" fmla="*/ 29937 w 84648"/>
                  <a:gd name="connsiteY10" fmla="*/ 0 h 84610"/>
                  <a:gd name="connsiteX11" fmla="*/ 21136 w 84648"/>
                  <a:gd name="connsiteY11" fmla="*/ 3648 h 84610"/>
                  <a:gd name="connsiteX12" fmla="*/ 26041 w 84648"/>
                  <a:gd name="connsiteY12" fmla="*/ 15507 h 84610"/>
                  <a:gd name="connsiteX13" fmla="*/ 15497 w 84648"/>
                  <a:gd name="connsiteY13" fmla="*/ 26051 h 84610"/>
                  <a:gd name="connsiteX14" fmla="*/ 3648 w 84648"/>
                  <a:gd name="connsiteY14" fmla="*/ 21146 h 84610"/>
                  <a:gd name="connsiteX15" fmla="*/ 0 w 84648"/>
                  <a:gd name="connsiteY15" fmla="*/ 29947 h 84610"/>
                  <a:gd name="connsiteX16" fmla="*/ 11821 w 84648"/>
                  <a:gd name="connsiteY16" fmla="*/ 34842 h 84610"/>
                  <a:gd name="connsiteX17" fmla="*/ 11821 w 84648"/>
                  <a:gd name="connsiteY17" fmla="*/ 49778 h 84610"/>
                  <a:gd name="connsiteX18" fmla="*/ 0 w 84648"/>
                  <a:gd name="connsiteY18" fmla="*/ 54683 h 84610"/>
                  <a:gd name="connsiteX19" fmla="*/ 3648 w 84648"/>
                  <a:gd name="connsiteY19" fmla="*/ 63475 h 84610"/>
                  <a:gd name="connsiteX20" fmla="*/ 15497 w 84648"/>
                  <a:gd name="connsiteY20" fmla="*/ 58569 h 84610"/>
                  <a:gd name="connsiteX21" fmla="*/ 26041 w 84648"/>
                  <a:gd name="connsiteY21" fmla="*/ 69123 h 84610"/>
                  <a:gd name="connsiteX22" fmla="*/ 21136 w 84648"/>
                  <a:gd name="connsiteY22" fmla="*/ 80963 h 84610"/>
                  <a:gd name="connsiteX23" fmla="*/ 29937 w 84648"/>
                  <a:gd name="connsiteY23" fmla="*/ 84611 h 84610"/>
                  <a:gd name="connsiteX24" fmla="*/ 34833 w 84648"/>
                  <a:gd name="connsiteY24" fmla="*/ 72790 h 84610"/>
                  <a:gd name="connsiteX25" fmla="*/ 49778 w 84648"/>
                  <a:gd name="connsiteY25" fmla="*/ 72790 h 84610"/>
                  <a:gd name="connsiteX26" fmla="*/ 54674 w 84648"/>
                  <a:gd name="connsiteY26" fmla="*/ 84611 h 84610"/>
                  <a:gd name="connsiteX27" fmla="*/ 63465 w 84648"/>
                  <a:gd name="connsiteY27" fmla="*/ 80963 h 84610"/>
                  <a:gd name="connsiteX28" fmla="*/ 58560 w 84648"/>
                  <a:gd name="connsiteY28" fmla="*/ 69123 h 84610"/>
                  <a:gd name="connsiteX29" fmla="*/ 69113 w 84648"/>
                  <a:gd name="connsiteY29" fmla="*/ 58569 h 84610"/>
                  <a:gd name="connsiteX30" fmla="*/ 80963 w 84648"/>
                  <a:gd name="connsiteY30" fmla="*/ 63475 h 84610"/>
                  <a:gd name="connsiteX31" fmla="*/ 84611 w 84648"/>
                  <a:gd name="connsiteY31" fmla="*/ 54683 h 84610"/>
                  <a:gd name="connsiteX32" fmla="*/ 72781 w 84648"/>
                  <a:gd name="connsiteY32" fmla="*/ 49778 h 84610"/>
                  <a:gd name="connsiteX33" fmla="*/ 73771 w 84648"/>
                  <a:gd name="connsiteY33" fmla="*/ 42310 h 84610"/>
                  <a:gd name="connsiteX34" fmla="*/ 20355 w 84648"/>
                  <a:gd name="connsiteY34" fmla="*/ 42310 h 84610"/>
                  <a:gd name="connsiteX35" fmla="*/ 42310 w 84648"/>
                  <a:gd name="connsiteY35" fmla="*/ 20450 h 84610"/>
                  <a:gd name="connsiteX36" fmla="*/ 64170 w 84648"/>
                  <a:gd name="connsiteY36" fmla="*/ 42405 h 84610"/>
                  <a:gd name="connsiteX37" fmla="*/ 42262 w 84648"/>
                  <a:gd name="connsiteY37" fmla="*/ 64265 h 84610"/>
                  <a:gd name="connsiteX38" fmla="*/ 20355 w 84648"/>
                  <a:gd name="connsiteY38" fmla="*/ 42310 h 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648" h="84610">
                    <a:moveTo>
                      <a:pt x="73771" y="42310"/>
                    </a:moveTo>
                    <a:cubicBezTo>
                      <a:pt x="73757" y="39792"/>
                      <a:pt x="73437" y="37284"/>
                      <a:pt x="72819" y="34842"/>
                    </a:cubicBezTo>
                    <a:lnTo>
                      <a:pt x="84649" y="29947"/>
                    </a:lnTo>
                    <a:lnTo>
                      <a:pt x="81001" y="21146"/>
                    </a:lnTo>
                    <a:lnTo>
                      <a:pt x="69152" y="26051"/>
                    </a:lnTo>
                    <a:cubicBezTo>
                      <a:pt x="66516" y="21739"/>
                      <a:pt x="62883" y="18123"/>
                      <a:pt x="58560" y="15507"/>
                    </a:cubicBezTo>
                    <a:lnTo>
                      <a:pt x="63465" y="3648"/>
                    </a:lnTo>
                    <a:lnTo>
                      <a:pt x="54674" y="0"/>
                    </a:lnTo>
                    <a:lnTo>
                      <a:pt x="49768" y="11830"/>
                    </a:lnTo>
                    <a:cubicBezTo>
                      <a:pt x="44877" y="10509"/>
                      <a:pt x="39724" y="10509"/>
                      <a:pt x="34833" y="11830"/>
                    </a:cubicBezTo>
                    <a:lnTo>
                      <a:pt x="29937" y="0"/>
                    </a:lnTo>
                    <a:lnTo>
                      <a:pt x="21136" y="3648"/>
                    </a:lnTo>
                    <a:lnTo>
                      <a:pt x="26041" y="15507"/>
                    </a:lnTo>
                    <a:cubicBezTo>
                      <a:pt x="21734" y="18128"/>
                      <a:pt x="18118" y="21744"/>
                      <a:pt x="15497" y="26051"/>
                    </a:cubicBezTo>
                    <a:lnTo>
                      <a:pt x="3648" y="21146"/>
                    </a:lnTo>
                    <a:lnTo>
                      <a:pt x="0" y="29947"/>
                    </a:lnTo>
                    <a:lnTo>
                      <a:pt x="11821" y="34842"/>
                    </a:lnTo>
                    <a:cubicBezTo>
                      <a:pt x="10500" y="39734"/>
                      <a:pt x="10500" y="44887"/>
                      <a:pt x="11821" y="49778"/>
                    </a:cubicBezTo>
                    <a:lnTo>
                      <a:pt x="0" y="54683"/>
                    </a:lnTo>
                    <a:lnTo>
                      <a:pt x="3648" y="63475"/>
                    </a:lnTo>
                    <a:lnTo>
                      <a:pt x="15497" y="58569"/>
                    </a:lnTo>
                    <a:cubicBezTo>
                      <a:pt x="18118" y="62879"/>
                      <a:pt x="21734" y="66498"/>
                      <a:pt x="26041" y="69123"/>
                    </a:cubicBezTo>
                    <a:lnTo>
                      <a:pt x="21136" y="80963"/>
                    </a:lnTo>
                    <a:lnTo>
                      <a:pt x="29937" y="84611"/>
                    </a:lnTo>
                    <a:lnTo>
                      <a:pt x="34833" y="72790"/>
                    </a:lnTo>
                    <a:cubicBezTo>
                      <a:pt x="39725" y="74124"/>
                      <a:pt x="44886" y="74124"/>
                      <a:pt x="49778" y="72790"/>
                    </a:cubicBezTo>
                    <a:lnTo>
                      <a:pt x="54674" y="84611"/>
                    </a:lnTo>
                    <a:lnTo>
                      <a:pt x="63465" y="80963"/>
                    </a:lnTo>
                    <a:lnTo>
                      <a:pt x="58560" y="69123"/>
                    </a:lnTo>
                    <a:cubicBezTo>
                      <a:pt x="62873" y="66502"/>
                      <a:pt x="66492" y="62882"/>
                      <a:pt x="69113" y="58569"/>
                    </a:cubicBezTo>
                    <a:lnTo>
                      <a:pt x="80963" y="63475"/>
                    </a:lnTo>
                    <a:lnTo>
                      <a:pt x="84611" y="54683"/>
                    </a:lnTo>
                    <a:lnTo>
                      <a:pt x="72781" y="49778"/>
                    </a:lnTo>
                    <a:cubicBezTo>
                      <a:pt x="73411" y="47337"/>
                      <a:pt x="73744" y="44830"/>
                      <a:pt x="73771" y="42310"/>
                    </a:cubicBezTo>
                    <a:close/>
                    <a:moveTo>
                      <a:pt x="20355" y="42310"/>
                    </a:moveTo>
                    <a:cubicBezTo>
                      <a:pt x="20381" y="30211"/>
                      <a:pt x="30211" y="20424"/>
                      <a:pt x="42310" y="20450"/>
                    </a:cubicBezTo>
                    <a:cubicBezTo>
                      <a:pt x="54409" y="20477"/>
                      <a:pt x="64197" y="30306"/>
                      <a:pt x="64170" y="42405"/>
                    </a:cubicBezTo>
                    <a:cubicBezTo>
                      <a:pt x="64143" y="54486"/>
                      <a:pt x="54343" y="64265"/>
                      <a:pt x="42262" y="64265"/>
                    </a:cubicBezTo>
                    <a:cubicBezTo>
                      <a:pt x="30160" y="64228"/>
                      <a:pt x="20365" y="54413"/>
                      <a:pt x="20355" y="42310"/>
                    </a:cubicBezTo>
                    <a:close/>
                  </a:path>
                </a:pathLst>
              </a:custGeom>
              <a:gradFill flip="none" rotWithShape="1">
                <a:gsLst>
                  <a:gs pos="10000">
                    <a:srgbClr val="D59ED7"/>
                  </a:gs>
                  <a:gs pos="35000">
                    <a:srgbClr val="8DC8E8"/>
                  </a:gs>
                </a:gsLst>
                <a:lin ang="13500000" scaled="1"/>
                <a:tileRect/>
              </a:gradFill>
              <a:ln cap="rnd">
                <a:gradFill flip="none" rotWithShape="1">
                  <a:gsLst>
                    <a:gs pos="0">
                      <a:srgbClr val="D59ED7"/>
                    </a:gs>
                    <a:gs pos="74000">
                      <a:srgbClr val="8DC8E8"/>
                    </a:gs>
                  </a:gsLst>
                  <a:path path="circle">
                    <a:fillToRect l="100000" t="100000"/>
                  </a:path>
                  <a:tileRect r="-100000" b="-100000"/>
                </a:gra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600" b="1">
                  <a:ln w="3175">
                    <a:noFill/>
                  </a:ln>
                  <a:solidFill>
                    <a:schemeClr val="bg1"/>
                  </a:solidFill>
                  <a:latin typeface="Segoe UI Semibold"/>
                  <a:cs typeface="Segoe UI" pitchFamily="34" charset="0"/>
                </a:endParaRPr>
              </a:p>
            </p:txBody>
          </p:sp>
        </p:grpSp>
      </p:grpSp>
    </p:spTree>
    <p:extLst>
      <p:ext uri="{BB962C8B-B14F-4D97-AF65-F5344CB8AC3E}">
        <p14:creationId xmlns:p14="http://schemas.microsoft.com/office/powerpoint/2010/main" val="33793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42" presetClass="path" presetSubtype="0" decel="100000" fill="hold" grpId="1" nodeType="withEffect">
                                  <p:stCondLst>
                                    <p:cond delay="0"/>
                                  </p:stCondLst>
                                  <p:childTnLst>
                                    <p:animMotion origin="layout" path="M -0.01718 -0.00023 L -2.91667E-6 0 " pathEditMode="relative" rAng="0" ptsTypes="AA">
                                      <p:cBhvr>
                                        <p:cTn id="9" dur="500" fill="hold"/>
                                        <p:tgtEl>
                                          <p:spTgt spid="1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par>
                                <p:cTn id="13" presetID="42" presetClass="path" presetSubtype="0" decel="100000" fill="hold" nodeType="withEffect">
                                  <p:stCondLst>
                                    <p:cond delay="0"/>
                                  </p:stCondLst>
                                  <p:childTnLst>
                                    <p:animMotion origin="layout" path="M 2.70833E-6 -0.03473 L 2.70833E-6 3.33333E-6 " pathEditMode="relative" rAng="0" ptsTypes="AA">
                                      <p:cBhvr>
                                        <p:cTn id="14" dur="500" fill="hold"/>
                                        <p:tgtEl>
                                          <p:spTgt spid="17"/>
                                        </p:tgtEl>
                                        <p:attrNameLst>
                                          <p:attrName>ppt_x</p:attrName>
                                          <p:attrName>ppt_y</p:attrName>
                                        </p:attrNameLst>
                                      </p:cBhvr>
                                      <p:rCtr x="0" y="1736"/>
                                    </p:animMotion>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50"/>
                                        <p:tgtEl>
                                          <p:spTgt spid="20"/>
                                        </p:tgtEl>
                                      </p:cBhvr>
                                    </p:animEffect>
                                  </p:childTnLst>
                                </p:cTn>
                              </p:par>
                              <p:par>
                                <p:cTn id="18" presetID="42" presetClass="path" presetSubtype="0" decel="100000" fill="hold" nodeType="withEffect">
                                  <p:stCondLst>
                                    <p:cond delay="0"/>
                                  </p:stCondLst>
                                  <p:childTnLst>
                                    <p:animMotion origin="layout" path="M -3.54167E-6 -0.03473 L -3.54167E-6 3.33333E-6 " pathEditMode="relative" rAng="0" ptsTypes="AA">
                                      <p:cBhvr>
                                        <p:cTn id="19" dur="500" fill="hold"/>
                                        <p:tgtEl>
                                          <p:spTgt spid="20"/>
                                        </p:tgtEl>
                                        <p:attrNameLst>
                                          <p:attrName>ppt_x</p:attrName>
                                          <p:attrName>ppt_y</p:attrName>
                                        </p:attrNameLst>
                                      </p:cBhvr>
                                      <p:rCtr x="0" y="1736"/>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4.16667E-7 -0.03472 L -4.16667E-7 -4.07407E-6 " pathEditMode="relative" rAng="0" ptsTypes="AA">
                                      <p:cBhvr>
                                        <p:cTn id="24" dur="500" fill="hold"/>
                                        <p:tgtEl>
                                          <p:spTgt spid="23"/>
                                        </p:tgtEl>
                                        <p:attrNameLst>
                                          <p:attrName>ppt_x</p:attrName>
                                          <p:attrName>ppt_y</p:attrName>
                                        </p:attrNameLst>
                                      </p:cBhvr>
                                      <p:rCtr x="0" y="1736"/>
                                    </p:animMotion>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42" presetClass="path" presetSubtype="0" decel="100000" fill="hold" nodeType="withEffect">
                                  <p:stCondLst>
                                    <p:cond delay="0"/>
                                  </p:stCondLst>
                                  <p:childTnLst>
                                    <p:animMotion origin="layout" path="M 1.66667E-6 -0.03473 L 1.66667E-6 2.96296E-6 " pathEditMode="relative" rAng="0" ptsTypes="AA">
                                      <p:cBhvr>
                                        <p:cTn id="29" dur="500" fill="hold"/>
                                        <p:tgtEl>
                                          <p:spTgt spid="29"/>
                                        </p:tgtEl>
                                        <p:attrNameLst>
                                          <p:attrName>ppt_x</p:attrName>
                                          <p:attrName>ppt_y</p:attrName>
                                        </p:attrNameLst>
                                      </p:cBhvr>
                                      <p:rCtr x="0" y="1736"/>
                                    </p:animMotion>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250"/>
                                        <p:tgtEl>
                                          <p:spTgt spid="32"/>
                                        </p:tgtEl>
                                      </p:cBhvr>
                                    </p:animEffect>
                                  </p:childTnLst>
                                </p:cTn>
                              </p:par>
                              <p:par>
                                <p:cTn id="33" presetID="42" presetClass="path" presetSubtype="0" decel="100000" fill="hold" nodeType="withEffect">
                                  <p:stCondLst>
                                    <p:cond delay="0"/>
                                  </p:stCondLst>
                                  <p:childTnLst>
                                    <p:animMotion origin="layout" path="M -3.33333E-6 -0.03473 L -3.33333E-6 2.96296E-6 " pathEditMode="relative" rAng="0" ptsTypes="AA">
                                      <p:cBhvr>
                                        <p:cTn id="34" dur="500" fill="hold"/>
                                        <p:tgtEl>
                                          <p:spTgt spid="32"/>
                                        </p:tgtEl>
                                        <p:attrNameLst>
                                          <p:attrName>ppt_x</p:attrName>
                                          <p:attrName>ppt_y</p:attrName>
                                        </p:attrNameLst>
                                      </p:cBhvr>
                                      <p:rCtr x="0" y="1736"/>
                                    </p:animMotion>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childTnLst>
                                </p:cTn>
                              </p:par>
                              <p:par>
                                <p:cTn id="38" presetID="42" presetClass="path" presetSubtype="0" decel="100000" fill="hold" nodeType="withEffect">
                                  <p:stCondLst>
                                    <p:cond delay="0"/>
                                  </p:stCondLst>
                                  <p:childTnLst>
                                    <p:animMotion origin="layout" path="M -3.95833E-6 -0.03473 L -3.95833E-6 2.96296E-6 " pathEditMode="relative" rAng="0" ptsTypes="AA">
                                      <p:cBhvr>
                                        <p:cTn id="39" dur="500" fill="hold"/>
                                        <p:tgtEl>
                                          <p:spTgt spid="2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7EDC7-5999-5B4C-82E1-AC310D86CCE4}"/>
              </a:ext>
            </a:extLst>
          </p:cNvPr>
          <p:cNvSpPr txBox="1"/>
          <p:nvPr/>
        </p:nvSpPr>
        <p:spPr>
          <a:xfrm>
            <a:off x="2090487" y="2480056"/>
            <a:ext cx="8011026" cy="2585323"/>
          </a:xfrm>
          <a:prstGeom prst="rect">
            <a:avLst/>
          </a:prstGeom>
          <a:noFill/>
        </p:spPr>
        <p:txBody>
          <a:bodyPr wrap="square" rtlCol="0">
            <a:spAutoFit/>
          </a:bodyPr>
          <a:lstStyle/>
          <a:p>
            <a:pPr algn="ctr"/>
            <a:r>
              <a:rPr lang="en-US" sz="5400" b="1" dirty="0">
                <a:solidFill>
                  <a:schemeClr val="bg1"/>
                </a:solidFill>
                <a:latin typeface="Outfit" pitchFamily="2" charset="0"/>
              </a:rPr>
              <a:t>DEMO</a:t>
            </a:r>
            <a:r>
              <a:rPr lang="en-US" sz="5400" dirty="0">
                <a:solidFill>
                  <a:schemeClr val="bg1"/>
                </a:solidFill>
                <a:latin typeface="Outfit" pitchFamily="2" charset="0"/>
              </a:rPr>
              <a:t>: </a:t>
            </a:r>
            <a:r>
              <a:rPr lang="en-US" sz="5400" dirty="0" err="1">
                <a:solidFill>
                  <a:schemeClr val="bg1"/>
                </a:solidFill>
                <a:latin typeface="Outfit" pitchFamily="2" charset="0"/>
              </a:rPr>
              <a:t>Usando</a:t>
            </a:r>
            <a:r>
              <a:rPr lang="en-US" sz="5400" dirty="0">
                <a:solidFill>
                  <a:schemeClr val="bg1"/>
                </a:solidFill>
                <a:latin typeface="Outfit" pitchFamily="2" charset="0"/>
              </a:rPr>
              <a:t> Dev Box para </a:t>
            </a:r>
            <a:r>
              <a:rPr lang="en-US" sz="5400" dirty="0" err="1">
                <a:solidFill>
                  <a:schemeClr val="bg1"/>
                </a:solidFill>
                <a:latin typeface="Outfit" pitchFamily="2" charset="0"/>
              </a:rPr>
              <a:t>trabajar</a:t>
            </a:r>
            <a:r>
              <a:rPr lang="en-US" sz="5400" dirty="0">
                <a:solidFill>
                  <a:schemeClr val="bg1"/>
                </a:solidFill>
                <a:latin typeface="Outfit" pitchFamily="2" charset="0"/>
              </a:rPr>
              <a:t> con .NET MAUI</a:t>
            </a:r>
            <a:endParaRPr lang="en-ES" sz="5400" dirty="0">
              <a:solidFill>
                <a:schemeClr val="bg1"/>
              </a:solidFill>
              <a:latin typeface="Outfit" pitchFamily="2" charset="0"/>
            </a:endParaRPr>
          </a:p>
        </p:txBody>
      </p:sp>
    </p:spTree>
    <p:extLst>
      <p:ext uri="{BB962C8B-B14F-4D97-AF65-F5344CB8AC3E}">
        <p14:creationId xmlns:p14="http://schemas.microsoft.com/office/powerpoint/2010/main" val="1842886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67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93A1CB4-FB9B-D347-B5A1-3789DA09D43E}"/>
              </a:ext>
            </a:extLst>
          </p:cNvPr>
          <p:cNvSpPr txBox="1">
            <a:spLocks/>
          </p:cNvSpPr>
          <p:nvPr/>
        </p:nvSpPr>
        <p:spPr>
          <a:xfrm>
            <a:off x="822472" y="2482897"/>
            <a:ext cx="9283296" cy="3761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1800" dirty="0">
              <a:solidFill>
                <a:schemeClr val="bg1"/>
              </a:solidFill>
              <a:latin typeface="Outfit Light" pitchFamily="2" charset="0"/>
            </a:endParaRPr>
          </a:p>
        </p:txBody>
      </p:sp>
      <p:sp>
        <p:nvSpPr>
          <p:cNvPr id="2" name="Title 1">
            <a:extLst>
              <a:ext uri="{FF2B5EF4-FFF2-40B4-BE49-F238E27FC236}">
                <a16:creationId xmlns:a16="http://schemas.microsoft.com/office/drawing/2014/main" id="{9717774F-E9A7-6470-ADB8-0A0E813CD5E1}"/>
              </a:ext>
            </a:extLst>
          </p:cNvPr>
          <p:cNvSpPr txBox="1">
            <a:spLocks/>
          </p:cNvSpPr>
          <p:nvPr/>
        </p:nvSpPr>
        <p:spPr>
          <a:xfrm>
            <a:off x="674585" y="1193026"/>
            <a:ext cx="10726682" cy="426926"/>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.NET Multi-platform App UI (MAUI)</a:t>
            </a:r>
          </a:p>
        </p:txBody>
      </p:sp>
      <p:sp>
        <p:nvSpPr>
          <p:cNvPr id="3" name="Text Placeholder 7">
            <a:extLst>
              <a:ext uri="{FF2B5EF4-FFF2-40B4-BE49-F238E27FC236}">
                <a16:creationId xmlns:a16="http://schemas.microsoft.com/office/drawing/2014/main" id="{1D5833A1-17D4-5118-382F-275FBD413D25}"/>
              </a:ext>
            </a:extLst>
          </p:cNvPr>
          <p:cNvSpPr txBox="1">
            <a:spLocks/>
          </p:cNvSpPr>
          <p:nvPr/>
        </p:nvSpPr>
        <p:spPr>
          <a:xfrm>
            <a:off x="480466" y="6152657"/>
            <a:ext cx="1076494" cy="251123"/>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bg1"/>
                </a:solidFill>
              </a:rPr>
              <a:t>Aprende</a:t>
            </a:r>
            <a:r>
              <a:rPr lang="en-US" dirty="0">
                <a:solidFill>
                  <a:schemeClr val="bg1"/>
                </a:solidFill>
              </a:rPr>
              <a:t> m</a:t>
            </a:r>
            <a:r>
              <a:rPr lang="es-ES" dirty="0" err="1">
                <a:solidFill>
                  <a:schemeClr val="bg1"/>
                </a:solidFill>
              </a:rPr>
              <a:t>ás</a:t>
            </a:r>
            <a:endParaRPr lang="en-US" dirty="0">
              <a:solidFill>
                <a:schemeClr val="bg1"/>
              </a:solidFill>
            </a:endParaRPr>
          </a:p>
        </p:txBody>
      </p:sp>
      <p:sp>
        <p:nvSpPr>
          <p:cNvPr id="6" name="Text Placeholder 8">
            <a:extLst>
              <a:ext uri="{FF2B5EF4-FFF2-40B4-BE49-F238E27FC236}">
                <a16:creationId xmlns:a16="http://schemas.microsoft.com/office/drawing/2014/main" id="{825F74C2-C37C-B13A-42AC-BAAD2604AB1B}"/>
              </a:ext>
            </a:extLst>
          </p:cNvPr>
          <p:cNvSpPr txBox="1">
            <a:spLocks/>
          </p:cNvSpPr>
          <p:nvPr/>
        </p:nvSpPr>
        <p:spPr>
          <a:xfrm>
            <a:off x="1437087" y="6152657"/>
            <a:ext cx="1106949" cy="251123"/>
          </a:xfrm>
          <a:prstGeom prst="rect">
            <a:avLst/>
          </a:prstGeom>
        </p:spPr>
        <p:txBody>
          <a:bodyP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7030A0"/>
                </a:solidFill>
              </a:rPr>
              <a:t>dot.net/</a:t>
            </a:r>
            <a:r>
              <a:rPr lang="en-US" dirty="0" err="1">
                <a:solidFill>
                  <a:srgbClr val="7030A0"/>
                </a:solidFill>
              </a:rPr>
              <a:t>maui</a:t>
            </a:r>
            <a:endParaRPr lang="en-US" dirty="0">
              <a:solidFill>
                <a:srgbClr val="7030A0"/>
              </a:solidFill>
            </a:endParaRPr>
          </a:p>
        </p:txBody>
      </p:sp>
      <p:sp>
        <p:nvSpPr>
          <p:cNvPr id="8" name="TextBox 7">
            <a:extLst>
              <a:ext uri="{FF2B5EF4-FFF2-40B4-BE49-F238E27FC236}">
                <a16:creationId xmlns:a16="http://schemas.microsoft.com/office/drawing/2014/main" id="{6C9D5DE8-7C49-CB4E-405A-3F655357D347}"/>
              </a:ext>
            </a:extLst>
          </p:cNvPr>
          <p:cNvSpPr txBox="1"/>
          <p:nvPr/>
        </p:nvSpPr>
        <p:spPr>
          <a:xfrm>
            <a:off x="7855247" y="2119578"/>
            <a:ext cx="3469284" cy="414353"/>
          </a:xfrm>
          <a:prstGeom prst="rect">
            <a:avLst/>
          </a:prstGeom>
          <a:noFill/>
        </p:spPr>
        <p:txBody>
          <a:bodyPr wrap="square" lIns="0" rtlCol="0">
            <a:spAutoFit/>
          </a:bodyPr>
          <a:lstStyle/>
          <a:p>
            <a:pPr defTabSz="932597">
              <a:defRPr/>
            </a:pP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Usando</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.NET</a:t>
            </a:r>
            <a:endParaRPr lang="en-US" sz="2040" kern="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TextBox 8">
            <a:extLst>
              <a:ext uri="{FF2B5EF4-FFF2-40B4-BE49-F238E27FC236}">
                <a16:creationId xmlns:a16="http://schemas.microsoft.com/office/drawing/2014/main" id="{CF09FEA6-8B6E-45B2-4699-7933030790AA}"/>
              </a:ext>
            </a:extLst>
          </p:cNvPr>
          <p:cNvSpPr txBox="1"/>
          <p:nvPr/>
        </p:nvSpPr>
        <p:spPr>
          <a:xfrm>
            <a:off x="7855248" y="2756842"/>
            <a:ext cx="3472619" cy="414353"/>
          </a:xfrm>
          <a:prstGeom prst="rect">
            <a:avLst/>
          </a:prstGeom>
          <a:noFill/>
        </p:spPr>
        <p:txBody>
          <a:bodyPr wrap="square" lIns="0" rtlCol="0">
            <a:spAutoFit/>
          </a:bodyPr>
          <a:lstStyle/>
          <a:p>
            <a:pPr defTabSz="932597">
              <a:defRPr/>
            </a:pP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Móvil</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escritorio</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hybrid</a:t>
            </a:r>
          </a:p>
        </p:txBody>
      </p:sp>
      <p:sp>
        <p:nvSpPr>
          <p:cNvPr id="10" name="TextBox 9">
            <a:extLst>
              <a:ext uri="{FF2B5EF4-FFF2-40B4-BE49-F238E27FC236}">
                <a16:creationId xmlns:a16="http://schemas.microsoft.com/office/drawing/2014/main" id="{77ECA3D2-6081-9B28-DE03-20D0830FD03C}"/>
              </a:ext>
            </a:extLst>
          </p:cNvPr>
          <p:cNvSpPr txBox="1"/>
          <p:nvPr/>
        </p:nvSpPr>
        <p:spPr>
          <a:xfrm>
            <a:off x="7859236" y="3401458"/>
            <a:ext cx="4002732" cy="1034129"/>
          </a:xfrm>
          <a:prstGeom prst="rect">
            <a:avLst/>
          </a:prstGeom>
          <a:noFill/>
        </p:spPr>
        <p:txBody>
          <a:bodyPr wrap="square" lIns="0" rtlCol="0">
            <a:spAutoFit/>
          </a:bodyPr>
          <a:lstStyle/>
          <a:p>
            <a:pPr defTabSz="932597">
              <a:defRPr/>
            </a:pP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Productividad</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en</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el</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desarrollo</a:t>
            </a:r>
            <a:endPar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defTabSz="932597">
              <a:defRPr/>
            </a:pPr>
            <a:endPar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defTabSz="932597">
              <a:defRPr/>
            </a:pP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APIs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nativas</a:t>
            </a:r>
            <a:r>
              <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 alto </a:t>
            </a:r>
            <a:r>
              <a:rPr lang="en-US" sz="2040" spc="-51" dirty="0" err="1">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rendimiento</a:t>
            </a:r>
            <a:endPar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1" name="Group 10">
            <a:extLst>
              <a:ext uri="{FF2B5EF4-FFF2-40B4-BE49-F238E27FC236}">
                <a16:creationId xmlns:a16="http://schemas.microsoft.com/office/drawing/2014/main" id="{595319AE-3E16-3773-ADC5-EF20D29B5BD1}"/>
              </a:ext>
            </a:extLst>
          </p:cNvPr>
          <p:cNvGrpSpPr/>
          <p:nvPr/>
        </p:nvGrpSpPr>
        <p:grpSpPr>
          <a:xfrm>
            <a:off x="1556960" y="2122276"/>
            <a:ext cx="5589540" cy="3034931"/>
            <a:chOff x="1525705" y="2080851"/>
            <a:chExt cx="5480439" cy="2975693"/>
          </a:xfrm>
        </p:grpSpPr>
        <p:sp>
          <p:nvSpPr>
            <p:cNvPr id="12" name="Rectangle: Rounded Corners 11">
              <a:extLst>
                <a:ext uri="{FF2B5EF4-FFF2-40B4-BE49-F238E27FC236}">
                  <a16:creationId xmlns:a16="http://schemas.microsoft.com/office/drawing/2014/main" id="{51B65596-696F-3ADA-0ACE-DFDD6AD22554}"/>
                </a:ext>
              </a:extLst>
            </p:cNvPr>
            <p:cNvSpPr/>
            <p:nvPr/>
          </p:nvSpPr>
          <p:spPr>
            <a:xfrm>
              <a:off x="1525705" y="2080851"/>
              <a:ext cx="5480439" cy="1650237"/>
            </a:xfrm>
            <a:prstGeom prst="roundRect">
              <a:avLst>
                <a:gd name="adj" fmla="val 7718"/>
              </a:avLst>
            </a:prstGeom>
            <a:gradFill>
              <a:gsLst>
                <a:gs pos="0">
                  <a:srgbClr val="512BD4">
                    <a:alpha val="10000"/>
                  </a:srgbClr>
                </a:gs>
                <a:gs pos="100000">
                  <a:schemeClr val="accent3">
                    <a:alpha val="10000"/>
                  </a:schemeClr>
                </a:gs>
              </a:gsLst>
              <a:path path="circle">
                <a:fillToRect r="100000" b="100000"/>
              </a:path>
            </a:gradFill>
            <a:ln w="10795" cap="flat" cmpd="sng" algn="ctr">
              <a:solidFill>
                <a:srgbClr val="512BD4"/>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13" name="TextBox 12">
              <a:extLst>
                <a:ext uri="{FF2B5EF4-FFF2-40B4-BE49-F238E27FC236}">
                  <a16:creationId xmlns:a16="http://schemas.microsoft.com/office/drawing/2014/main" id="{397321D2-1DBF-EE30-C77F-2718743EA7B5}"/>
                </a:ext>
              </a:extLst>
            </p:cNvPr>
            <p:cNvSpPr txBox="1"/>
            <p:nvPr/>
          </p:nvSpPr>
          <p:spPr>
            <a:xfrm>
              <a:off x="2025580" y="2507911"/>
              <a:ext cx="4517907" cy="249275"/>
            </a:xfrm>
            <a:prstGeom prst="rect">
              <a:avLst/>
            </a:prstGeom>
            <a:noFill/>
            <a:effectLst/>
          </p:spPr>
          <p:txBody>
            <a:bodyPr wrap="square" lIns="0" tIns="0" rIns="0" bIns="0" rtlCol="0" anchor="t" anchorCtr="0">
              <a:spAutoFit/>
            </a:bodyPr>
            <a:lstStyle/>
            <a:p>
              <a:pPr marL="9715" lvl="1" algn="ctr" defTabSz="932597">
                <a:lnSpc>
                  <a:spcPct val="90000"/>
                </a:lnSpc>
                <a:spcBef>
                  <a:spcPts val="612"/>
                </a:spcBef>
                <a:defRPr/>
              </a:pPr>
              <a:r>
                <a:rPr lang="en-US" sz="1836" b="1" kern="0" dirty="0">
                  <a:solidFill>
                    <a:srgbClr val="B7AAE8"/>
                  </a:solidFill>
                  <a:latin typeface="Open Sans"/>
                  <a:cs typeface="Segoe UI"/>
                </a:rPr>
                <a:t>Proyecto </a:t>
              </a:r>
              <a:r>
                <a:rPr lang="en-US" sz="1836" b="1" kern="0" dirty="0" err="1">
                  <a:solidFill>
                    <a:srgbClr val="B7AAE8"/>
                  </a:solidFill>
                  <a:latin typeface="Open Sans"/>
                  <a:cs typeface="Segoe UI"/>
                </a:rPr>
                <a:t>único</a:t>
              </a:r>
              <a:r>
                <a:rPr lang="en-US" sz="1836" b="1" kern="0" dirty="0">
                  <a:solidFill>
                    <a:srgbClr val="B7AAE8"/>
                  </a:solidFill>
                  <a:latin typeface="Open Sans"/>
                  <a:cs typeface="Segoe UI"/>
                </a:rPr>
                <a:t>, base de </a:t>
              </a:r>
              <a:r>
                <a:rPr lang="en-US" sz="1836" b="1" kern="0" dirty="0" err="1">
                  <a:solidFill>
                    <a:srgbClr val="B7AAE8"/>
                  </a:solidFill>
                  <a:latin typeface="Open Sans"/>
                  <a:cs typeface="Segoe UI"/>
                </a:rPr>
                <a:t>código</a:t>
              </a:r>
              <a:r>
                <a:rPr lang="en-US" sz="1836" b="1" kern="0" dirty="0">
                  <a:solidFill>
                    <a:srgbClr val="B7AAE8"/>
                  </a:solidFill>
                  <a:latin typeface="Open Sans"/>
                  <a:cs typeface="Segoe UI"/>
                </a:rPr>
                <a:t> </a:t>
              </a:r>
              <a:r>
                <a:rPr lang="en-US" sz="1836" b="1" kern="0" dirty="0" err="1">
                  <a:solidFill>
                    <a:srgbClr val="B7AAE8"/>
                  </a:solidFill>
                  <a:latin typeface="Open Sans"/>
                  <a:cs typeface="Segoe UI"/>
                </a:rPr>
                <a:t>común</a:t>
              </a:r>
              <a:endParaRPr lang="en-US" sz="1836" b="1" kern="0" dirty="0">
                <a:solidFill>
                  <a:srgbClr val="B7AAE8"/>
                </a:solidFill>
                <a:latin typeface="Open Sans"/>
                <a:ea typeface="Open Sans"/>
                <a:cs typeface="Segoe UI"/>
              </a:endParaRPr>
            </a:p>
          </p:txBody>
        </p:sp>
        <p:grpSp>
          <p:nvGrpSpPr>
            <p:cNvPr id="14" name="Group 13">
              <a:extLst>
                <a:ext uri="{FF2B5EF4-FFF2-40B4-BE49-F238E27FC236}">
                  <a16:creationId xmlns:a16="http://schemas.microsoft.com/office/drawing/2014/main" id="{A750E3B5-DABB-B92D-CDD8-7AA683364EED}"/>
                </a:ext>
              </a:extLst>
            </p:cNvPr>
            <p:cNvGrpSpPr/>
            <p:nvPr/>
          </p:nvGrpSpPr>
          <p:grpSpPr>
            <a:xfrm>
              <a:off x="1993980" y="4096206"/>
              <a:ext cx="4369777" cy="960338"/>
              <a:chOff x="1993980" y="4096206"/>
              <a:chExt cx="4369777" cy="960338"/>
            </a:xfrm>
          </p:grpSpPr>
          <p:grpSp>
            <p:nvGrpSpPr>
              <p:cNvPr id="32" name="Group 31">
                <a:extLst>
                  <a:ext uri="{FF2B5EF4-FFF2-40B4-BE49-F238E27FC236}">
                    <a16:creationId xmlns:a16="http://schemas.microsoft.com/office/drawing/2014/main" id="{416BFA5E-35CA-B32F-7F0C-25D59F568C49}"/>
                  </a:ext>
                </a:extLst>
              </p:cNvPr>
              <p:cNvGrpSpPr/>
              <p:nvPr/>
            </p:nvGrpSpPr>
            <p:grpSpPr>
              <a:xfrm>
                <a:off x="1993980" y="4096206"/>
                <a:ext cx="998412" cy="960338"/>
                <a:chOff x="1993980" y="4096206"/>
                <a:chExt cx="914400" cy="914400"/>
              </a:xfrm>
            </p:grpSpPr>
            <p:pic>
              <p:nvPicPr>
                <p:cNvPr id="42" name="Graphic 12" descr="Laptop outline">
                  <a:extLst>
                    <a:ext uri="{FF2B5EF4-FFF2-40B4-BE49-F238E27FC236}">
                      <a16:creationId xmlns:a16="http://schemas.microsoft.com/office/drawing/2014/main" id="{08B90FD8-F418-69BA-832F-D1483D234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93980" y="4096206"/>
                  <a:ext cx="914400" cy="914400"/>
                </a:xfrm>
                <a:prstGeom prst="rect">
                  <a:avLst/>
                </a:prstGeom>
              </p:spPr>
            </p:pic>
            <p:grpSp>
              <p:nvGrpSpPr>
                <p:cNvPr id="43" name="Group 42">
                  <a:extLst>
                    <a:ext uri="{FF2B5EF4-FFF2-40B4-BE49-F238E27FC236}">
                      <a16:creationId xmlns:a16="http://schemas.microsoft.com/office/drawing/2014/main" id="{12444A6B-1FFD-CA71-DE2B-80AA6024659E}"/>
                    </a:ext>
                  </a:extLst>
                </p:cNvPr>
                <p:cNvGrpSpPr>
                  <a:grpSpLocks noChangeAspect="1"/>
                </p:cNvGrpSpPr>
                <p:nvPr/>
              </p:nvGrpSpPr>
              <p:grpSpPr bwMode="auto">
                <a:xfrm>
                  <a:off x="2360063" y="4421084"/>
                  <a:ext cx="179625" cy="186207"/>
                  <a:chOff x="2360063" y="4421084"/>
                  <a:chExt cx="854" cy="864"/>
                </a:xfrm>
                <a:solidFill>
                  <a:srgbClr val="FFFFFF"/>
                </a:solidFill>
              </p:grpSpPr>
              <p:sp>
                <p:nvSpPr>
                  <p:cNvPr id="44" name="Freeform 43">
                    <a:extLst>
                      <a:ext uri="{FF2B5EF4-FFF2-40B4-BE49-F238E27FC236}">
                        <a16:creationId xmlns:a16="http://schemas.microsoft.com/office/drawing/2014/main" id="{6120E4F8-E631-D00F-A7AC-A79CCCCA0848}"/>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defRPr/>
                    </a:pPr>
                    <a:endParaRPr lang="en-US" sz="1836"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44">
                    <a:extLst>
                      <a:ext uri="{FF2B5EF4-FFF2-40B4-BE49-F238E27FC236}">
                        <a16:creationId xmlns:a16="http://schemas.microsoft.com/office/drawing/2014/main" id="{58761893-BD08-CDDE-43C4-32881E10E08A}"/>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defRPr/>
                    </a:pPr>
                    <a:endParaRPr lang="en-US" sz="1836"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Freeform 45">
                    <a:extLst>
                      <a:ext uri="{FF2B5EF4-FFF2-40B4-BE49-F238E27FC236}">
                        <a16:creationId xmlns:a16="http://schemas.microsoft.com/office/drawing/2014/main" id="{D9C8B57D-B4B7-2043-67D8-BE68DCA83E97}"/>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defRPr/>
                    </a:pPr>
                    <a:endParaRPr lang="en-US" sz="1836"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Freeform 46">
                    <a:extLst>
                      <a:ext uri="{FF2B5EF4-FFF2-40B4-BE49-F238E27FC236}">
                        <a16:creationId xmlns:a16="http://schemas.microsoft.com/office/drawing/2014/main" id="{E653D29A-2627-4459-E450-7285DE9B3F70}"/>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defRPr/>
                    </a:pPr>
                    <a:endParaRPr lang="en-US" sz="1836" kern="0">
                      <a:gradFill>
                        <a:gsLst>
                          <a:gs pos="1333">
                            <a:prstClr val="white"/>
                          </a:gs>
                          <a:gs pos="8000">
                            <a:prstClr val="white"/>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33" name="Group 32">
                <a:extLst>
                  <a:ext uri="{FF2B5EF4-FFF2-40B4-BE49-F238E27FC236}">
                    <a16:creationId xmlns:a16="http://schemas.microsoft.com/office/drawing/2014/main" id="{8FD2A912-5499-6C1D-C96C-5B37E83584C7}"/>
                  </a:ext>
                </a:extLst>
              </p:cNvPr>
              <p:cNvGrpSpPr/>
              <p:nvPr/>
            </p:nvGrpSpPr>
            <p:grpSpPr>
              <a:xfrm>
                <a:off x="3204214" y="4304687"/>
                <a:ext cx="942888" cy="552045"/>
                <a:chOff x="3204214" y="4304685"/>
                <a:chExt cx="692769" cy="405605"/>
              </a:xfrm>
            </p:grpSpPr>
            <p:sp>
              <p:nvSpPr>
                <p:cNvPr id="39" name="TextBox 9">
                  <a:extLst>
                    <a:ext uri="{FF2B5EF4-FFF2-40B4-BE49-F238E27FC236}">
                      <a16:creationId xmlns:a16="http://schemas.microsoft.com/office/drawing/2014/main" id="{26EC2866-F8D8-69A0-2E21-786AB2C8E8F6}"/>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kern="0">
                      <a:solidFill>
                        <a:srgbClr val="FFFFFF"/>
                      </a:solidFill>
                      <a:latin typeface="Open Sans" panose="020B0606030504020204" pitchFamily="34" charset="0"/>
                      <a:ea typeface="Open Sans" panose="020B0606030504020204" pitchFamily="34" charset="0"/>
                      <a:cs typeface="Open Sans" panose="020B0606030504020204" pitchFamily="34" charset="0"/>
                    </a:rPr>
                    <a:t>macOS</a:t>
                  </a:r>
                </a:p>
              </p:txBody>
            </p:sp>
            <p:sp>
              <p:nvSpPr>
                <p:cNvPr id="40" name="Freeform: Shape 39">
                  <a:extLst>
                    <a:ext uri="{FF2B5EF4-FFF2-40B4-BE49-F238E27FC236}">
                      <a16:creationId xmlns:a16="http://schemas.microsoft.com/office/drawing/2014/main" id="{86EB8F6C-DC28-E585-7F8B-FF9B6762632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endParaRPr lang="en-US">
                    <a:solidFill>
                      <a:srgbClr val="FFFFFF"/>
                    </a:solidFill>
                    <a:latin typeface="Segoe UI"/>
                  </a:endParaRPr>
                </a:p>
              </p:txBody>
            </p:sp>
            <p:sp>
              <p:nvSpPr>
                <p:cNvPr id="41" name="Freeform: Shape 40">
                  <a:extLst>
                    <a:ext uri="{FF2B5EF4-FFF2-40B4-BE49-F238E27FC236}">
                      <a16:creationId xmlns:a16="http://schemas.microsoft.com/office/drawing/2014/main" id="{43A9C23D-6B5F-4EE4-4B98-EE262D4EBC06}"/>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endParaRPr lang="en-US">
                    <a:solidFill>
                      <a:srgbClr val="FFFFFF"/>
                    </a:solidFill>
                    <a:latin typeface="Segoe UI"/>
                  </a:endParaRPr>
                </a:p>
              </p:txBody>
            </p:sp>
          </p:grpSp>
          <p:sp>
            <p:nvSpPr>
              <p:cNvPr id="34" name="TextBox 4">
                <a:extLst>
                  <a:ext uri="{FF2B5EF4-FFF2-40B4-BE49-F238E27FC236}">
                    <a16:creationId xmlns:a16="http://schemas.microsoft.com/office/drawing/2014/main" id="{D4718CD1-5C15-3B36-FF7A-8D94F25EF4A1}"/>
                  </a:ext>
                </a:extLst>
              </p:cNvPr>
              <p:cNvSpPr txBox="1"/>
              <p:nvPr/>
            </p:nvSpPr>
            <p:spPr>
              <a:xfrm>
                <a:off x="4647647" y="4492197"/>
                <a:ext cx="407484"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071" kern="0">
                    <a:solidFill>
                      <a:srgbClr val="FFFFFF"/>
                    </a:solidFill>
                    <a:latin typeface="Open Sans" panose="020B0606030504020204" pitchFamily="34" charset="0"/>
                    <a:ea typeface="Open Sans" panose="020B0606030504020204" pitchFamily="34" charset="0"/>
                    <a:cs typeface="Open Sans" panose="020B0606030504020204" pitchFamily="34" charset="0"/>
                  </a:rPr>
                  <a:t>iOS</a:t>
                </a:r>
              </a:p>
            </p:txBody>
          </p:sp>
          <p:sp>
            <p:nvSpPr>
              <p:cNvPr id="35" name="Graphic 91" descr="Smart Phone with solid fill">
                <a:extLst>
                  <a:ext uri="{FF2B5EF4-FFF2-40B4-BE49-F238E27FC236}">
                    <a16:creationId xmlns:a16="http://schemas.microsoft.com/office/drawing/2014/main" id="{4398CCD1-B268-622E-CC08-8A7D7F861153}"/>
                  </a:ext>
                </a:extLst>
              </p:cNvPr>
              <p:cNvSpPr/>
              <p:nvPr/>
            </p:nvSpPr>
            <p:spPr>
              <a:xfrm>
                <a:off x="4652336" y="4297534"/>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endParaRPr lang="en-US">
                  <a:solidFill>
                    <a:srgbClr val="FFFFFF"/>
                  </a:solidFill>
                  <a:latin typeface="Segoe UI"/>
                </a:endParaRPr>
              </a:p>
            </p:txBody>
          </p:sp>
          <p:grpSp>
            <p:nvGrpSpPr>
              <p:cNvPr id="36" name="Group 35">
                <a:extLst>
                  <a:ext uri="{FF2B5EF4-FFF2-40B4-BE49-F238E27FC236}">
                    <a16:creationId xmlns:a16="http://schemas.microsoft.com/office/drawing/2014/main" id="{6E192685-456F-7CE2-6FE4-C944E46A02EC}"/>
                  </a:ext>
                </a:extLst>
              </p:cNvPr>
              <p:cNvGrpSpPr/>
              <p:nvPr/>
            </p:nvGrpSpPr>
            <p:grpSpPr>
              <a:xfrm>
                <a:off x="5630271" y="4266937"/>
                <a:ext cx="733486" cy="708804"/>
                <a:chOff x="5630271" y="4266937"/>
                <a:chExt cx="914400" cy="914400"/>
              </a:xfrm>
            </p:grpSpPr>
            <p:pic>
              <p:nvPicPr>
                <p:cNvPr id="37" name="Picture 36">
                  <a:extLst>
                    <a:ext uri="{FF2B5EF4-FFF2-40B4-BE49-F238E27FC236}">
                      <a16:creationId xmlns:a16="http://schemas.microsoft.com/office/drawing/2014/main" id="{853F1AE6-661D-8BC0-C495-066BEFC8FA29}"/>
                    </a:ext>
                  </a:extLst>
                </p:cNvPr>
                <p:cNvPicPr>
                  <a:picLocks noChangeAspect="1"/>
                </p:cNvPicPr>
                <p:nvPr/>
              </p:nvPicPr>
              <p:blipFill>
                <a:blip r:embed="rId4"/>
                <a:stretch>
                  <a:fillRect/>
                </a:stretch>
              </p:blipFill>
              <p:spPr>
                <a:xfrm>
                  <a:off x="5941297" y="4545696"/>
                  <a:ext cx="292348" cy="356881"/>
                </a:xfrm>
                <a:prstGeom prst="rect">
                  <a:avLst/>
                </a:prstGeom>
              </p:spPr>
            </p:pic>
            <p:pic>
              <p:nvPicPr>
                <p:cNvPr id="38" name="Graphic 8" descr="Smart Phone outline">
                  <a:extLst>
                    <a:ext uri="{FF2B5EF4-FFF2-40B4-BE49-F238E27FC236}">
                      <a16:creationId xmlns:a16="http://schemas.microsoft.com/office/drawing/2014/main" id="{17C0CCAD-AF6A-F2AC-6BFB-C53635E745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271" y="4266937"/>
                  <a:ext cx="914400" cy="914400"/>
                </a:xfrm>
                <a:prstGeom prst="rect">
                  <a:avLst/>
                </a:prstGeom>
              </p:spPr>
            </p:pic>
          </p:grpSp>
        </p:grpSp>
        <p:grpSp>
          <p:nvGrpSpPr>
            <p:cNvPr id="15" name="Group 14">
              <a:extLst>
                <a:ext uri="{FF2B5EF4-FFF2-40B4-BE49-F238E27FC236}">
                  <a16:creationId xmlns:a16="http://schemas.microsoft.com/office/drawing/2014/main" id="{B8D970D8-0624-19CF-D5F7-A4808A64E9AA}"/>
                </a:ext>
              </a:extLst>
            </p:cNvPr>
            <p:cNvGrpSpPr/>
            <p:nvPr/>
          </p:nvGrpSpPr>
          <p:grpSpPr>
            <a:xfrm>
              <a:off x="1965059" y="2965892"/>
              <a:ext cx="4572000" cy="1232214"/>
              <a:chOff x="1965059" y="2965892"/>
              <a:chExt cx="4572000" cy="1232214"/>
            </a:xfrm>
          </p:grpSpPr>
          <p:grpSp>
            <p:nvGrpSpPr>
              <p:cNvPr id="16" name="Group 15">
                <a:extLst>
                  <a:ext uri="{FF2B5EF4-FFF2-40B4-BE49-F238E27FC236}">
                    <a16:creationId xmlns:a16="http://schemas.microsoft.com/office/drawing/2014/main" id="{55EF0D51-A33A-1352-B799-A30BD63785D1}"/>
                  </a:ext>
                </a:extLst>
              </p:cNvPr>
              <p:cNvGrpSpPr/>
              <p:nvPr/>
            </p:nvGrpSpPr>
            <p:grpSpPr>
              <a:xfrm>
                <a:off x="1965059" y="2965892"/>
                <a:ext cx="4572000" cy="1229905"/>
                <a:chOff x="1965059" y="2965892"/>
                <a:chExt cx="4572000" cy="1229905"/>
              </a:xfrm>
            </p:grpSpPr>
            <p:sp>
              <p:nvSpPr>
                <p:cNvPr id="22" name="Rounded Rectangle 94">
                  <a:extLst>
                    <a:ext uri="{FF2B5EF4-FFF2-40B4-BE49-F238E27FC236}">
                      <a16:creationId xmlns:a16="http://schemas.microsoft.com/office/drawing/2014/main" id="{ECBA51A8-FC02-3744-B441-771B4DF0897A}"/>
                    </a:ext>
                  </a:extLst>
                </p:cNvPr>
                <p:cNvSpPr/>
                <p:nvPr/>
              </p:nvSpPr>
              <p:spPr bwMode="auto">
                <a:xfrm>
                  <a:off x="1965059" y="2965892"/>
                  <a:ext cx="1080000" cy="641417"/>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3433" tIns="110150" rIns="73433" bIns="11015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1428" b="1" kern="0" err="1">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WinUI</a:t>
                  </a:r>
                  <a:endParaRPr lang="en-US" sz="1428" b="1" ker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3" name="Rounded Rectangle 95">
                  <a:extLst>
                    <a:ext uri="{FF2B5EF4-FFF2-40B4-BE49-F238E27FC236}">
                      <a16:creationId xmlns:a16="http://schemas.microsoft.com/office/drawing/2014/main" id="{5497C7C4-A2A9-8926-A902-61C719F0FBE8}"/>
                    </a:ext>
                  </a:extLst>
                </p:cNvPr>
                <p:cNvSpPr/>
                <p:nvPr/>
              </p:nvSpPr>
              <p:spPr bwMode="auto">
                <a:xfrm>
                  <a:off x="3129059" y="2973786"/>
                  <a:ext cx="1080000" cy="625629"/>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3433" tIns="110150" rIns="73433" bIns="11015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1428" b="1" ker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Mac</a:t>
                  </a:r>
                </a:p>
                <a:p>
                  <a:pPr algn="ctr" defTabSz="951028" fontAlgn="base">
                    <a:lnSpc>
                      <a:spcPct val="90000"/>
                    </a:lnSpc>
                    <a:spcBef>
                      <a:spcPct val="0"/>
                    </a:spcBef>
                    <a:spcAft>
                      <a:spcPct val="0"/>
                    </a:spcAft>
                    <a:defRPr/>
                  </a:pPr>
                  <a:r>
                    <a:rPr lang="en-US" sz="1428" b="1" ker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Catalyst</a:t>
                  </a:r>
                </a:p>
              </p:txBody>
            </p:sp>
            <p:sp>
              <p:nvSpPr>
                <p:cNvPr id="24" name="Rounded Rectangle 96">
                  <a:extLst>
                    <a:ext uri="{FF2B5EF4-FFF2-40B4-BE49-F238E27FC236}">
                      <a16:creationId xmlns:a16="http://schemas.microsoft.com/office/drawing/2014/main" id="{B97926CF-9D21-BED0-7B05-8FA4616DA721}"/>
                    </a:ext>
                  </a:extLst>
                </p:cNvPr>
                <p:cNvSpPr/>
                <p:nvPr/>
              </p:nvSpPr>
              <p:spPr bwMode="auto">
                <a:xfrm>
                  <a:off x="5457059" y="2968522"/>
                  <a:ext cx="1080000" cy="63615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3433" tIns="110150" rIns="73433" bIns="11015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1428" b="1" ker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25" name="Rounded Rectangle 93">
                  <a:extLst>
                    <a:ext uri="{FF2B5EF4-FFF2-40B4-BE49-F238E27FC236}">
                      <a16:creationId xmlns:a16="http://schemas.microsoft.com/office/drawing/2014/main" id="{7FC84E2E-DC41-744E-0A0F-AB424FB1A4A2}"/>
                    </a:ext>
                  </a:extLst>
                </p:cNvPr>
                <p:cNvSpPr/>
                <p:nvPr/>
              </p:nvSpPr>
              <p:spPr bwMode="auto">
                <a:xfrm>
                  <a:off x="4293059" y="2968522"/>
                  <a:ext cx="1080000" cy="63615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3433" tIns="110150" rIns="73433" bIns="11015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1428" b="1" ker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nvGrpSpPr>
                <p:cNvPr id="26" name="Group 25">
                  <a:extLst>
                    <a:ext uri="{FF2B5EF4-FFF2-40B4-BE49-F238E27FC236}">
                      <a16:creationId xmlns:a16="http://schemas.microsoft.com/office/drawing/2014/main" id="{AFD399A9-F919-B215-7136-AB1BC8BC94CE}"/>
                    </a:ext>
                  </a:extLst>
                </p:cNvPr>
                <p:cNvGrpSpPr/>
                <p:nvPr/>
              </p:nvGrpSpPr>
              <p:grpSpPr>
                <a:xfrm>
                  <a:off x="2433059" y="3607309"/>
                  <a:ext cx="144000" cy="588488"/>
                  <a:chOff x="2433059" y="3607309"/>
                  <a:chExt cx="144000" cy="588488"/>
                </a:xfrm>
              </p:grpSpPr>
              <p:cxnSp>
                <p:nvCxnSpPr>
                  <p:cNvPr id="30" name="Straight Connector 29">
                    <a:extLst>
                      <a:ext uri="{FF2B5EF4-FFF2-40B4-BE49-F238E27FC236}">
                        <a16:creationId xmlns:a16="http://schemas.microsoft.com/office/drawing/2014/main" id="{A541C47A-289D-27E3-31FA-7AD24F83C50B}"/>
                      </a:ext>
                    </a:extLst>
                  </p:cNvPr>
                  <p:cNvCxnSpPr>
                    <a:cxnSpLocks/>
                  </p:cNvCxnSpPr>
                  <p:nvPr/>
                </p:nvCxnSpPr>
                <p:spPr>
                  <a:xfrm>
                    <a:off x="2493514" y="3607309"/>
                    <a:ext cx="0" cy="516488"/>
                  </a:xfrm>
                  <a:prstGeom prst="line">
                    <a:avLst/>
                  </a:prstGeom>
                  <a:noFill/>
                  <a:ln w="6350" cap="flat" cmpd="sng" algn="ctr">
                    <a:solidFill>
                      <a:srgbClr val="512BD4"/>
                    </a:solidFill>
                    <a:prstDash val="solid"/>
                    <a:headEnd type="none" w="lg" len="med"/>
                    <a:tailEnd type="none" w="lg" len="med"/>
                  </a:ln>
                  <a:effectLst/>
                </p:spPr>
              </p:cxnSp>
              <p:sp>
                <p:nvSpPr>
                  <p:cNvPr id="31" name="Oval 30">
                    <a:extLst>
                      <a:ext uri="{FF2B5EF4-FFF2-40B4-BE49-F238E27FC236}">
                        <a16:creationId xmlns:a16="http://schemas.microsoft.com/office/drawing/2014/main" id="{BDF8C976-9EE4-81BB-5578-561931B3D66A}"/>
                      </a:ext>
                    </a:extLst>
                  </p:cNvPr>
                  <p:cNvSpPr>
                    <a:spLocks noChangeAspect="1"/>
                  </p:cNvSpPr>
                  <p:nvPr/>
                </p:nvSpPr>
                <p:spPr bwMode="auto">
                  <a:xfrm>
                    <a:off x="2433059" y="4051797"/>
                    <a:ext cx="144000" cy="144000"/>
                  </a:xfrm>
                  <a:prstGeom prst="ellipse">
                    <a:avLst/>
                  </a:prstGeom>
                  <a:solidFill>
                    <a:srgbClr val="5936D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1028" fontAlgn="base">
                      <a:spcBef>
                        <a:spcPct val="0"/>
                      </a:spcBef>
                      <a:spcAft>
                        <a:spcPct val="0"/>
                      </a:spcAft>
                      <a:defRPr/>
                    </a:pPr>
                    <a:endParaRPr lang="en-US" sz="2040" kern="0" err="1">
                      <a:solidFill>
                        <a:srgbClr val="000000"/>
                      </a:soli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30EAB26C-8116-014B-C75C-A65608D19E6B}"/>
                    </a:ext>
                  </a:extLst>
                </p:cNvPr>
                <p:cNvGrpSpPr/>
                <p:nvPr/>
              </p:nvGrpSpPr>
              <p:grpSpPr>
                <a:xfrm>
                  <a:off x="3597059" y="3607309"/>
                  <a:ext cx="144000" cy="588488"/>
                  <a:chOff x="3597059" y="3607309"/>
                  <a:chExt cx="144000" cy="588488"/>
                </a:xfrm>
              </p:grpSpPr>
              <p:cxnSp>
                <p:nvCxnSpPr>
                  <p:cNvPr id="28" name="Straight Connector 27">
                    <a:extLst>
                      <a:ext uri="{FF2B5EF4-FFF2-40B4-BE49-F238E27FC236}">
                        <a16:creationId xmlns:a16="http://schemas.microsoft.com/office/drawing/2014/main" id="{2715DE32-275A-989E-92A6-11F07F187D88}"/>
                      </a:ext>
                    </a:extLst>
                  </p:cNvPr>
                  <p:cNvCxnSpPr>
                    <a:cxnSpLocks/>
                  </p:cNvCxnSpPr>
                  <p:nvPr/>
                </p:nvCxnSpPr>
                <p:spPr>
                  <a:xfrm>
                    <a:off x="3669059" y="3607309"/>
                    <a:ext cx="0" cy="516488"/>
                  </a:xfrm>
                  <a:prstGeom prst="line">
                    <a:avLst/>
                  </a:prstGeom>
                  <a:noFill/>
                  <a:ln w="6350" cap="flat" cmpd="sng" algn="ctr">
                    <a:solidFill>
                      <a:srgbClr val="512BD4"/>
                    </a:solidFill>
                    <a:prstDash val="solid"/>
                    <a:headEnd type="none" w="lg" len="med"/>
                    <a:tailEnd type="none" w="lg" len="med"/>
                  </a:ln>
                  <a:effectLst/>
                </p:spPr>
              </p:cxnSp>
              <p:sp>
                <p:nvSpPr>
                  <p:cNvPr id="29" name="Oval 28">
                    <a:extLst>
                      <a:ext uri="{FF2B5EF4-FFF2-40B4-BE49-F238E27FC236}">
                        <a16:creationId xmlns:a16="http://schemas.microsoft.com/office/drawing/2014/main" id="{E3F5A11F-0E75-09D4-4F82-86896C414049}"/>
                      </a:ext>
                    </a:extLst>
                  </p:cNvPr>
                  <p:cNvSpPr>
                    <a:spLocks noChangeAspect="1"/>
                  </p:cNvSpPr>
                  <p:nvPr/>
                </p:nvSpPr>
                <p:spPr bwMode="auto">
                  <a:xfrm>
                    <a:off x="3597059" y="4051797"/>
                    <a:ext cx="144000" cy="144000"/>
                  </a:xfrm>
                  <a:prstGeom prst="ellipse">
                    <a:avLst/>
                  </a:prstGeom>
                  <a:solidFill>
                    <a:srgbClr val="5936D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1028" fontAlgn="base">
                      <a:spcBef>
                        <a:spcPct val="0"/>
                      </a:spcBef>
                      <a:spcAft>
                        <a:spcPct val="0"/>
                      </a:spcAft>
                      <a:defRPr/>
                    </a:pPr>
                    <a:endParaRPr lang="en-US" sz="2040" kern="0" err="1">
                      <a:solidFill>
                        <a:srgbClr val="000000"/>
                      </a:solidFill>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36E71CDD-E6D8-E158-0024-9FD335285060}"/>
                  </a:ext>
                </a:extLst>
              </p:cNvPr>
              <p:cNvGrpSpPr/>
              <p:nvPr/>
            </p:nvGrpSpPr>
            <p:grpSpPr>
              <a:xfrm>
                <a:off x="4767550" y="3595186"/>
                <a:ext cx="1295659" cy="602920"/>
                <a:chOff x="4767550" y="3595186"/>
                <a:chExt cx="1295659" cy="602920"/>
              </a:xfrm>
            </p:grpSpPr>
            <p:cxnSp>
              <p:nvCxnSpPr>
                <p:cNvPr id="18" name="Straight Connector 17">
                  <a:extLst>
                    <a:ext uri="{FF2B5EF4-FFF2-40B4-BE49-F238E27FC236}">
                      <a16:creationId xmlns:a16="http://schemas.microsoft.com/office/drawing/2014/main" id="{737D46F4-F407-DF26-55CE-95D75BBA7F27}"/>
                    </a:ext>
                  </a:extLst>
                </p:cNvPr>
                <p:cNvCxnSpPr>
                  <a:cxnSpLocks/>
                </p:cNvCxnSpPr>
                <p:nvPr/>
              </p:nvCxnSpPr>
              <p:spPr>
                <a:xfrm>
                  <a:off x="4839550" y="3609618"/>
                  <a:ext cx="0" cy="516488"/>
                </a:xfrm>
                <a:prstGeom prst="line">
                  <a:avLst/>
                </a:prstGeom>
                <a:noFill/>
                <a:ln w="6350" cap="flat" cmpd="sng" algn="ctr">
                  <a:solidFill>
                    <a:srgbClr val="512BD4"/>
                  </a:solidFill>
                  <a:prstDash val="solid"/>
                  <a:headEnd type="none" w="lg" len="med"/>
                  <a:tailEnd type="none" w="lg" len="med"/>
                </a:ln>
                <a:effectLst/>
              </p:spPr>
            </p:cxnSp>
            <p:sp>
              <p:nvSpPr>
                <p:cNvPr id="19" name="Oval 18">
                  <a:extLst>
                    <a:ext uri="{FF2B5EF4-FFF2-40B4-BE49-F238E27FC236}">
                      <a16:creationId xmlns:a16="http://schemas.microsoft.com/office/drawing/2014/main" id="{9BC2A0C8-28B6-A720-076D-CF04D31B3ADA}"/>
                    </a:ext>
                  </a:extLst>
                </p:cNvPr>
                <p:cNvSpPr>
                  <a:spLocks noChangeAspect="1"/>
                </p:cNvSpPr>
                <p:nvPr/>
              </p:nvSpPr>
              <p:spPr bwMode="auto">
                <a:xfrm>
                  <a:off x="4767550" y="4054106"/>
                  <a:ext cx="144000" cy="144000"/>
                </a:xfrm>
                <a:prstGeom prst="ellipse">
                  <a:avLst/>
                </a:prstGeom>
                <a:solidFill>
                  <a:srgbClr val="5936D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1028" fontAlgn="base">
                    <a:spcBef>
                      <a:spcPct val="0"/>
                    </a:spcBef>
                    <a:spcAft>
                      <a:spcPct val="0"/>
                    </a:spcAft>
                    <a:defRPr/>
                  </a:pPr>
                  <a:endParaRPr lang="en-US" sz="2040" kern="0" err="1">
                    <a:solidFill>
                      <a:srgbClr val="000000"/>
                    </a:soli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6D6E56DD-B1D4-B393-2DFB-54DF4DAA74DF}"/>
                    </a:ext>
                  </a:extLst>
                </p:cNvPr>
                <p:cNvCxnSpPr>
                  <a:cxnSpLocks/>
                </p:cNvCxnSpPr>
                <p:nvPr/>
              </p:nvCxnSpPr>
              <p:spPr>
                <a:xfrm>
                  <a:off x="5979664" y="3595186"/>
                  <a:ext cx="0" cy="516488"/>
                </a:xfrm>
                <a:prstGeom prst="line">
                  <a:avLst/>
                </a:prstGeom>
                <a:noFill/>
                <a:ln w="6350" cap="flat" cmpd="sng" algn="ctr">
                  <a:solidFill>
                    <a:srgbClr val="512BD4"/>
                  </a:solidFill>
                  <a:prstDash val="solid"/>
                  <a:headEnd type="none" w="lg" len="med"/>
                  <a:tailEnd type="none" w="lg" len="med"/>
                </a:ln>
                <a:effectLst/>
              </p:spPr>
            </p:cxnSp>
            <p:sp>
              <p:nvSpPr>
                <p:cNvPr id="21" name="Oval 20">
                  <a:extLst>
                    <a:ext uri="{FF2B5EF4-FFF2-40B4-BE49-F238E27FC236}">
                      <a16:creationId xmlns:a16="http://schemas.microsoft.com/office/drawing/2014/main" id="{FB7D217C-228C-AC9B-BA78-C6B56D54D0C7}"/>
                    </a:ext>
                  </a:extLst>
                </p:cNvPr>
                <p:cNvSpPr>
                  <a:spLocks noChangeAspect="1"/>
                </p:cNvSpPr>
                <p:nvPr/>
              </p:nvSpPr>
              <p:spPr bwMode="auto">
                <a:xfrm>
                  <a:off x="5919209" y="4039674"/>
                  <a:ext cx="144000" cy="144000"/>
                </a:xfrm>
                <a:prstGeom prst="ellipse">
                  <a:avLst/>
                </a:prstGeom>
                <a:solidFill>
                  <a:srgbClr val="5936D6"/>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1028" fontAlgn="base">
                    <a:spcBef>
                      <a:spcPct val="0"/>
                    </a:spcBef>
                    <a:spcAft>
                      <a:spcPct val="0"/>
                    </a:spcAft>
                    <a:defRPr/>
                  </a:pPr>
                  <a:endParaRPr lang="en-US" sz="2040" kern="0" err="1">
                    <a:solidFill>
                      <a:srgbClr val="000000"/>
                    </a:solidFill>
                    <a:latin typeface="Segoe UI"/>
                    <a:ea typeface="Segoe UI" pitchFamily="34" charset="0"/>
                    <a:cs typeface="Segoe UI" pitchFamily="34" charset="0"/>
                  </a:endParaRPr>
                </a:p>
              </p:txBody>
            </p:sp>
          </p:grpSp>
        </p:grpSp>
      </p:grpSp>
      <p:sp>
        <p:nvSpPr>
          <p:cNvPr id="49" name="TextBox 48">
            <a:extLst>
              <a:ext uri="{FF2B5EF4-FFF2-40B4-BE49-F238E27FC236}">
                <a16:creationId xmlns:a16="http://schemas.microsoft.com/office/drawing/2014/main" id="{BBF718FD-C051-8AF3-AC30-3F51C12FB612}"/>
              </a:ext>
            </a:extLst>
          </p:cNvPr>
          <p:cNvSpPr txBox="1"/>
          <p:nvPr/>
        </p:nvSpPr>
        <p:spPr>
          <a:xfrm>
            <a:off x="7859236" y="4707930"/>
            <a:ext cx="4002732" cy="1975926"/>
          </a:xfrm>
          <a:prstGeom prst="rect">
            <a:avLst/>
          </a:prstGeom>
          <a:noFill/>
        </p:spPr>
        <p:txBody>
          <a:bodyPr wrap="square" lIns="0" rtlCol="0">
            <a:spAutoFit/>
          </a:bodyPr>
          <a:lstStyle/>
          <a:p>
            <a:pPr defTabSz="932597">
              <a:defRPr/>
            </a:pPr>
            <a:r>
              <a:rPr lang="es-E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Más de 40 controles </a:t>
            </a:r>
          </a:p>
          <a:p>
            <a:pPr defTabSz="932597">
              <a:defRPr/>
            </a:pPr>
            <a:endParaRPr lang="es-E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defTabSz="932597">
              <a:defRPr/>
            </a:pPr>
            <a:r>
              <a:rPr lang="es-E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Servicios comunes de acceso a la plataforma</a:t>
            </a:r>
          </a:p>
          <a:p>
            <a:pPr defTabSz="932597">
              <a:defRPr/>
            </a:pPr>
            <a:endParaRPr lang="es-E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defTabSz="932597">
              <a:defRPr/>
            </a:pPr>
            <a:r>
              <a:rPr lang="es-E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Accesible por defecto</a:t>
            </a:r>
            <a:endParaRPr lang="en-US" sz="2040" spc="-51" dirty="0">
              <a:ln w="3175">
                <a:noFill/>
              </a:ln>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70099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a:xfrm>
            <a:off x="822370" y="1135821"/>
            <a:ext cx="10514327" cy="418534"/>
          </a:xfrm>
        </p:spPr>
        <p:txBody>
          <a:bodyPr>
            <a:normAutofit fontScale="90000"/>
          </a:bodyPr>
          <a:lstStyle/>
          <a:p>
            <a:pPr algn="ctr"/>
            <a:r>
              <a:rPr lang="es-ES" dirty="0"/>
              <a:t>.NET ofrece opciones para los desarrolladores</a:t>
            </a:r>
            <a:endParaRPr lang="en-US" dirty="0"/>
          </a:p>
        </p:txBody>
      </p:sp>
      <p:sp>
        <p:nvSpPr>
          <p:cNvPr id="32" name="Rounded Rectangle 31">
            <a:extLst>
              <a:ext uri="{FF2B5EF4-FFF2-40B4-BE49-F238E27FC236}">
                <a16:creationId xmlns:a16="http://schemas.microsoft.com/office/drawing/2014/main" id="{7EDD2FC6-2288-D59B-3BE7-D8AD061A52EE}"/>
              </a:ext>
            </a:extLst>
          </p:cNvPr>
          <p:cNvSpPr/>
          <p:nvPr/>
        </p:nvSpPr>
        <p:spPr bwMode="auto">
          <a:xfrm>
            <a:off x="7840657" y="2121006"/>
            <a:ext cx="2176154" cy="2905170"/>
          </a:xfrm>
          <a:prstGeom prst="roundRect">
            <a:avLst>
              <a:gd name="adj" fmla="val 4875"/>
            </a:avLst>
          </a:prstGeom>
          <a:gradFill>
            <a:gsLst>
              <a:gs pos="0">
                <a:srgbClr val="512BD4">
                  <a:alpha val="10000"/>
                </a:srgbClr>
              </a:gs>
              <a:gs pos="100000">
                <a:schemeClr val="accent3">
                  <a:alpha val="10000"/>
                </a:schemeClr>
              </a:gs>
            </a:gsLst>
            <a:path path="circle">
              <a:fillToRect r="100000" b="100000"/>
            </a:path>
          </a:gradFill>
          <a:ln>
            <a:solidFill>
              <a:srgbClr val="512B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ounded Rectangle 32">
            <a:extLst>
              <a:ext uri="{FF2B5EF4-FFF2-40B4-BE49-F238E27FC236}">
                <a16:creationId xmlns:a16="http://schemas.microsoft.com/office/drawing/2014/main" id="{61ABE86D-3BF3-ABE2-A65E-10DCA873CE1B}"/>
              </a:ext>
            </a:extLst>
          </p:cNvPr>
          <p:cNvSpPr/>
          <p:nvPr/>
        </p:nvSpPr>
        <p:spPr bwMode="auto">
          <a:xfrm>
            <a:off x="4576224" y="2121006"/>
            <a:ext cx="3039553" cy="2905170"/>
          </a:xfrm>
          <a:prstGeom prst="roundRect">
            <a:avLst>
              <a:gd name="adj" fmla="val 3768"/>
            </a:avLst>
          </a:prstGeom>
          <a:gradFill>
            <a:gsLst>
              <a:gs pos="0">
                <a:srgbClr val="512BD4">
                  <a:alpha val="10000"/>
                </a:srgbClr>
              </a:gs>
              <a:gs pos="100000">
                <a:schemeClr val="accent3">
                  <a:alpha val="10000"/>
                </a:schemeClr>
              </a:gs>
            </a:gsLst>
            <a:path path="circle">
              <a:fillToRect r="100000" b="100000"/>
            </a:path>
          </a:gradFill>
          <a:ln>
            <a:solidFill>
              <a:srgbClr val="512B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ounded Rectangle 30">
            <a:extLst>
              <a:ext uri="{FF2B5EF4-FFF2-40B4-BE49-F238E27FC236}">
                <a16:creationId xmlns:a16="http://schemas.microsoft.com/office/drawing/2014/main" id="{9D9E7E40-0A7D-2CF1-6840-312C6AECC0EB}"/>
              </a:ext>
            </a:extLst>
          </p:cNvPr>
          <p:cNvSpPr/>
          <p:nvPr/>
        </p:nvSpPr>
        <p:spPr bwMode="auto">
          <a:xfrm>
            <a:off x="2180193" y="2121006"/>
            <a:ext cx="2176154" cy="2905170"/>
          </a:xfrm>
          <a:prstGeom prst="roundRect">
            <a:avLst>
              <a:gd name="adj" fmla="val 4875"/>
            </a:avLst>
          </a:prstGeom>
          <a:gradFill>
            <a:gsLst>
              <a:gs pos="0">
                <a:srgbClr val="512BD4">
                  <a:alpha val="10000"/>
                </a:srgbClr>
              </a:gs>
              <a:gs pos="100000">
                <a:schemeClr val="accent3">
                  <a:alpha val="10000"/>
                </a:schemeClr>
              </a:gs>
            </a:gsLst>
            <a:path path="circle">
              <a:fillToRect r="100000" b="100000"/>
            </a:path>
          </a:gradFill>
          <a:ln>
            <a:solidFill>
              <a:srgbClr val="512B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C40E59EF-26B3-2D2F-52AD-546E202E745D}"/>
              </a:ext>
            </a:extLst>
          </p:cNvPr>
          <p:cNvSpPr txBox="1"/>
          <p:nvPr/>
        </p:nvSpPr>
        <p:spPr>
          <a:xfrm>
            <a:off x="574122" y="3381894"/>
            <a:ext cx="1247598" cy="468972"/>
          </a:xfrm>
          <a:prstGeom prst="rect">
            <a:avLst/>
          </a:prstGeom>
          <a:noFill/>
        </p:spPr>
        <p:txBody>
          <a:bodyPr wrap="square" rtlCol="0">
            <a:spAutoFit/>
          </a:bodyPr>
          <a:lstStyle/>
          <a:p>
            <a:pPr algn="ctr" defTabSz="914225">
              <a:defRPr/>
            </a:pPr>
            <a:r>
              <a:rPr lang="en-US" sz="24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Web</a:t>
            </a:r>
          </a:p>
        </p:txBody>
      </p:sp>
      <p:sp>
        <p:nvSpPr>
          <p:cNvPr id="5" name="TextBox 4">
            <a:extLst>
              <a:ext uri="{FF2B5EF4-FFF2-40B4-BE49-F238E27FC236}">
                <a16:creationId xmlns:a16="http://schemas.microsoft.com/office/drawing/2014/main" id="{AAA9B209-BC20-CCD1-4E76-41618449EBAE}"/>
              </a:ext>
            </a:extLst>
          </p:cNvPr>
          <p:cNvSpPr txBox="1"/>
          <p:nvPr/>
        </p:nvSpPr>
        <p:spPr>
          <a:xfrm>
            <a:off x="10370282" y="3381894"/>
            <a:ext cx="1247598" cy="468972"/>
          </a:xfrm>
          <a:prstGeom prst="rect">
            <a:avLst/>
          </a:prstGeom>
          <a:noFill/>
        </p:spPr>
        <p:txBody>
          <a:bodyPr wrap="square" rtlCol="0">
            <a:spAutoFit/>
          </a:bodyPr>
          <a:lstStyle/>
          <a:p>
            <a:pPr algn="ctr" defTabSz="914225">
              <a:defRPr/>
            </a:pPr>
            <a:r>
              <a:rPr lang="en-US" sz="2400" dirty="0" err="1">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Nativo</a:t>
            </a:r>
            <a:endParaRPr lang="en-US" sz="24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3" name="Straight Arrow Connector 2">
            <a:extLst>
              <a:ext uri="{FF2B5EF4-FFF2-40B4-BE49-F238E27FC236}">
                <a16:creationId xmlns:a16="http://schemas.microsoft.com/office/drawing/2014/main" id="{0FC5183E-FCE6-3C99-968A-69EE9A3C8EEA}"/>
              </a:ext>
            </a:extLst>
          </p:cNvPr>
          <p:cNvCxnSpPr>
            <a:cxnSpLocks/>
          </p:cNvCxnSpPr>
          <p:nvPr/>
        </p:nvCxnSpPr>
        <p:spPr>
          <a:xfrm>
            <a:off x="1776613" y="3616114"/>
            <a:ext cx="8638775" cy="0"/>
          </a:xfrm>
          <a:prstGeom prst="straightConnector1">
            <a:avLst/>
          </a:prstGeom>
          <a:gradFill>
            <a:gsLst>
              <a:gs pos="0">
                <a:srgbClr val="50E6FF"/>
              </a:gs>
              <a:gs pos="100000">
                <a:srgbClr val="8661C5"/>
              </a:gs>
            </a:gsLst>
            <a:lin ang="2700000" scaled="0"/>
          </a:gradFill>
          <a:ln w="44450">
            <a:solidFill>
              <a:srgbClr val="8B73E2"/>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E33CBBE8-0C2B-4846-2D13-AE829A4C536D}"/>
              </a:ext>
            </a:extLst>
          </p:cNvPr>
          <p:cNvSpPr txBox="1"/>
          <p:nvPr/>
        </p:nvSpPr>
        <p:spPr>
          <a:xfrm>
            <a:off x="4566216" y="4233558"/>
            <a:ext cx="3044520" cy="374793"/>
          </a:xfrm>
          <a:prstGeom prst="rect">
            <a:avLst/>
          </a:prstGeom>
          <a:noFill/>
        </p:spPr>
        <p:txBody>
          <a:bodyPr wrap="square" rtlCol="0">
            <a:spAutoFit/>
          </a:bodyPr>
          <a:lstStyle/>
          <a:p>
            <a:pPr algn="ctr" defTabSz="914225">
              <a:defRPr/>
            </a:pPr>
            <a:r>
              <a:rPr lang="en-US">
                <a:solidFill>
                  <a:prstClr val="white"/>
                </a:solidFill>
                <a:latin typeface="Open Sans"/>
                <a:ea typeface="Open Sans" panose="020B0606030504020204" pitchFamily="34" charset="0"/>
                <a:cs typeface="Segoe UI Semibold" panose="020B0702040204020203" pitchFamily="34" charset="0"/>
              </a:rPr>
              <a:t>Hybrid</a:t>
            </a:r>
          </a:p>
        </p:txBody>
      </p:sp>
      <p:sp>
        <p:nvSpPr>
          <p:cNvPr id="18" name="TextBox 17">
            <a:extLst>
              <a:ext uri="{FF2B5EF4-FFF2-40B4-BE49-F238E27FC236}">
                <a16:creationId xmlns:a16="http://schemas.microsoft.com/office/drawing/2014/main" id="{34D52220-5E59-7350-6C5F-565D8A537632}"/>
              </a:ext>
            </a:extLst>
          </p:cNvPr>
          <p:cNvSpPr txBox="1"/>
          <p:nvPr/>
        </p:nvSpPr>
        <p:spPr>
          <a:xfrm>
            <a:off x="7845662" y="4233558"/>
            <a:ext cx="2175963" cy="374793"/>
          </a:xfrm>
          <a:prstGeom prst="rect">
            <a:avLst/>
          </a:prstGeom>
          <a:noFill/>
        </p:spPr>
        <p:txBody>
          <a:bodyPr wrap="square" rtlCol="0">
            <a:spAutoFit/>
          </a:bodyPr>
          <a:lstStyle/>
          <a:p>
            <a:pPr algn="ctr" defTabSz="914225">
              <a:defRPr/>
            </a:pPr>
            <a:r>
              <a:rPr lang="en-US" dirty="0" err="1">
                <a:solidFill>
                  <a:prstClr val="white"/>
                </a:solidFill>
                <a:latin typeface="Open Sans"/>
                <a:ea typeface="Open Sans" panose="020B0606030504020204" pitchFamily="34" charset="0"/>
                <a:cs typeface="Segoe UI Semibold" panose="020B0702040204020203" pitchFamily="34" charset="0"/>
              </a:rPr>
              <a:t>Nativo</a:t>
            </a:r>
            <a:endParaRPr lang="en-US" dirty="0">
              <a:solidFill>
                <a:prstClr val="white"/>
              </a:solidFill>
              <a:latin typeface="Open Sans"/>
              <a:ea typeface="Open Sans" panose="020B0606030504020204"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B44264DC-1217-9018-B62B-8128A3178BB3}"/>
              </a:ext>
            </a:extLst>
          </p:cNvPr>
          <p:cNvSpPr txBox="1"/>
          <p:nvPr/>
        </p:nvSpPr>
        <p:spPr>
          <a:xfrm>
            <a:off x="4571220" y="2397838"/>
            <a:ext cx="3044520" cy="374793"/>
          </a:xfrm>
          <a:prstGeom prst="rect">
            <a:avLst/>
          </a:prstGeom>
          <a:noFill/>
        </p:spPr>
        <p:txBody>
          <a:bodyPr wrap="square" rtlCol="0">
            <a:spAutoFit/>
          </a:bodyPr>
          <a:lstStyle/>
          <a:p>
            <a:pPr algn="ctr" defTabSz="914225">
              <a:defRPr/>
            </a:pPr>
            <a:r>
              <a:rPr lang="en-US">
                <a:solidFill>
                  <a:prstClr val="white"/>
                </a:solidFill>
                <a:latin typeface="Open Sans"/>
                <a:ea typeface="Open Sans" panose="020B0606030504020204" pitchFamily="34" charset="0"/>
                <a:cs typeface="Open Sans" panose="020B0606030504020204" pitchFamily="34" charset="0"/>
              </a:rPr>
              <a:t>BLAZOR + .NET MAUI</a:t>
            </a:r>
          </a:p>
        </p:txBody>
      </p:sp>
      <p:sp>
        <p:nvSpPr>
          <p:cNvPr id="21" name="TextBox 20">
            <a:extLst>
              <a:ext uri="{FF2B5EF4-FFF2-40B4-BE49-F238E27FC236}">
                <a16:creationId xmlns:a16="http://schemas.microsoft.com/office/drawing/2014/main" id="{77ACC920-C39C-E02B-B21F-F83434AEE677}"/>
              </a:ext>
            </a:extLst>
          </p:cNvPr>
          <p:cNvSpPr txBox="1"/>
          <p:nvPr/>
        </p:nvSpPr>
        <p:spPr>
          <a:xfrm>
            <a:off x="7835844" y="2397838"/>
            <a:ext cx="2175963" cy="374793"/>
          </a:xfrm>
          <a:prstGeom prst="rect">
            <a:avLst/>
          </a:prstGeom>
          <a:noFill/>
        </p:spPr>
        <p:txBody>
          <a:bodyPr wrap="square" rtlCol="0">
            <a:spAutoFit/>
          </a:bodyPr>
          <a:lstStyle/>
          <a:p>
            <a:pPr algn="ctr" defTabSz="914225">
              <a:defRPr/>
            </a:pPr>
            <a:r>
              <a:rPr lang="en-US">
                <a:solidFill>
                  <a:prstClr val="white"/>
                </a:solidFill>
                <a:latin typeface="Open Sans"/>
                <a:ea typeface="Open Sans" panose="020B0606030504020204" pitchFamily="34" charset="0"/>
                <a:cs typeface="Open Sans" panose="020B0606030504020204" pitchFamily="34" charset="0"/>
              </a:rPr>
              <a:t>.NET MAUI </a:t>
            </a:r>
          </a:p>
        </p:txBody>
      </p:sp>
      <p:sp>
        <p:nvSpPr>
          <p:cNvPr id="16" name="TextBox 15">
            <a:extLst>
              <a:ext uri="{FF2B5EF4-FFF2-40B4-BE49-F238E27FC236}">
                <a16:creationId xmlns:a16="http://schemas.microsoft.com/office/drawing/2014/main" id="{3853787B-43D0-B145-FCBC-8CAE4168944F}"/>
              </a:ext>
            </a:extLst>
          </p:cNvPr>
          <p:cNvSpPr txBox="1"/>
          <p:nvPr/>
        </p:nvSpPr>
        <p:spPr>
          <a:xfrm>
            <a:off x="2170375" y="4233560"/>
            <a:ext cx="2175963" cy="369332"/>
          </a:xfrm>
          <a:prstGeom prst="rect">
            <a:avLst/>
          </a:prstGeom>
          <a:noFill/>
        </p:spPr>
        <p:txBody>
          <a:bodyPr wrap="square" rtlCol="0">
            <a:spAutoFit/>
          </a:bodyPr>
          <a:lstStyle/>
          <a:p>
            <a:pPr algn="ctr" defTabSz="914225">
              <a:defRPr/>
            </a:pPr>
            <a:r>
              <a:rPr lang="en-US" dirty="0">
                <a:solidFill>
                  <a:prstClr val="white"/>
                </a:solidFill>
                <a:latin typeface="Open Sans"/>
                <a:ea typeface="Open Sans" panose="020B0606030504020204" pitchFamily="34" charset="0"/>
                <a:cs typeface="Segoe UI Semibold" panose="020B0702040204020203" pitchFamily="34" charset="0"/>
              </a:rPr>
              <a:t>Websites y PWAs</a:t>
            </a:r>
          </a:p>
        </p:txBody>
      </p:sp>
      <p:sp>
        <p:nvSpPr>
          <p:cNvPr id="19" name="TextBox 18">
            <a:extLst>
              <a:ext uri="{FF2B5EF4-FFF2-40B4-BE49-F238E27FC236}">
                <a16:creationId xmlns:a16="http://schemas.microsoft.com/office/drawing/2014/main" id="{36EB943C-3823-F032-BAF4-F2B4DB055BBC}"/>
              </a:ext>
            </a:extLst>
          </p:cNvPr>
          <p:cNvSpPr txBox="1"/>
          <p:nvPr/>
        </p:nvSpPr>
        <p:spPr>
          <a:xfrm>
            <a:off x="2176817" y="2397838"/>
            <a:ext cx="2175963" cy="374793"/>
          </a:xfrm>
          <a:prstGeom prst="rect">
            <a:avLst/>
          </a:prstGeom>
          <a:noFill/>
        </p:spPr>
        <p:txBody>
          <a:bodyPr wrap="square" rtlCol="0">
            <a:spAutoFit/>
          </a:bodyPr>
          <a:lstStyle/>
          <a:p>
            <a:pPr algn="ctr" defTabSz="914225">
              <a:defRPr/>
            </a:pPr>
            <a:r>
              <a:rPr lang="en-US">
                <a:solidFill>
                  <a:prstClr val="white"/>
                </a:solidFill>
                <a:latin typeface="Open Sans"/>
                <a:ea typeface="Open Sans" panose="020B0606030504020204" pitchFamily="34" charset="0"/>
                <a:cs typeface="Open Sans" panose="020B0606030504020204" pitchFamily="34" charset="0"/>
              </a:rPr>
              <a:t>BLAZOR</a:t>
            </a:r>
          </a:p>
        </p:txBody>
      </p:sp>
      <p:sp>
        <p:nvSpPr>
          <p:cNvPr id="22" name="TextBox 21">
            <a:extLst>
              <a:ext uri="{FF2B5EF4-FFF2-40B4-BE49-F238E27FC236}">
                <a16:creationId xmlns:a16="http://schemas.microsoft.com/office/drawing/2014/main" id="{909B3ED2-A68C-9CA4-486C-43FE5EC9AF4B}"/>
              </a:ext>
            </a:extLst>
          </p:cNvPr>
          <p:cNvSpPr txBox="1"/>
          <p:nvPr/>
        </p:nvSpPr>
        <p:spPr>
          <a:xfrm>
            <a:off x="2176817" y="2742456"/>
            <a:ext cx="2175963" cy="312029"/>
          </a:xfrm>
          <a:prstGeom prst="rect">
            <a:avLst/>
          </a:prstGeom>
          <a:noFill/>
        </p:spPr>
        <p:txBody>
          <a:bodyPr wrap="square" rtlCol="0">
            <a:spAutoFit/>
          </a:bodyPr>
          <a:lstStyle/>
          <a:p>
            <a:pPr algn="ctr" defTabSz="914225">
              <a:defRPr/>
            </a:pPr>
            <a:r>
              <a:rPr lang="en-US" sz="1400">
                <a:solidFill>
                  <a:prstClr val="white"/>
                </a:solidFill>
                <a:latin typeface="Open Sans"/>
                <a:ea typeface="Open Sans" panose="020B0606030504020204" pitchFamily="34" charset="0"/>
                <a:cs typeface="Open Sans" panose="020B0606030504020204" pitchFamily="34" charset="0"/>
              </a:rPr>
              <a:t>C#, HTML, CSS</a:t>
            </a:r>
          </a:p>
        </p:txBody>
      </p:sp>
      <p:sp>
        <p:nvSpPr>
          <p:cNvPr id="23" name="TextBox 22">
            <a:extLst>
              <a:ext uri="{FF2B5EF4-FFF2-40B4-BE49-F238E27FC236}">
                <a16:creationId xmlns:a16="http://schemas.microsoft.com/office/drawing/2014/main" id="{FC9D3382-4769-ABEC-1125-75970F8001A1}"/>
              </a:ext>
            </a:extLst>
          </p:cNvPr>
          <p:cNvSpPr txBox="1"/>
          <p:nvPr/>
        </p:nvSpPr>
        <p:spPr>
          <a:xfrm>
            <a:off x="7835844" y="2742456"/>
            <a:ext cx="2175963" cy="312029"/>
          </a:xfrm>
          <a:prstGeom prst="rect">
            <a:avLst/>
          </a:prstGeom>
          <a:noFill/>
        </p:spPr>
        <p:txBody>
          <a:bodyPr wrap="square" rtlCol="0">
            <a:spAutoFit/>
          </a:bodyPr>
          <a:lstStyle/>
          <a:p>
            <a:pPr algn="ctr" defTabSz="914225">
              <a:defRPr/>
            </a:pPr>
            <a:r>
              <a:rPr lang="en-US" sz="1400">
                <a:solidFill>
                  <a:prstClr val="white"/>
                </a:solidFill>
                <a:latin typeface="Open Sans" panose="020B0606030504020204" pitchFamily="34" charset="0"/>
                <a:ea typeface="Open Sans" panose="020B0606030504020204" pitchFamily="34" charset="0"/>
                <a:cs typeface="Open Sans" panose="020B0606030504020204" pitchFamily="34" charset="0"/>
              </a:rPr>
              <a:t>C#, XAML</a:t>
            </a:r>
          </a:p>
        </p:txBody>
      </p:sp>
      <p:sp>
        <p:nvSpPr>
          <p:cNvPr id="12" name="Oval 11">
            <a:extLst>
              <a:ext uri="{FF2B5EF4-FFF2-40B4-BE49-F238E27FC236}">
                <a16:creationId xmlns:a16="http://schemas.microsoft.com/office/drawing/2014/main" id="{C253F64B-C6EF-994B-5D3D-1C2CCAD3BF8B}"/>
              </a:ext>
            </a:extLst>
          </p:cNvPr>
          <p:cNvSpPr/>
          <p:nvPr/>
        </p:nvSpPr>
        <p:spPr bwMode="auto">
          <a:xfrm>
            <a:off x="2887509" y="3268664"/>
            <a:ext cx="741696" cy="741696"/>
          </a:xfrm>
          <a:prstGeom prst="ellipse">
            <a:avLst/>
          </a:prstGeom>
          <a:solidFill>
            <a:srgbClr val="14053A"/>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Open Sans"/>
              <a:ea typeface="Segoe UI" pitchFamily="34" charset="0"/>
              <a:cs typeface="Segoe UI" pitchFamily="34" charset="0"/>
            </a:endParaRPr>
          </a:p>
        </p:txBody>
      </p:sp>
      <p:sp>
        <p:nvSpPr>
          <p:cNvPr id="104" name="Oval 103">
            <a:extLst>
              <a:ext uri="{FF2B5EF4-FFF2-40B4-BE49-F238E27FC236}">
                <a16:creationId xmlns:a16="http://schemas.microsoft.com/office/drawing/2014/main" id="{5F72763F-0287-4487-92E4-6917C27EE886}"/>
              </a:ext>
            </a:extLst>
          </p:cNvPr>
          <p:cNvSpPr/>
          <p:nvPr/>
        </p:nvSpPr>
        <p:spPr bwMode="auto">
          <a:xfrm>
            <a:off x="5708686" y="3268664"/>
            <a:ext cx="741696" cy="741696"/>
          </a:xfrm>
          <a:prstGeom prst="ellipse">
            <a:avLst/>
          </a:prstGeom>
          <a:solidFill>
            <a:srgbClr val="1B0947"/>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Open Sans"/>
              <a:ea typeface="Segoe UI" pitchFamily="34" charset="0"/>
              <a:cs typeface="Segoe UI" pitchFamily="34" charset="0"/>
            </a:endParaRPr>
          </a:p>
        </p:txBody>
      </p:sp>
      <p:sp>
        <p:nvSpPr>
          <p:cNvPr id="105" name="Oval 104">
            <a:extLst>
              <a:ext uri="{FF2B5EF4-FFF2-40B4-BE49-F238E27FC236}">
                <a16:creationId xmlns:a16="http://schemas.microsoft.com/office/drawing/2014/main" id="{C6541331-A7AB-187A-9D2A-457B4810768C}"/>
              </a:ext>
            </a:extLst>
          </p:cNvPr>
          <p:cNvSpPr/>
          <p:nvPr/>
        </p:nvSpPr>
        <p:spPr bwMode="auto">
          <a:xfrm>
            <a:off x="8516802" y="3268664"/>
            <a:ext cx="741696" cy="741696"/>
          </a:xfrm>
          <a:prstGeom prst="ellipse">
            <a:avLst/>
          </a:prstGeom>
          <a:solidFill>
            <a:srgbClr val="351363"/>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Open Sans"/>
              <a:ea typeface="Segoe UI" pitchFamily="34" charset="0"/>
              <a:cs typeface="Segoe UI" pitchFamily="34" charset="0"/>
            </a:endParaRPr>
          </a:p>
        </p:txBody>
      </p:sp>
      <p:pic>
        <p:nvPicPr>
          <p:cNvPr id="106" name="Graphic 14">
            <a:extLst>
              <a:ext uri="{FF2B5EF4-FFF2-40B4-BE49-F238E27FC236}">
                <a16:creationId xmlns:a16="http://schemas.microsoft.com/office/drawing/2014/main" id="{5FBBEA59-FFC2-5EBE-0183-9ACE6B03AF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37495" y="3375467"/>
            <a:ext cx="520416" cy="520416"/>
          </a:xfrm>
          <a:prstGeom prst="rect">
            <a:avLst/>
          </a:prstGeom>
        </p:spPr>
      </p:pic>
      <p:pic>
        <p:nvPicPr>
          <p:cNvPr id="107" name="Graphic 13">
            <a:extLst>
              <a:ext uri="{FF2B5EF4-FFF2-40B4-BE49-F238E27FC236}">
                <a16:creationId xmlns:a16="http://schemas.microsoft.com/office/drawing/2014/main" id="{1D7FCCFB-2FDC-2A24-2E1D-59C9449E7B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9791" y="3341664"/>
            <a:ext cx="597369" cy="588020"/>
          </a:xfrm>
          <a:prstGeom prst="rect">
            <a:avLst/>
          </a:prstGeom>
        </p:spPr>
      </p:pic>
      <p:pic>
        <p:nvPicPr>
          <p:cNvPr id="108" name="Graphic 23">
            <a:extLst>
              <a:ext uri="{FF2B5EF4-FFF2-40B4-BE49-F238E27FC236}">
                <a16:creationId xmlns:a16="http://schemas.microsoft.com/office/drawing/2014/main" id="{4D95842A-1AF5-6934-8683-6564C7AEE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3477" y="3368684"/>
            <a:ext cx="576756" cy="520416"/>
          </a:xfrm>
          <a:prstGeom prst="rect">
            <a:avLst/>
          </a:prstGeom>
        </p:spPr>
      </p:pic>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par>
                                <p:cTn id="40" presetID="10" presetClass="entr" presetSubtype="0"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par>
                                <p:cTn id="57" presetID="10" presetClass="entr" presetSubtype="0"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1" grpId="0" animBg="1"/>
      <p:bldP spid="17" grpId="0"/>
      <p:bldP spid="18" grpId="0"/>
      <p:bldP spid="20" grpId="0"/>
      <p:bldP spid="21" grpId="0"/>
      <p:bldP spid="16" grpId="0"/>
      <p:bldP spid="19" grpId="0"/>
      <p:bldP spid="22" grpId="0"/>
      <p:bldP spid="23" grpId="0"/>
      <p:bldP spid="12" grpId="0" animBg="1"/>
      <p:bldP spid="104" grpId="0" animBg="1"/>
      <p:bldP spid="10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99BF70-2862-3B7F-7162-64D719934EF9}"/>
              </a:ext>
            </a:extLst>
          </p:cNvPr>
          <p:cNvSpPr>
            <a:spLocks noGrp="1"/>
          </p:cNvSpPr>
          <p:nvPr/>
        </p:nvSpPr>
        <p:spPr>
          <a:xfrm>
            <a:off x="457200" y="1038363"/>
            <a:ext cx="112776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a:lstStyle>
          <a:p>
            <a:r>
              <a:rPr lang="en-US" dirty="0">
                <a:solidFill>
                  <a:schemeClr val="bg1"/>
                </a:solidFill>
              </a:rPr>
              <a:t>Feedback </a:t>
            </a:r>
            <a:r>
              <a:rPr lang="en-US" dirty="0" err="1">
                <a:solidFill>
                  <a:schemeClr val="bg1"/>
                </a:solidFill>
              </a:rPr>
              <a:t>más</a:t>
            </a:r>
            <a:r>
              <a:rPr lang="en-US" dirty="0">
                <a:solidFill>
                  <a:schemeClr val="bg1"/>
                </a:solidFill>
              </a:rPr>
              <a:t> </a:t>
            </a:r>
            <a:r>
              <a:rPr lang="en-US" dirty="0" err="1">
                <a:solidFill>
                  <a:schemeClr val="bg1"/>
                </a:solidFill>
              </a:rPr>
              <a:t>destacado</a:t>
            </a:r>
            <a:endParaRPr lang="en-US" dirty="0">
              <a:solidFill>
                <a:schemeClr val="bg1"/>
              </a:solidFill>
            </a:endParaRPr>
          </a:p>
        </p:txBody>
      </p:sp>
      <p:sp>
        <p:nvSpPr>
          <p:cNvPr id="9" name="Content Placeholder 2">
            <a:extLst>
              <a:ext uri="{FF2B5EF4-FFF2-40B4-BE49-F238E27FC236}">
                <a16:creationId xmlns:a16="http://schemas.microsoft.com/office/drawing/2014/main" id="{DA120C4F-0388-EF05-1E2C-B5C1EDF35405}"/>
              </a:ext>
            </a:extLst>
          </p:cNvPr>
          <p:cNvSpPr>
            <a:spLocks noGrp="1"/>
          </p:cNvSpPr>
          <p:nvPr/>
        </p:nvSpPr>
        <p:spPr>
          <a:xfrm>
            <a:off x="457200" y="2057883"/>
            <a:ext cx="3200400" cy="376175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Calidad del SDK</a:t>
            </a:r>
          </a:p>
          <a:p>
            <a:pPr marL="285750" indent="-285750">
              <a:buFont typeface="Arial" panose="020B0604020202020204" pitchFamily="34" charset="0"/>
              <a:buChar char="•"/>
            </a:pPr>
            <a:r>
              <a:rPr lang="en-US" dirty="0">
                <a:solidFill>
                  <a:schemeClr val="bg1"/>
                </a:solidFill>
              </a:rPr>
              <a:t>Bugs</a:t>
            </a:r>
          </a:p>
          <a:p>
            <a:pPr marL="285750" indent="-285750">
              <a:buFont typeface="Arial" panose="020B0604020202020204" pitchFamily="34" charset="0"/>
              <a:buChar char="•"/>
            </a:pPr>
            <a:r>
              <a:rPr lang="en-US" dirty="0">
                <a:solidFill>
                  <a:schemeClr val="bg1"/>
                </a:solidFill>
              </a:rPr>
              <a:t>Workloads</a:t>
            </a:r>
          </a:p>
        </p:txBody>
      </p:sp>
      <p:sp>
        <p:nvSpPr>
          <p:cNvPr id="10" name="Content Placeholder 3">
            <a:extLst>
              <a:ext uri="{FF2B5EF4-FFF2-40B4-BE49-F238E27FC236}">
                <a16:creationId xmlns:a16="http://schemas.microsoft.com/office/drawing/2014/main" id="{8DCCB4ED-CBBC-D4A4-03C5-1DB77BFFB4C6}"/>
              </a:ext>
            </a:extLst>
          </p:cNvPr>
          <p:cNvSpPr>
            <a:spLocks noGrp="1"/>
          </p:cNvSpPr>
          <p:nvPr/>
        </p:nvSpPr>
        <p:spPr>
          <a:xfrm>
            <a:off x="4495800" y="2057883"/>
            <a:ext cx="3200400" cy="376175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Calidad de </a:t>
            </a:r>
            <a:r>
              <a:rPr lang="en-US" dirty="0" err="1">
                <a:solidFill>
                  <a:schemeClr val="bg1"/>
                </a:solidFill>
              </a:rPr>
              <a:t>herramientas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Hot reload</a:t>
            </a:r>
          </a:p>
          <a:p>
            <a:pPr marL="285750" indent="-285750">
              <a:buFont typeface="Arial" panose="020B0604020202020204" pitchFamily="34" charset="0"/>
              <a:buChar char="•"/>
            </a:pPr>
            <a:r>
              <a:rPr lang="en-US" dirty="0">
                <a:solidFill>
                  <a:schemeClr val="bg1"/>
                </a:solidFill>
              </a:rPr>
              <a:t>Mac build host</a:t>
            </a:r>
          </a:p>
          <a:p>
            <a:endParaRPr lang="en-US" dirty="0">
              <a:solidFill>
                <a:schemeClr val="bg1"/>
              </a:solidFill>
            </a:endParaRPr>
          </a:p>
        </p:txBody>
      </p:sp>
      <p:sp>
        <p:nvSpPr>
          <p:cNvPr id="11" name="Content Placeholder 4">
            <a:extLst>
              <a:ext uri="{FF2B5EF4-FFF2-40B4-BE49-F238E27FC236}">
                <a16:creationId xmlns:a16="http://schemas.microsoft.com/office/drawing/2014/main" id="{ADD2BAA6-D255-DD9A-0682-5AC17F8F0CD7}"/>
              </a:ext>
            </a:extLst>
          </p:cNvPr>
          <p:cNvSpPr>
            <a:spLocks noGrp="1"/>
          </p:cNvSpPr>
          <p:nvPr/>
        </p:nvSpPr>
        <p:spPr>
          <a:xfrm>
            <a:off x="8534400" y="2057883"/>
            <a:ext cx="3200400" cy="376175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bg1"/>
                </a:solidFill>
              </a:rPr>
              <a:t>Documentación</a:t>
            </a:r>
            <a:r>
              <a:rPr lang="en-US" dirty="0">
                <a:solidFill>
                  <a:schemeClr val="bg1"/>
                </a:solidFill>
              </a:rPr>
              <a:t> y </a:t>
            </a:r>
            <a:r>
              <a:rPr lang="en-US" dirty="0" err="1">
                <a:solidFill>
                  <a:schemeClr val="bg1"/>
                </a:solidFill>
              </a:rPr>
              <a:t>ejemplos</a:t>
            </a:r>
            <a:endParaRPr lang="en-US" dirty="0">
              <a:solidFill>
                <a:schemeClr val="bg1"/>
              </a:solidFill>
            </a:endParaRPr>
          </a:p>
          <a:p>
            <a:endParaRPr lang="en-US" dirty="0">
              <a:solidFill>
                <a:schemeClr val="bg1"/>
              </a:solidFill>
            </a:endParaRPr>
          </a:p>
          <a:p>
            <a:r>
              <a:rPr lang="en-US" dirty="0" err="1">
                <a:solidFill>
                  <a:schemeClr val="bg1"/>
                </a:solidFill>
              </a:rPr>
              <a:t>Asistente</a:t>
            </a:r>
            <a:r>
              <a:rPr lang="en-US" dirty="0">
                <a:solidFill>
                  <a:schemeClr val="bg1"/>
                </a:solidFill>
              </a:rPr>
              <a:t> de </a:t>
            </a:r>
            <a:r>
              <a:rPr lang="en-US" dirty="0" err="1">
                <a:solidFill>
                  <a:schemeClr val="bg1"/>
                </a:solidFill>
              </a:rPr>
              <a:t>migración</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Mejores</a:t>
            </a:r>
            <a:r>
              <a:rPr lang="en-US" dirty="0">
                <a:solidFill>
                  <a:schemeClr val="bg1"/>
                </a:solidFill>
              </a:rPr>
              <a:t> </a:t>
            </a:r>
            <a:r>
              <a:rPr lang="en-US" dirty="0" err="1">
                <a:solidFill>
                  <a:schemeClr val="bg1"/>
                </a:solidFill>
              </a:rPr>
              <a:t>herramientas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Más </a:t>
            </a:r>
            <a:r>
              <a:rPr lang="en-US" dirty="0" err="1">
                <a:solidFill>
                  <a:schemeClr val="bg1"/>
                </a:solidFill>
              </a:rPr>
              <a:t>librerías</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Ejemplos</a:t>
            </a:r>
            <a:endParaRPr lang="en-US" dirty="0">
              <a:solidFill>
                <a:schemeClr val="bg1"/>
              </a:solidFill>
            </a:endParaRPr>
          </a:p>
        </p:txBody>
      </p:sp>
    </p:spTree>
    <p:extLst>
      <p:ext uri="{BB962C8B-B14F-4D97-AF65-F5344CB8AC3E}">
        <p14:creationId xmlns:p14="http://schemas.microsoft.com/office/powerpoint/2010/main" val="158341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4E02-D87B-49F6-ABAF-F222B15F533F}"/>
              </a:ext>
            </a:extLst>
          </p:cNvPr>
          <p:cNvSpPr>
            <a:spLocks noGrp="1"/>
          </p:cNvSpPr>
          <p:nvPr>
            <p:ph type="title"/>
          </p:nvPr>
        </p:nvSpPr>
        <p:spPr>
          <a:xfrm>
            <a:off x="427704" y="1155647"/>
            <a:ext cx="11277600" cy="567566"/>
          </a:xfrm>
        </p:spPr>
        <p:txBody>
          <a:bodyPr/>
          <a:lstStyle/>
          <a:p>
            <a:r>
              <a:rPr lang="en-US" sz="3200" dirty="0" err="1"/>
              <a:t>Reporte</a:t>
            </a:r>
            <a:r>
              <a:rPr lang="en-US" sz="3200" dirty="0"/>
              <a:t> de </a:t>
            </a:r>
            <a:r>
              <a:rPr lang="en-US" sz="3200" dirty="0" err="1"/>
              <a:t>calidad</a:t>
            </a:r>
            <a:endParaRPr lang="en-US" sz="3200" dirty="0"/>
          </a:p>
        </p:txBody>
      </p:sp>
      <p:graphicFrame>
        <p:nvGraphicFramePr>
          <p:cNvPr id="3" name="Chart 2">
            <a:extLst>
              <a:ext uri="{FF2B5EF4-FFF2-40B4-BE49-F238E27FC236}">
                <a16:creationId xmlns:a16="http://schemas.microsoft.com/office/drawing/2014/main" id="{410A206A-0CF0-1120-A07E-C324F7750801}"/>
              </a:ext>
            </a:extLst>
          </p:cNvPr>
          <p:cNvGraphicFramePr/>
          <p:nvPr>
            <p:extLst>
              <p:ext uri="{D42A27DB-BD31-4B8C-83A1-F6EECF244321}">
                <p14:modId xmlns:p14="http://schemas.microsoft.com/office/powerpoint/2010/main" val="3300123834"/>
              </p:ext>
            </p:extLst>
          </p:nvPr>
        </p:nvGraphicFramePr>
        <p:xfrm>
          <a:off x="7213430" y="1728996"/>
          <a:ext cx="5849445" cy="38996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E6448A9F-8491-3F0D-C04E-763205DDF24E}"/>
              </a:ext>
            </a:extLst>
          </p:cNvPr>
          <p:cNvGraphicFramePr/>
          <p:nvPr>
            <p:extLst>
              <p:ext uri="{D42A27DB-BD31-4B8C-83A1-F6EECF244321}">
                <p14:modId xmlns:p14="http://schemas.microsoft.com/office/powerpoint/2010/main" val="2342058923"/>
              </p:ext>
            </p:extLst>
          </p:nvPr>
        </p:nvGraphicFramePr>
        <p:xfrm>
          <a:off x="427704" y="1723213"/>
          <a:ext cx="6785726" cy="45238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068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23ADB34-C478-0C4F-3583-8CEB13B15DE6}"/>
              </a:ext>
            </a:extLst>
          </p:cNvPr>
          <p:cNvSpPr>
            <a:spLocks noGrp="1"/>
          </p:cNvSpPr>
          <p:nvPr>
            <p:ph type="title"/>
          </p:nvPr>
        </p:nvSpPr>
        <p:spPr>
          <a:xfrm>
            <a:off x="448838" y="1193553"/>
            <a:ext cx="11018520" cy="553998"/>
          </a:xfrm>
        </p:spPr>
        <p:txBody>
          <a:bodyPr>
            <a:noAutofit/>
          </a:bodyPr>
          <a:lstStyle/>
          <a:p>
            <a:r>
              <a:rPr lang="en-US" sz="2800" dirty="0"/>
              <a:t>.NET MAUI </a:t>
            </a:r>
            <a:r>
              <a:rPr lang="en-US" sz="2800" dirty="0" err="1"/>
              <a:t>en</a:t>
            </a:r>
            <a:r>
              <a:rPr lang="en-US" sz="2800" dirty="0"/>
              <a:t> .NET 8</a:t>
            </a:r>
          </a:p>
        </p:txBody>
      </p:sp>
      <p:sp>
        <p:nvSpPr>
          <p:cNvPr id="9" name="TextBox 8">
            <a:extLst>
              <a:ext uri="{FF2B5EF4-FFF2-40B4-BE49-F238E27FC236}">
                <a16:creationId xmlns:a16="http://schemas.microsoft.com/office/drawing/2014/main" id="{6191AF61-FB72-5BDA-31FD-098F17769738}"/>
              </a:ext>
            </a:extLst>
          </p:cNvPr>
          <p:cNvSpPr txBox="1"/>
          <p:nvPr/>
        </p:nvSpPr>
        <p:spPr>
          <a:xfrm>
            <a:off x="713852" y="2030683"/>
            <a:ext cx="1557867" cy="276999"/>
          </a:xfrm>
          <a:prstGeom prst="rect">
            <a:avLst/>
          </a:prstGeom>
          <a:noFill/>
        </p:spPr>
        <p:txBody>
          <a:bodyPr wrap="square" lIns="0" tIns="0" rIns="0" bIns="0" rtlCol="0">
            <a:spAutoFit/>
          </a:bodyPr>
          <a:lstStyle/>
          <a:p>
            <a:pPr algn="ctr"/>
            <a:r>
              <a:rPr lang="en-US" dirty="0" err="1">
                <a:solidFill>
                  <a:schemeClr val="bg1"/>
                </a:solidFill>
                <a:latin typeface="+mj-lt"/>
              </a:rPr>
              <a:t>Estabilidad</a:t>
            </a:r>
            <a:endParaRPr lang="en-US" dirty="0">
              <a:solidFill>
                <a:schemeClr val="bg1"/>
              </a:solidFill>
              <a:latin typeface="+mj-lt"/>
            </a:endParaRPr>
          </a:p>
        </p:txBody>
      </p:sp>
      <p:sp>
        <p:nvSpPr>
          <p:cNvPr id="10" name="Graphic 49" descr="scale">
            <a:extLst>
              <a:ext uri="{FF2B5EF4-FFF2-40B4-BE49-F238E27FC236}">
                <a16:creationId xmlns:a16="http://schemas.microsoft.com/office/drawing/2014/main" id="{195ECDAE-2152-D90C-689C-2860DBDA4D97}"/>
              </a:ext>
              <a:ext uri="{C183D7F6-B498-43B3-948B-1728B52AA6E4}">
                <adec:decorative xmlns:adec="http://schemas.microsoft.com/office/drawing/2017/decorative" val="0"/>
              </a:ext>
            </a:extLst>
          </p:cNvPr>
          <p:cNvSpPr/>
          <p:nvPr/>
        </p:nvSpPr>
        <p:spPr>
          <a:xfrm>
            <a:off x="667852" y="2854861"/>
            <a:ext cx="1687521" cy="1518770"/>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sp>
        <p:nvSpPr>
          <p:cNvPr id="11" name="Text Placeholder 4">
            <a:extLst>
              <a:ext uri="{FF2B5EF4-FFF2-40B4-BE49-F238E27FC236}">
                <a16:creationId xmlns:a16="http://schemas.microsoft.com/office/drawing/2014/main" id="{506E3228-EA51-4376-23BD-30621984EA03}"/>
              </a:ext>
            </a:extLst>
          </p:cNvPr>
          <p:cNvSpPr txBox="1">
            <a:spLocks/>
          </p:cNvSpPr>
          <p:nvPr/>
        </p:nvSpPr>
        <p:spPr>
          <a:xfrm>
            <a:off x="337462" y="4805520"/>
            <a:ext cx="2250924" cy="1433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400" dirty="0" err="1">
                <a:solidFill>
                  <a:schemeClr val="bg1"/>
                </a:solidFill>
              </a:rPr>
              <a:t>Corrección</a:t>
            </a:r>
            <a:r>
              <a:rPr lang="en-US" sz="1400" dirty="0">
                <a:solidFill>
                  <a:schemeClr val="bg1"/>
                </a:solidFill>
              </a:rPr>
              <a:t> de bugs </a:t>
            </a:r>
            <a:r>
              <a:rPr lang="en-US" sz="1400" dirty="0" err="1">
                <a:solidFill>
                  <a:schemeClr val="bg1"/>
                </a:solidFill>
              </a:rPr>
              <a:t>basados</a:t>
            </a:r>
            <a:r>
              <a:rPr lang="en-US" sz="1400" dirty="0">
                <a:solidFill>
                  <a:schemeClr val="bg1"/>
                </a:solidFill>
              </a:rPr>
              <a:t> </a:t>
            </a:r>
            <a:r>
              <a:rPr lang="en-US" sz="1400" dirty="0" err="1">
                <a:solidFill>
                  <a:schemeClr val="bg1"/>
                </a:solidFill>
              </a:rPr>
              <a:t>en</a:t>
            </a:r>
            <a:r>
              <a:rPr lang="en-US" sz="1400" dirty="0">
                <a:solidFill>
                  <a:schemeClr val="bg1"/>
                </a:solidFill>
              </a:rPr>
              <a:t> </a:t>
            </a:r>
            <a:r>
              <a:rPr lang="en-US" sz="1400" dirty="0" err="1">
                <a:solidFill>
                  <a:schemeClr val="bg1"/>
                </a:solidFill>
              </a:rPr>
              <a:t>datos</a:t>
            </a:r>
            <a:r>
              <a:rPr lang="en-US" sz="1400" dirty="0">
                <a:solidFill>
                  <a:schemeClr val="bg1"/>
                </a:solidFill>
              </a:rPr>
              <a:t> y feedback</a:t>
            </a:r>
          </a:p>
          <a:p>
            <a:pPr>
              <a:spcAft>
                <a:spcPts val="600"/>
              </a:spcAft>
            </a:pPr>
            <a:r>
              <a:rPr lang="en-US" sz="1400" dirty="0" err="1">
                <a:solidFill>
                  <a:schemeClr val="bg1"/>
                </a:solidFill>
              </a:rPr>
              <a:t>Mejoras</a:t>
            </a:r>
            <a:r>
              <a:rPr lang="en-US" sz="1400" dirty="0">
                <a:solidFill>
                  <a:schemeClr val="bg1"/>
                </a:solidFill>
              </a:rPr>
              <a:t> de </a:t>
            </a:r>
            <a:r>
              <a:rPr lang="en-US" sz="1400" dirty="0" err="1">
                <a:solidFill>
                  <a:schemeClr val="bg1"/>
                </a:solidFill>
              </a:rPr>
              <a:t>rendimiento</a:t>
            </a:r>
            <a:r>
              <a:rPr lang="en-US" sz="1400" dirty="0">
                <a:solidFill>
                  <a:schemeClr val="bg1"/>
                </a:solidFill>
              </a:rPr>
              <a:t> </a:t>
            </a:r>
            <a:r>
              <a:rPr lang="en-US" sz="1400" dirty="0" err="1">
                <a:solidFill>
                  <a:schemeClr val="bg1"/>
                </a:solidFill>
              </a:rPr>
              <a:t>revisando</a:t>
            </a:r>
            <a:r>
              <a:rPr lang="en-US" sz="1400" dirty="0">
                <a:solidFill>
                  <a:schemeClr val="bg1"/>
                </a:solidFill>
              </a:rPr>
              <a:t> memory leaks, </a:t>
            </a:r>
            <a:r>
              <a:rPr lang="en-US" sz="1400" dirty="0" err="1">
                <a:solidFill>
                  <a:schemeClr val="bg1"/>
                </a:solidFill>
              </a:rPr>
              <a:t>etc</a:t>
            </a:r>
            <a:endParaRPr lang="en-US" sz="1400" dirty="0">
              <a:solidFill>
                <a:schemeClr val="bg1"/>
              </a:solidFill>
            </a:endParaRPr>
          </a:p>
        </p:txBody>
      </p:sp>
      <p:sp>
        <p:nvSpPr>
          <p:cNvPr id="12" name="TextBox 11">
            <a:extLst>
              <a:ext uri="{FF2B5EF4-FFF2-40B4-BE49-F238E27FC236}">
                <a16:creationId xmlns:a16="http://schemas.microsoft.com/office/drawing/2014/main" id="{BE80D213-578C-9404-BD58-4137F347B2B6}"/>
              </a:ext>
            </a:extLst>
          </p:cNvPr>
          <p:cNvSpPr txBox="1"/>
          <p:nvPr/>
        </p:nvSpPr>
        <p:spPr>
          <a:xfrm>
            <a:off x="2930528" y="2030682"/>
            <a:ext cx="1767638" cy="276999"/>
          </a:xfrm>
          <a:prstGeom prst="rect">
            <a:avLst/>
          </a:prstGeom>
          <a:noFill/>
        </p:spPr>
        <p:txBody>
          <a:bodyPr wrap="square" lIns="0" tIns="0" rIns="0" bIns="0" rtlCol="0">
            <a:spAutoFit/>
          </a:bodyPr>
          <a:lstStyle/>
          <a:p>
            <a:pPr algn="ctr"/>
            <a:r>
              <a:rPr lang="en-US">
                <a:solidFill>
                  <a:schemeClr val="bg1"/>
                </a:solidFill>
                <a:latin typeface="+mj-lt"/>
              </a:rPr>
              <a:t>Workloads</a:t>
            </a:r>
          </a:p>
        </p:txBody>
      </p:sp>
      <p:sp>
        <p:nvSpPr>
          <p:cNvPr id="13" name="Graphic 192" descr="clock">
            <a:extLst>
              <a:ext uri="{FF2B5EF4-FFF2-40B4-BE49-F238E27FC236}">
                <a16:creationId xmlns:a16="http://schemas.microsoft.com/office/drawing/2014/main" id="{169A52C0-0FF5-96FB-7474-CCC6EC23B0E4}"/>
              </a:ext>
              <a:ext uri="{C183D7F6-B498-43B3-948B-1728B52AA6E4}">
                <adec:decorative xmlns:adec="http://schemas.microsoft.com/office/drawing/2017/decorative" val="0"/>
              </a:ext>
            </a:extLst>
          </p:cNvPr>
          <p:cNvSpPr/>
          <p:nvPr/>
        </p:nvSpPr>
        <p:spPr>
          <a:xfrm>
            <a:off x="2993584" y="2801284"/>
            <a:ext cx="1641521" cy="1641521"/>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sp>
        <p:nvSpPr>
          <p:cNvPr id="14" name="Text Placeholder 4">
            <a:extLst>
              <a:ext uri="{FF2B5EF4-FFF2-40B4-BE49-F238E27FC236}">
                <a16:creationId xmlns:a16="http://schemas.microsoft.com/office/drawing/2014/main" id="{B5021F6C-CCDB-1D8C-EBBE-527367C8C916}"/>
              </a:ext>
            </a:extLst>
          </p:cNvPr>
          <p:cNvSpPr txBox="1">
            <a:spLocks/>
          </p:cNvSpPr>
          <p:nvPr/>
        </p:nvSpPr>
        <p:spPr>
          <a:xfrm>
            <a:off x="2904538" y="4782520"/>
            <a:ext cx="1819615" cy="723275"/>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400" dirty="0">
                <a:solidFill>
                  <a:schemeClr val="bg1"/>
                </a:solidFill>
                <a:latin typeface="+mn-lt"/>
              </a:rPr>
              <a:t>dotnet workload clean</a:t>
            </a:r>
          </a:p>
          <a:p>
            <a:pPr>
              <a:spcAft>
                <a:spcPts val="600"/>
              </a:spcAft>
            </a:pPr>
            <a:r>
              <a:rPr lang="en-US" sz="1400" dirty="0">
                <a:solidFill>
                  <a:schemeClr val="bg1"/>
                </a:solidFill>
                <a:latin typeface="+mn-lt"/>
              </a:rPr>
              <a:t>NuGet packages para previews</a:t>
            </a:r>
          </a:p>
        </p:txBody>
      </p:sp>
      <p:sp>
        <p:nvSpPr>
          <p:cNvPr id="15" name="TextBox 14">
            <a:extLst>
              <a:ext uri="{FF2B5EF4-FFF2-40B4-BE49-F238E27FC236}">
                <a16:creationId xmlns:a16="http://schemas.microsoft.com/office/drawing/2014/main" id="{91617796-54C2-ED44-6AED-B8EDDBF1F21C}"/>
              </a:ext>
            </a:extLst>
          </p:cNvPr>
          <p:cNvSpPr txBox="1"/>
          <p:nvPr/>
        </p:nvSpPr>
        <p:spPr>
          <a:xfrm>
            <a:off x="5239322" y="2030682"/>
            <a:ext cx="1767638" cy="276999"/>
          </a:xfrm>
          <a:prstGeom prst="rect">
            <a:avLst/>
          </a:prstGeom>
          <a:noFill/>
        </p:spPr>
        <p:txBody>
          <a:bodyPr wrap="square" lIns="0" tIns="0" rIns="0" bIns="0" rtlCol="0">
            <a:spAutoFit/>
          </a:bodyPr>
          <a:lstStyle/>
          <a:p>
            <a:pPr algn="ctr"/>
            <a:r>
              <a:rPr lang="en-US" dirty="0">
                <a:solidFill>
                  <a:schemeClr val="bg1"/>
                </a:solidFill>
                <a:latin typeface="+mj-lt"/>
              </a:rPr>
              <a:t>Desktop</a:t>
            </a:r>
          </a:p>
        </p:txBody>
      </p:sp>
      <p:sp>
        <p:nvSpPr>
          <p:cNvPr id="16" name="Graphic 14" descr="sparkles">
            <a:extLst>
              <a:ext uri="{FF2B5EF4-FFF2-40B4-BE49-F238E27FC236}">
                <a16:creationId xmlns:a16="http://schemas.microsoft.com/office/drawing/2014/main" id="{A636FD40-D2A9-D3FC-1F85-22A19B7C78F3}"/>
              </a:ext>
              <a:ext uri="{C183D7F6-B498-43B3-948B-1728B52AA6E4}">
                <adec:decorative xmlns:adec="http://schemas.microsoft.com/office/drawing/2017/decorative" val="0"/>
              </a:ext>
            </a:extLst>
          </p:cNvPr>
          <p:cNvSpPr/>
          <p:nvPr/>
        </p:nvSpPr>
        <p:spPr>
          <a:xfrm>
            <a:off x="5273316" y="2759696"/>
            <a:ext cx="1725104" cy="1724696"/>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sp>
        <p:nvSpPr>
          <p:cNvPr id="17" name="Text Placeholder 4">
            <a:extLst>
              <a:ext uri="{FF2B5EF4-FFF2-40B4-BE49-F238E27FC236}">
                <a16:creationId xmlns:a16="http://schemas.microsoft.com/office/drawing/2014/main" id="{EDE9E782-2D81-0C94-2F9E-91A32AAF1DAA}"/>
              </a:ext>
            </a:extLst>
          </p:cNvPr>
          <p:cNvSpPr txBox="1">
            <a:spLocks/>
          </p:cNvSpPr>
          <p:nvPr/>
        </p:nvSpPr>
        <p:spPr>
          <a:xfrm>
            <a:off x="5213333" y="4782520"/>
            <a:ext cx="1819615" cy="800219"/>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400" dirty="0">
                <a:solidFill>
                  <a:schemeClr val="bg1"/>
                </a:solidFill>
                <a:latin typeface="+mn-lt"/>
              </a:rPr>
              <a:t>Accelerators</a:t>
            </a:r>
          </a:p>
          <a:p>
            <a:pPr>
              <a:spcAft>
                <a:spcPts val="600"/>
              </a:spcAft>
            </a:pPr>
            <a:r>
              <a:rPr lang="en-US" sz="1400" dirty="0" err="1">
                <a:solidFill>
                  <a:schemeClr val="bg1"/>
                </a:solidFill>
                <a:latin typeface="+mn-lt"/>
              </a:rPr>
              <a:t>Navegación</a:t>
            </a:r>
            <a:r>
              <a:rPr lang="en-US" sz="1400" dirty="0">
                <a:solidFill>
                  <a:schemeClr val="bg1"/>
                </a:solidFill>
                <a:latin typeface="+mn-lt"/>
              </a:rPr>
              <a:t> con </a:t>
            </a:r>
            <a:r>
              <a:rPr lang="en-US" sz="1400" dirty="0" err="1">
                <a:solidFill>
                  <a:schemeClr val="bg1"/>
                </a:solidFill>
                <a:latin typeface="+mn-lt"/>
              </a:rPr>
              <a:t>teclado</a:t>
            </a:r>
            <a:endParaRPr lang="en-US" sz="1400" dirty="0">
              <a:solidFill>
                <a:schemeClr val="bg1"/>
              </a:solidFill>
              <a:latin typeface="+mn-lt"/>
            </a:endParaRPr>
          </a:p>
          <a:p>
            <a:pPr>
              <a:spcAft>
                <a:spcPts val="600"/>
              </a:spcAft>
            </a:pPr>
            <a:r>
              <a:rPr lang="en-US" sz="1400" dirty="0">
                <a:solidFill>
                  <a:schemeClr val="bg1"/>
                </a:solidFill>
                <a:latin typeface="+mn-lt"/>
              </a:rPr>
              <a:t>Keyboard listeners</a:t>
            </a:r>
          </a:p>
        </p:txBody>
      </p:sp>
      <p:sp>
        <p:nvSpPr>
          <p:cNvPr id="18" name="TextBox 17">
            <a:extLst>
              <a:ext uri="{FF2B5EF4-FFF2-40B4-BE49-F238E27FC236}">
                <a16:creationId xmlns:a16="http://schemas.microsoft.com/office/drawing/2014/main" id="{D041FDB6-9A87-271C-01D9-F48D0C95110F}"/>
              </a:ext>
            </a:extLst>
          </p:cNvPr>
          <p:cNvSpPr txBox="1"/>
          <p:nvPr/>
        </p:nvSpPr>
        <p:spPr>
          <a:xfrm>
            <a:off x="7493834" y="2030681"/>
            <a:ext cx="1767638" cy="276999"/>
          </a:xfrm>
          <a:prstGeom prst="rect">
            <a:avLst/>
          </a:prstGeom>
          <a:noFill/>
        </p:spPr>
        <p:txBody>
          <a:bodyPr wrap="square" lIns="0" tIns="0" rIns="0" bIns="0" rtlCol="0">
            <a:spAutoFit/>
          </a:bodyPr>
          <a:lstStyle/>
          <a:p>
            <a:pPr algn="ctr"/>
            <a:r>
              <a:rPr lang="en-US" dirty="0">
                <a:solidFill>
                  <a:schemeClr val="bg1"/>
                </a:solidFill>
                <a:latin typeface="+mj-lt"/>
              </a:rPr>
              <a:t>Hybrid</a:t>
            </a:r>
          </a:p>
        </p:txBody>
      </p:sp>
      <p:sp>
        <p:nvSpPr>
          <p:cNvPr id="19" name="Graphic 23" descr="Blazor logo">
            <a:extLst>
              <a:ext uri="{FF2B5EF4-FFF2-40B4-BE49-F238E27FC236}">
                <a16:creationId xmlns:a16="http://schemas.microsoft.com/office/drawing/2014/main" id="{CF0259C4-504C-30AA-69BE-A5D84B0AAE00}"/>
              </a:ext>
              <a:ext uri="{C183D7F6-B498-43B3-948B-1728B52AA6E4}">
                <adec:decorative xmlns:adec="http://schemas.microsoft.com/office/drawing/2017/decorative" val="0"/>
              </a:ext>
            </a:extLst>
          </p:cNvPr>
          <p:cNvSpPr/>
          <p:nvPr/>
        </p:nvSpPr>
        <p:spPr>
          <a:xfrm>
            <a:off x="7458821" y="2777211"/>
            <a:ext cx="1828641" cy="1710293"/>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sp>
        <p:nvSpPr>
          <p:cNvPr id="20" name="Text Placeholder 4">
            <a:extLst>
              <a:ext uri="{FF2B5EF4-FFF2-40B4-BE49-F238E27FC236}">
                <a16:creationId xmlns:a16="http://schemas.microsoft.com/office/drawing/2014/main" id="{B357199F-6017-E836-C2C2-D040AAFBC9CE}"/>
              </a:ext>
            </a:extLst>
          </p:cNvPr>
          <p:cNvSpPr txBox="1">
            <a:spLocks/>
          </p:cNvSpPr>
          <p:nvPr/>
        </p:nvSpPr>
        <p:spPr>
          <a:xfrm>
            <a:off x="7467847" y="4803147"/>
            <a:ext cx="1819615" cy="723275"/>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400" dirty="0">
                <a:solidFill>
                  <a:schemeClr val="bg1"/>
                </a:solidFill>
                <a:latin typeface="+mn-lt"/>
              </a:rPr>
              <a:t>Deep linking para </a:t>
            </a:r>
            <a:r>
              <a:rPr lang="en-US" sz="1400" dirty="0" err="1">
                <a:solidFill>
                  <a:schemeClr val="bg1"/>
                </a:solidFill>
                <a:latin typeface="+mn-lt"/>
              </a:rPr>
              <a:t>Blazor</a:t>
            </a:r>
            <a:r>
              <a:rPr lang="en-US" sz="1400" dirty="0">
                <a:solidFill>
                  <a:schemeClr val="bg1"/>
                </a:solidFill>
                <a:latin typeface="+mn-lt"/>
              </a:rPr>
              <a:t> Hybrid</a:t>
            </a:r>
          </a:p>
          <a:p>
            <a:pPr>
              <a:spcAft>
                <a:spcPts val="600"/>
              </a:spcAft>
            </a:pPr>
            <a:r>
              <a:rPr lang="en-US" sz="1400" dirty="0" err="1">
                <a:solidFill>
                  <a:schemeClr val="bg1"/>
                </a:solidFill>
                <a:latin typeface="+mn-lt"/>
              </a:rPr>
              <a:t>HybridWebView</a:t>
            </a:r>
            <a:endParaRPr lang="en-US" sz="1400" dirty="0">
              <a:solidFill>
                <a:schemeClr val="bg1"/>
              </a:solidFill>
              <a:latin typeface="+mn-lt"/>
            </a:endParaRPr>
          </a:p>
        </p:txBody>
      </p:sp>
      <p:sp>
        <p:nvSpPr>
          <p:cNvPr id="21" name="TextBox 20">
            <a:extLst>
              <a:ext uri="{FF2B5EF4-FFF2-40B4-BE49-F238E27FC236}">
                <a16:creationId xmlns:a16="http://schemas.microsoft.com/office/drawing/2014/main" id="{FD2CDF89-4A1D-B3D0-1FE3-6EB330202442}"/>
              </a:ext>
            </a:extLst>
          </p:cNvPr>
          <p:cNvSpPr txBox="1"/>
          <p:nvPr/>
        </p:nvSpPr>
        <p:spPr>
          <a:xfrm>
            <a:off x="9920281" y="2011600"/>
            <a:ext cx="1767638" cy="276999"/>
          </a:xfrm>
          <a:prstGeom prst="rect">
            <a:avLst/>
          </a:prstGeom>
          <a:noFill/>
        </p:spPr>
        <p:txBody>
          <a:bodyPr wrap="square" lIns="0" tIns="0" rIns="0" bIns="0" rtlCol="0">
            <a:spAutoFit/>
          </a:bodyPr>
          <a:lstStyle/>
          <a:p>
            <a:pPr algn="ctr"/>
            <a:r>
              <a:rPr lang="es-ES" dirty="0">
                <a:solidFill>
                  <a:schemeClr val="bg1"/>
                </a:solidFill>
                <a:latin typeface="+mj-lt"/>
              </a:rPr>
              <a:t>Nativo</a:t>
            </a:r>
            <a:endParaRPr lang="en-US" dirty="0">
              <a:solidFill>
                <a:schemeClr val="bg1"/>
              </a:solidFill>
              <a:latin typeface="+mj-lt"/>
            </a:endParaRPr>
          </a:p>
        </p:txBody>
      </p:sp>
      <p:sp>
        <p:nvSpPr>
          <p:cNvPr id="22" name="Graphic 107" descr="save ribbon icon">
            <a:extLst>
              <a:ext uri="{FF2B5EF4-FFF2-40B4-BE49-F238E27FC236}">
                <a16:creationId xmlns:a16="http://schemas.microsoft.com/office/drawing/2014/main" id="{FA99D1A6-FB81-A155-CAC5-BF634CDE1900}"/>
              </a:ext>
              <a:ext uri="{C183D7F6-B498-43B3-948B-1728B52AA6E4}">
                <adec:decorative xmlns:adec="http://schemas.microsoft.com/office/drawing/2017/decorative" val="0"/>
              </a:ext>
            </a:extLst>
          </p:cNvPr>
          <p:cNvSpPr/>
          <p:nvPr/>
        </p:nvSpPr>
        <p:spPr>
          <a:xfrm>
            <a:off x="10140842" y="2854860"/>
            <a:ext cx="1326516" cy="1658145"/>
          </a:xfrm>
          <a:custGeom>
            <a:avLst/>
            <a:gdLst>
              <a:gd name="connsiteX0" fmla="*/ 0 w 304800"/>
              <a:gd name="connsiteY0" fmla="*/ 90452 h 381000"/>
              <a:gd name="connsiteX1" fmla="*/ 42865 w 304800"/>
              <a:gd name="connsiteY1" fmla="*/ 47584 h 381000"/>
              <a:gd name="connsiteX2" fmla="*/ 214324 w 304800"/>
              <a:gd name="connsiteY2" fmla="*/ 47584 h 381000"/>
              <a:gd name="connsiteX3" fmla="*/ 257190 w 304800"/>
              <a:gd name="connsiteY3" fmla="*/ 90452 h 381000"/>
              <a:gd name="connsiteX4" fmla="*/ 257190 w 304800"/>
              <a:gd name="connsiteY4" fmla="*/ 366711 h 381000"/>
              <a:gd name="connsiteX5" fmla="*/ 250018 w 304800"/>
              <a:gd name="connsiteY5" fmla="*/ 379101 h 381000"/>
              <a:gd name="connsiteX6" fmla="*/ 235702 w 304800"/>
              <a:gd name="connsiteY6" fmla="*/ 379053 h 381000"/>
              <a:gd name="connsiteX7" fmla="*/ 128595 w 304800"/>
              <a:gd name="connsiteY7" fmla="*/ 316571 h 381000"/>
              <a:gd name="connsiteX8" fmla="*/ 21488 w 304800"/>
              <a:gd name="connsiteY8" fmla="*/ 379053 h 381000"/>
              <a:gd name="connsiteX9" fmla="*/ 7172 w 304800"/>
              <a:gd name="connsiteY9" fmla="*/ 379101 h 381000"/>
              <a:gd name="connsiteX10" fmla="*/ 0 w 304800"/>
              <a:gd name="connsiteY10" fmla="*/ 366711 h 381000"/>
              <a:gd name="connsiteX11" fmla="*/ 0 w 304800"/>
              <a:gd name="connsiteY11" fmla="*/ 90452 h 381000"/>
              <a:gd name="connsiteX12" fmla="*/ 214307 w 304800"/>
              <a:gd name="connsiteY12" fmla="*/ 0 h 381000"/>
              <a:gd name="connsiteX13" fmla="*/ 304800 w 304800"/>
              <a:gd name="connsiteY13" fmla="*/ 90499 h 381000"/>
              <a:gd name="connsiteX14" fmla="*/ 304800 w 304800"/>
              <a:gd name="connsiteY14" fmla="*/ 316672 h 381000"/>
              <a:gd name="connsiteX15" fmla="*/ 290513 w 304800"/>
              <a:gd name="connsiteY15" fmla="*/ 330961 h 381000"/>
              <a:gd name="connsiteX16" fmla="*/ 276223 w 304800"/>
              <a:gd name="connsiteY16" fmla="*/ 316672 h 381000"/>
              <a:gd name="connsiteX17" fmla="*/ 276223 w 304800"/>
              <a:gd name="connsiteY17" fmla="*/ 90499 h 381000"/>
              <a:gd name="connsiteX18" fmla="*/ 214307 w 304800"/>
              <a:gd name="connsiteY18" fmla="*/ 28578 h 381000"/>
              <a:gd name="connsiteX19" fmla="*/ 50232 w 304800"/>
              <a:gd name="connsiteY19" fmla="*/ 28578 h 381000"/>
              <a:gd name="connsiteX20" fmla="*/ 65414 w 304800"/>
              <a:gd name="connsiteY20" fmla="*/ 7991 h 381000"/>
              <a:gd name="connsiteX21" fmla="*/ 87665 w 304800"/>
              <a:gd name="connsiteY21" fmla="*/ 0 h 381000"/>
              <a:gd name="connsiteX22" fmla="*/ 214307 w 304800"/>
              <a:gd name="connsiteY22"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0" y="90452"/>
                </a:moveTo>
                <a:cubicBezTo>
                  <a:pt x="0" y="66777"/>
                  <a:pt x="19191" y="47584"/>
                  <a:pt x="42865" y="47584"/>
                </a:cubicBezTo>
                <a:lnTo>
                  <a:pt x="214324" y="47584"/>
                </a:lnTo>
                <a:cubicBezTo>
                  <a:pt x="237997" y="47584"/>
                  <a:pt x="257190" y="66777"/>
                  <a:pt x="257190" y="90452"/>
                </a:cubicBezTo>
                <a:lnTo>
                  <a:pt x="257190" y="366711"/>
                </a:lnTo>
                <a:cubicBezTo>
                  <a:pt x="257190" y="371827"/>
                  <a:pt x="254455" y="376554"/>
                  <a:pt x="250018" y="379101"/>
                </a:cubicBezTo>
                <a:cubicBezTo>
                  <a:pt x="245581" y="381650"/>
                  <a:pt x="240121" y="381632"/>
                  <a:pt x="235702" y="379053"/>
                </a:cubicBezTo>
                <a:lnTo>
                  <a:pt x="128595" y="316571"/>
                </a:lnTo>
                <a:lnTo>
                  <a:pt x="21488" y="379053"/>
                </a:lnTo>
                <a:cubicBezTo>
                  <a:pt x="17069" y="381632"/>
                  <a:pt x="11608" y="381650"/>
                  <a:pt x="7172" y="379101"/>
                </a:cubicBezTo>
                <a:cubicBezTo>
                  <a:pt x="2735" y="376554"/>
                  <a:pt x="0" y="371827"/>
                  <a:pt x="0" y="366711"/>
                </a:cubicBezTo>
                <a:lnTo>
                  <a:pt x="0" y="90452"/>
                </a:lnTo>
                <a:close/>
                <a:moveTo>
                  <a:pt x="214307" y="0"/>
                </a:moveTo>
                <a:cubicBezTo>
                  <a:pt x="264284" y="0"/>
                  <a:pt x="304800" y="40518"/>
                  <a:pt x="304800" y="90499"/>
                </a:cubicBezTo>
                <a:lnTo>
                  <a:pt x="304800" y="316672"/>
                </a:lnTo>
                <a:cubicBezTo>
                  <a:pt x="304800" y="324562"/>
                  <a:pt x="298403" y="330961"/>
                  <a:pt x="290513" y="330961"/>
                </a:cubicBezTo>
                <a:cubicBezTo>
                  <a:pt x="282620" y="330961"/>
                  <a:pt x="276223" y="324562"/>
                  <a:pt x="276223" y="316672"/>
                </a:cubicBezTo>
                <a:lnTo>
                  <a:pt x="276223" y="90499"/>
                </a:lnTo>
                <a:cubicBezTo>
                  <a:pt x="276223" y="56301"/>
                  <a:pt x="248503" y="28578"/>
                  <a:pt x="214307" y="28578"/>
                </a:cubicBezTo>
                <a:lnTo>
                  <a:pt x="50232" y="28578"/>
                </a:lnTo>
                <a:cubicBezTo>
                  <a:pt x="50232" y="28578"/>
                  <a:pt x="52391" y="17972"/>
                  <a:pt x="65414" y="7991"/>
                </a:cubicBezTo>
                <a:cubicBezTo>
                  <a:pt x="76204" y="0"/>
                  <a:pt x="87665" y="0"/>
                  <a:pt x="87665" y="0"/>
                </a:cubicBezTo>
                <a:lnTo>
                  <a:pt x="214307" y="0"/>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sp>
        <p:nvSpPr>
          <p:cNvPr id="23" name="Text Placeholder 4">
            <a:extLst>
              <a:ext uri="{FF2B5EF4-FFF2-40B4-BE49-F238E27FC236}">
                <a16:creationId xmlns:a16="http://schemas.microsoft.com/office/drawing/2014/main" id="{D91C416F-5BF6-8DAE-4C98-B12DF2E76A6D}"/>
              </a:ext>
            </a:extLst>
          </p:cNvPr>
          <p:cNvSpPr txBox="1">
            <a:spLocks/>
          </p:cNvSpPr>
          <p:nvPr/>
        </p:nvSpPr>
        <p:spPr>
          <a:xfrm>
            <a:off x="9725204" y="4782520"/>
            <a:ext cx="2157791" cy="938719"/>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400" dirty="0">
                <a:solidFill>
                  <a:schemeClr val="bg1"/>
                </a:solidFill>
                <a:latin typeface="+mn-lt"/>
              </a:rPr>
              <a:t>Apps </a:t>
            </a:r>
            <a:r>
              <a:rPr lang="en-US" sz="1400" dirty="0" err="1">
                <a:solidFill>
                  <a:schemeClr val="bg1"/>
                </a:solidFill>
                <a:latin typeface="+mn-lt"/>
              </a:rPr>
              <a:t>más</a:t>
            </a:r>
            <a:r>
              <a:rPr lang="en-US" sz="1400" dirty="0">
                <a:solidFill>
                  <a:schemeClr val="bg1"/>
                </a:solidFill>
                <a:latin typeface="+mn-lt"/>
              </a:rPr>
              <a:t> </a:t>
            </a:r>
            <a:r>
              <a:rPr lang="en-US" sz="1400" dirty="0" err="1">
                <a:solidFill>
                  <a:schemeClr val="bg1"/>
                </a:solidFill>
                <a:latin typeface="+mn-lt"/>
              </a:rPr>
              <a:t>rápidas</a:t>
            </a:r>
            <a:r>
              <a:rPr lang="en-US" sz="1400" dirty="0">
                <a:solidFill>
                  <a:schemeClr val="bg1"/>
                </a:solidFill>
                <a:latin typeface="+mn-lt"/>
              </a:rPr>
              <a:t> </a:t>
            </a:r>
            <a:r>
              <a:rPr lang="en-US" sz="1400" dirty="0" err="1">
                <a:solidFill>
                  <a:schemeClr val="bg1"/>
                </a:solidFill>
                <a:latin typeface="+mn-lt"/>
              </a:rPr>
              <a:t>usando</a:t>
            </a:r>
            <a:r>
              <a:rPr lang="en-US" sz="1400" dirty="0">
                <a:solidFill>
                  <a:schemeClr val="bg1"/>
                </a:solidFill>
                <a:latin typeface="+mn-lt"/>
              </a:rPr>
              <a:t> Native AOT</a:t>
            </a:r>
          </a:p>
          <a:p>
            <a:pPr>
              <a:spcAft>
                <a:spcPts val="600"/>
              </a:spcAft>
            </a:pPr>
            <a:r>
              <a:rPr lang="en-US" sz="1400" dirty="0" err="1">
                <a:solidFill>
                  <a:schemeClr val="bg1"/>
                </a:solidFill>
                <a:latin typeface="+mn-lt"/>
              </a:rPr>
              <a:t>Permitir</a:t>
            </a:r>
            <a:r>
              <a:rPr lang="en-US" sz="1400" dirty="0">
                <a:solidFill>
                  <a:schemeClr val="bg1"/>
                </a:solidFill>
                <a:latin typeface="+mn-lt"/>
              </a:rPr>
              <a:t> </a:t>
            </a:r>
            <a:r>
              <a:rPr lang="en-US" sz="1400" dirty="0" err="1">
                <a:solidFill>
                  <a:schemeClr val="bg1"/>
                </a:solidFill>
                <a:latin typeface="+mn-lt"/>
              </a:rPr>
              <a:t>compartir</a:t>
            </a:r>
            <a:r>
              <a:rPr lang="en-US" sz="1400" dirty="0">
                <a:solidFill>
                  <a:schemeClr val="bg1"/>
                </a:solidFill>
                <a:latin typeface="+mn-lt"/>
              </a:rPr>
              <a:t> .NET libs con Obj-C y Swift</a:t>
            </a:r>
          </a:p>
        </p:txBody>
      </p:sp>
    </p:spTree>
    <p:extLst>
      <p:ext uri="{BB962C8B-B14F-4D97-AF65-F5344CB8AC3E}">
        <p14:creationId xmlns:p14="http://schemas.microsoft.com/office/powerpoint/2010/main" val="37326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P spid="19"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IAAAAAAAAAAwAAAAMAAAAA/////wQAGwwAAAAAAAAAAAAAIAD///////////////8AAAD///////////////8DAAAAAwD///////8DAAAAAwD///////8DAAAAAwD///////8DAAAAAwD///////////////////////////////////////////////////////////////////////////////////////////////////////////////////////////////////////////////////////////////////////////////////////////////////////////////////////////////////////////////////////////////////////////////////////////////////////////////////////////////////////////////////////////////////////////////////////////////////////////////////////////////////////////////////////////////8BACAA////////////////AAAO////////AwAAAAIA////////////////////////////////////////////////////////////////////////////////////////////////////////////////////////////////////////////////////////////////////////////////////////////////////////////////////////////////////////////////////////////////////////////////////////////////////////////////////////////////////////////////////////////////////////////////////////////////////////////////////////////////////////////////////////////////////////////////////////////////////////////////////////AgACAP///////wQAAAACABAAC5Hy/OIk6lpGuGusn6TnJggFAAAAAAADAAAAAwADAAAAAQADAAAAAwD///////8DAAQA////////BAAAAAMAEAALwpvDNw2ln0WmM+rugZkjJgUAAAABAAMAAAAAAAMAAAACAAMAAAAAAAMAAAACAAMAAAAAAP///////wM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MA////////////////////////////////////////////////////////////////////////////////////////////////////////////////////////////////////////////////////////////////////////////////////////////////////////////////////////////////////////////////////////////////////////////////////////////////////////////////////////////////////////////////////////////////////////////////////////////////////////////////////////////////////////////////////////////////////////////////////////////////AQAgAf///////////////wAADv///////wQAAAACAP///////////////////////////////////////////////////////////////////////////////////////////////////////////////////////////////////////////////////////////////////////////////////////////////////////////////////////////////////////////////////////////////////////////////////////////////////////////////////////////////////////////////////////////////////////////////////////////////////////////////////////////////////////////////////////////////////////////////////////////////////////////////////////wIAAQEDAAAAAgD///////8aAAZMaW5rZWRTaGFwZXNEYXRhUHJvcGVydHlfMAUAAAAAAAQAAAADAAQAAAABAAMAAgEDAAAAAwD///////8lAAZMaW5rZWRTaGFwZVByZXNlbnRhdGlvblNldHRpbmdzRGF0YV8wBQAAAAEABAAAAAAABAAAAA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Hy/OIk6lpGuGusn6TnJggDRGF0YQAbAAAABExpbmtlZFNoYXBlRGF0YQAFAAAAAAACTmFtZQAZAAAATGlua2VkU2hhcGVzRGF0YVByb3BlcnR5ABBWZXJzaW9uAAAAAAAJTGFzdFdyaXRlAMVOsdWDAQAAAAEA/////8YAxgAAAAVfaWQAEAAAAATCm8M3DaWfRaYz6u6BmSMmA0RhdGEAUwAAAAhQcmVzZW50YXRpb25TY2FubmVkRm9yTGlua2VkU2hhcGVzAAECTnVtYmVyRm9ybWF0U2VwYXJhdG9yTW9kZQAKAAAAQXV0b21hdGljAAACTmFtZQAkAAAATGlua2VkU2hhcGVQcmVzZW50YXRpb25TZXR0aW5nc0RhdGEAEFZlcnNpb24AAAAAAAlMYXN0V3JpdGUA/k6x1YM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1ff7abe-dcf9-4be3-8e92-8e1930fa5252">
      <Terms xmlns="http://schemas.microsoft.com/office/infopath/2007/PartnerControls"/>
    </lcf76f155ced4ddcb4097134ff3c332f>
    <TaxCatchAll xmlns="39ecfd7c-6bbf-4839-9722-afd42143d9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D713E749C35C4F897AD32471EBCEDD" ma:contentTypeVersion="17" ma:contentTypeDescription="Create a new document." ma:contentTypeScope="" ma:versionID="5ea42859aa9a19a5886eac8551455b39">
  <xsd:schema xmlns:xsd="http://www.w3.org/2001/XMLSchema" xmlns:xs="http://www.w3.org/2001/XMLSchema" xmlns:p="http://schemas.microsoft.com/office/2006/metadata/properties" xmlns:ns2="71ff7abe-dcf9-4be3-8e92-8e1930fa5252" xmlns:ns3="39ecfd7c-6bbf-4839-9722-afd42143d9ff" targetNamespace="http://schemas.microsoft.com/office/2006/metadata/properties" ma:root="true" ma:fieldsID="1ad3612661f20c68a60adcf9a9c45309" ns2:_="" ns3:_="">
    <xsd:import namespace="71ff7abe-dcf9-4be3-8e92-8e1930fa5252"/>
    <xsd:import namespace="39ecfd7c-6bbf-4839-9722-afd42143d9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ff7abe-dcf9-4be3-8e92-8e1930fa52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28623e6-ce07-4f1d-8463-017bd66985fd"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9ecfd7c-6bbf-4839-9722-afd42143d9f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a357bc8-e402-493e-807e-4a62d152c648}" ma:internalName="TaxCatchAll" ma:showField="CatchAllData" ma:web="39ecfd7c-6bbf-4839-9722-afd42143d9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724450-A5F8-450C-A947-634A77A8300A}">
  <ds:schemaRefs>
    <ds:schemaRef ds:uri="http://schemas.microsoft.com/sharepoint/v3/contenttype/forms"/>
  </ds:schemaRefs>
</ds:datastoreItem>
</file>

<file path=customXml/itemProps2.xml><?xml version="1.0" encoding="utf-8"?>
<ds:datastoreItem xmlns:ds="http://schemas.openxmlformats.org/officeDocument/2006/customXml" ds:itemID="{2023C9D4-7CCA-400C-A1D3-48B8D08A70A1}">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C0CBF72-F673-4289-925A-A3841E70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ff7abe-dcf9-4be3-8e92-8e1930fa5252"/>
    <ds:schemaRef ds:uri="39ecfd7c-6bbf-4839-9722-afd42143d9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4770</TotalTime>
  <Words>2733</Words>
  <Application>Microsoft Office PowerPoint</Application>
  <PresentationFormat>Widescreen</PresentationFormat>
  <Paragraphs>343</Paragraphs>
  <Slides>44</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-apple-system</vt:lpstr>
      <vt:lpstr>Arial</vt:lpstr>
      <vt:lpstr>Calibri</vt:lpstr>
      <vt:lpstr>Calibri Light</vt:lpstr>
      <vt:lpstr>Helvetica Neue</vt:lpstr>
      <vt:lpstr>Open Sans</vt:lpstr>
      <vt:lpstr>Open Sans SemiBold</vt:lpstr>
      <vt:lpstr>Outfit</vt:lpstr>
      <vt:lpstr>Outfit Light</vt:lpstr>
      <vt:lpstr>Roboto</vt:lpstr>
      <vt:lpstr>Roboto Mono</vt:lpstr>
      <vt:lpstr>Segoe UI</vt:lpstr>
      <vt:lpstr>Segoe UI Semibold</vt:lpstr>
      <vt:lpstr>Symbol</vt:lpstr>
      <vt:lpstr>Wingdings</vt:lpstr>
      <vt:lpstr>Office Theme</vt:lpstr>
      <vt:lpstr>PowerPoint Presentation</vt:lpstr>
      <vt:lpstr>PowerPoint Presentation</vt:lpstr>
      <vt:lpstr>PowerPoint Presentation</vt:lpstr>
      <vt:lpstr>PowerPoint Presentation</vt:lpstr>
      <vt:lpstr>PowerPoint Presentation</vt:lpstr>
      <vt:lpstr>.NET ofrece opciones para los desarrolladores</vt:lpstr>
      <vt:lpstr>PowerPoint Presentation</vt:lpstr>
      <vt:lpstr>Reporte de calidad</vt:lpstr>
      <vt:lpstr>.NET MAUI en .NET 8</vt:lpstr>
      <vt:lpstr>Novedades en .NET 8</vt:lpstr>
      <vt:lpstr>Paquetes NuGet</vt:lpstr>
      <vt:lpstr>PowerPoint Presentation</vt:lpstr>
      <vt:lpstr>.NET MAUI HybridWebView Experiment</vt:lpstr>
      <vt:lpstr>PowerPoint Presentation</vt:lpstr>
      <vt:lpstr>Calendario de lanzamiento, soporte y parches</vt:lpstr>
      <vt:lpstr>PowerPoint Presentation</vt:lpstr>
      <vt:lpstr>La extension .NET Upgrade Assistant para Visual Studio 17.6</vt:lpstr>
      <vt:lpstr>PowerPoint Presentation</vt:lpstr>
      <vt:lpstr>PowerPoint Presentation</vt:lpstr>
      <vt:lpstr>MAUI App Accelerator</vt:lpstr>
      <vt:lpstr>Grial Studio</vt:lpstr>
      <vt:lpstr>Soporte de .NET MAUI en VSCode con extension UNO Platform o con .NET Meteor</vt:lpstr>
      <vt:lpstr>PowerPoint Presentation</vt:lpstr>
      <vt:lpstr>Potenciando tu flujo de trabajo</vt:lpstr>
      <vt:lpstr>Llevar la IA al IDE</vt:lpstr>
      <vt:lpstr>PowerPoint Presentation</vt:lpstr>
      <vt:lpstr>PowerPoint Presentation</vt:lpstr>
      <vt:lpstr>PowerPoint Presentation</vt:lpstr>
      <vt:lpstr>PowerPoint Presentation</vt:lpstr>
      <vt:lpstr>Instalación en VSCode</vt:lpstr>
      <vt:lpstr>Instalación en Visual Studio</vt:lpstr>
      <vt:lpstr>Tras instalar hay que autenticar con cuenta de GitHub</vt:lpstr>
      <vt:lpstr>El uso principal es el autocompletado teniendo en cuenta el contexto de nuestro proyecto.</vt:lpstr>
      <vt:lpstr>Muy útil con tareas repetitivas</vt:lpstr>
      <vt:lpstr>🤯</vt:lpstr>
      <vt:lpstr>PowerPoint Presentation</vt:lpstr>
      <vt:lpstr>PowerPoint Presentation</vt:lpstr>
      <vt:lpstr>Obtener acceso a un nuevo proyecto</vt:lpstr>
      <vt:lpstr>Los equipos de desarrollo se ven frenados por problemas centrales que afectan la productividad</vt:lpstr>
      <vt:lpstr>VDI no va lo suficientemente lejos para satisfacer las necesidades de los desarrolladores</vt:lpstr>
      <vt:lpstr>Microsoft  Dev Box</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Criado Pernia</dc:creator>
  <cp:lastModifiedBy>Javier Suarez</cp:lastModifiedBy>
  <cp:revision>43</cp:revision>
  <dcterms:created xsi:type="dcterms:W3CDTF">2020-10-20T09:29:03Z</dcterms:created>
  <dcterms:modified xsi:type="dcterms:W3CDTF">2023-07-09T07:50:58Z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0x010100EFD713E749C35C4F897AD32471EBCEDD</vt:lpwstr>
  </property>
  <property fmtid="{D5CDD505-2E9C-101B-9397-08002B2CF9AE}" pid="3" name="MediaServiceImageTags">
    <vt:lpwstr/>
  </property>
</Properties>
</file>